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charts/chart4.xml" ContentType="application/vnd.openxmlformats-officedocument.drawingml.chart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8.xml" ContentType="application/vnd.openxmlformats-officedocument.presentationml.tags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50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64" r:id="rId2"/>
    <p:sldId id="527" r:id="rId3"/>
    <p:sldId id="420" r:id="rId4"/>
    <p:sldId id="540" r:id="rId5"/>
    <p:sldId id="556" r:id="rId6"/>
    <p:sldId id="535" r:id="rId7"/>
    <p:sldId id="538" r:id="rId8"/>
    <p:sldId id="421" r:id="rId9"/>
    <p:sldId id="422" r:id="rId10"/>
    <p:sldId id="423" r:id="rId11"/>
    <p:sldId id="524" r:id="rId12"/>
    <p:sldId id="424" r:id="rId13"/>
    <p:sldId id="489" r:id="rId14"/>
    <p:sldId id="491" r:id="rId15"/>
    <p:sldId id="490" r:id="rId16"/>
    <p:sldId id="492" r:id="rId17"/>
    <p:sldId id="531" r:id="rId18"/>
    <p:sldId id="428" r:id="rId19"/>
    <p:sldId id="493" r:id="rId20"/>
    <p:sldId id="557" r:id="rId21"/>
    <p:sldId id="430" r:id="rId22"/>
    <p:sldId id="431" r:id="rId23"/>
    <p:sldId id="507" r:id="rId24"/>
    <p:sldId id="432" r:id="rId25"/>
    <p:sldId id="499" r:id="rId26"/>
    <p:sldId id="501" r:id="rId27"/>
    <p:sldId id="570" r:id="rId28"/>
    <p:sldId id="502" r:id="rId29"/>
    <p:sldId id="437" r:id="rId30"/>
    <p:sldId id="503" r:id="rId31"/>
    <p:sldId id="504" r:id="rId32"/>
    <p:sldId id="438" r:id="rId33"/>
    <p:sldId id="505" r:id="rId34"/>
    <p:sldId id="506" r:id="rId35"/>
    <p:sldId id="508" r:id="rId36"/>
    <p:sldId id="511" r:id="rId37"/>
    <p:sldId id="515" r:id="rId38"/>
    <p:sldId id="514" r:id="rId39"/>
    <p:sldId id="516" r:id="rId40"/>
    <p:sldId id="517" r:id="rId41"/>
    <p:sldId id="518" r:id="rId42"/>
    <p:sldId id="519" r:id="rId43"/>
    <p:sldId id="520" r:id="rId44"/>
    <p:sldId id="566" r:id="rId45"/>
    <p:sldId id="522" r:id="rId46"/>
    <p:sldId id="445" r:id="rId47"/>
    <p:sldId id="480" r:id="rId48"/>
    <p:sldId id="543" r:id="rId49"/>
    <p:sldId id="549" r:id="rId50"/>
    <p:sldId id="551" r:id="rId51"/>
    <p:sldId id="552" r:id="rId52"/>
    <p:sldId id="554" r:id="rId53"/>
    <p:sldId id="449" r:id="rId54"/>
    <p:sldId id="555" r:id="rId55"/>
    <p:sldId id="450" r:id="rId56"/>
    <p:sldId id="461" r:id="rId57"/>
    <p:sldId id="463" r:id="rId58"/>
    <p:sldId id="465" r:id="rId59"/>
    <p:sldId id="560" r:id="rId60"/>
    <p:sldId id="452" r:id="rId61"/>
    <p:sldId id="473" r:id="rId62"/>
    <p:sldId id="370" r:id="rId63"/>
    <p:sldId id="563" r:id="rId64"/>
    <p:sldId id="564" r:id="rId65"/>
    <p:sldId id="456" r:id="rId66"/>
    <p:sldId id="476" r:id="rId67"/>
    <p:sldId id="478" r:id="rId68"/>
    <p:sldId id="479" r:id="rId69"/>
    <p:sldId id="459" r:id="rId70"/>
    <p:sldId id="523" r:id="rId71"/>
    <p:sldId id="354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98F6"/>
    <a:srgbClr val="298527"/>
    <a:srgbClr val="CC6600"/>
    <a:srgbClr val="000000"/>
    <a:srgbClr val="898B8F"/>
    <a:srgbClr val="3D393B"/>
    <a:srgbClr val="EB5F01"/>
    <a:srgbClr val="CC0066"/>
    <a:srgbClr val="F44AB7"/>
    <a:srgbClr val="64B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2644" autoAdjust="0"/>
    <p:restoredTop sz="82162" autoAdjust="0"/>
  </p:normalViewPr>
  <p:slideViewPr>
    <p:cSldViewPr snapToGrid="0">
      <p:cViewPr varScale="1">
        <p:scale>
          <a:sx n="60" d="100"/>
          <a:sy n="60" d="100"/>
        </p:scale>
        <p:origin x="-1632" y="-78"/>
      </p:cViewPr>
      <p:guideLst>
        <p:guide orient="horz" pos="287"/>
        <p:guide orient="horz" pos="2158"/>
        <p:guide orient="horz" pos="4179"/>
        <p:guide orient="horz" pos="3731"/>
        <p:guide orient="horz" pos="1148"/>
        <p:guide pos="296"/>
        <p:guide pos="5473"/>
        <p:guide pos="2880"/>
        <p:guide pos="54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7" d="100"/>
        <a:sy n="47" d="100"/>
      </p:scale>
      <p:origin x="0" y="1662"/>
    </p:cViewPr>
  </p:sorterViewPr>
  <p:notesViewPr>
    <p:cSldViewPr snapToGrid="0">
      <p:cViewPr>
        <p:scale>
          <a:sx n="125" d="100"/>
          <a:sy n="125" d="100"/>
        </p:scale>
        <p:origin x="-1560" y="750"/>
      </p:cViewPr>
      <p:guideLst>
        <p:guide orient="horz" pos="5584"/>
        <p:guide pos="244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851902887139236"/>
          <c:y val="9.9789124015747993E-2"/>
          <c:w val="0.78797572178477693"/>
          <c:h val="0.7508853346456696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3200" smtClean="0"/>
                      <a:t>832 s</a:t>
                    </a:r>
                    <a:endParaRPr lang="en-US" sz="320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3200" smtClean="0"/>
                      <a:t>431 s</a:t>
                    </a:r>
                    <a:endParaRPr lang="en-US" sz="320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3200"/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STP</c:v>
                </c:pt>
                <c:pt idx="1">
                  <c:v>SPAIN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832</c:v>
                </c:pt>
                <c:pt idx="1">
                  <c:v>431</c:v>
                </c:pt>
              </c:numCache>
            </c:numRef>
          </c:val>
        </c:ser>
        <c:axId val="101591296"/>
        <c:axId val="101666816"/>
      </c:barChart>
      <c:catAx>
        <c:axId val="101591296"/>
        <c:scaling>
          <c:orientation val="minMax"/>
        </c:scaling>
        <c:axPos val="b"/>
        <c:tickLblPos val="nextTo"/>
        <c:spPr>
          <a:ln w="38100"/>
        </c:spPr>
        <c:txPr>
          <a:bodyPr/>
          <a:lstStyle/>
          <a:p>
            <a:pPr>
              <a:defRPr sz="2800" b="1"/>
            </a:pPr>
            <a:endParaRPr lang="en-US"/>
          </a:p>
        </c:txPr>
        <c:crossAx val="101666816"/>
        <c:crosses val="autoZero"/>
        <c:auto val="1"/>
        <c:lblAlgn val="ctr"/>
        <c:lblOffset val="0"/>
      </c:catAx>
      <c:valAx>
        <c:axId val="101666816"/>
        <c:scaling>
          <c:orientation val="minMax"/>
        </c:scaling>
        <c:delete val="1"/>
        <c:axPos val="l"/>
        <c:numFmt formatCode="General" sourceLinked="1"/>
        <c:tickLblPos val="none"/>
        <c:crossAx val="1015912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851902887139247"/>
          <c:y val="9.9789124015747993E-2"/>
          <c:w val="0.78797572178477693"/>
          <c:h val="0.7508853346456696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3200" dirty="0" smtClean="0"/>
                      <a:t>35.6</a:t>
                    </a:r>
                    <a:endParaRPr lang="en-US" sz="3200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3200" dirty="0" smtClean="0"/>
                      <a:t>66.7</a:t>
                    </a:r>
                    <a:endParaRPr lang="en-US" sz="32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3200"/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STP</c:v>
                </c:pt>
                <c:pt idx="1">
                  <c:v>SPAIN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35.6</c:v>
                </c:pt>
                <c:pt idx="1">
                  <c:v>66.7</c:v>
                </c:pt>
              </c:numCache>
            </c:numRef>
          </c:val>
        </c:ser>
        <c:axId val="101711232"/>
        <c:axId val="102044800"/>
      </c:barChart>
      <c:catAx>
        <c:axId val="101711232"/>
        <c:scaling>
          <c:orientation val="minMax"/>
        </c:scaling>
        <c:axPos val="b"/>
        <c:tickLblPos val="nextTo"/>
        <c:spPr>
          <a:ln w="28575"/>
        </c:spPr>
        <c:txPr>
          <a:bodyPr/>
          <a:lstStyle/>
          <a:p>
            <a:pPr>
              <a:defRPr sz="2800" b="1"/>
            </a:pPr>
            <a:endParaRPr lang="en-US"/>
          </a:p>
        </c:txPr>
        <c:crossAx val="102044800"/>
        <c:crosses val="autoZero"/>
        <c:auto val="1"/>
        <c:lblAlgn val="ctr"/>
        <c:lblOffset val="0"/>
      </c:catAx>
      <c:valAx>
        <c:axId val="102044800"/>
        <c:scaling>
          <c:orientation val="minMax"/>
        </c:scaling>
        <c:delete val="1"/>
        <c:axPos val="l"/>
        <c:numFmt formatCode="General" sourceLinked="1"/>
        <c:tickLblPos val="none"/>
        <c:crossAx val="1017112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85190288713927"/>
          <c:y val="9.9789124015747993E-2"/>
          <c:w val="0.78797572178477693"/>
          <c:h val="0.7508853346456696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3200" dirty="0" smtClean="0"/>
                      <a:t>35.6</a:t>
                    </a:r>
                    <a:endParaRPr lang="en-US" sz="3200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3200" dirty="0" smtClean="0"/>
                      <a:t>37.0</a:t>
                    </a:r>
                    <a:endParaRPr lang="en-US" sz="3200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56.0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3200"/>
                </a:pPr>
                <a:endParaRPr lang="en-US"/>
              </a:p>
            </c:txPr>
            <c:showVal val="1"/>
          </c:dLbls>
          <c:cat>
            <c:numRef>
              <c:f>Sheet1!$A$2:$A$6</c:f>
              <c:numCache>
                <c:formatCode>0%</c:formatCode>
                <c:ptCount val="5"/>
                <c:pt idx="0">
                  <c:v>0</c:v>
                </c:pt>
                <c:pt idx="1">
                  <c:v>0.2</c:v>
                </c:pt>
                <c:pt idx="2">
                  <c:v>0.5</c:v>
                </c:pt>
                <c:pt idx="3">
                  <c:v>0.70000000000000062</c:v>
                </c:pt>
                <c:pt idx="4">
                  <c:v>1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35.6</c:v>
                </c:pt>
                <c:pt idx="1">
                  <c:v>37</c:v>
                </c:pt>
                <c:pt idx="2">
                  <c:v>44.7</c:v>
                </c:pt>
                <c:pt idx="3">
                  <c:v>56</c:v>
                </c:pt>
                <c:pt idx="4">
                  <c:v>66.7</c:v>
                </c:pt>
              </c:numCache>
            </c:numRef>
          </c:val>
        </c:ser>
        <c:axId val="101745408"/>
        <c:axId val="101746944"/>
      </c:barChart>
      <c:catAx>
        <c:axId val="101745408"/>
        <c:scaling>
          <c:orientation val="minMax"/>
        </c:scaling>
        <c:axPos val="b"/>
        <c:numFmt formatCode="0%" sourceLinked="1"/>
        <c:tickLblPos val="nextTo"/>
        <c:txPr>
          <a:bodyPr/>
          <a:lstStyle/>
          <a:p>
            <a:pPr>
              <a:defRPr sz="2800" b="1"/>
            </a:pPr>
            <a:endParaRPr lang="en-US"/>
          </a:p>
        </c:txPr>
        <c:crossAx val="101746944"/>
        <c:crosses val="autoZero"/>
        <c:auto val="1"/>
        <c:lblAlgn val="ctr"/>
        <c:lblOffset val="0"/>
      </c:catAx>
      <c:valAx>
        <c:axId val="101746944"/>
        <c:scaling>
          <c:orientation val="minMax"/>
        </c:scaling>
        <c:delete val="1"/>
        <c:axPos val="l"/>
        <c:numFmt formatCode="General" sourceLinked="1"/>
        <c:tickLblPos val="none"/>
        <c:crossAx val="1017454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>
        <c:manualLayout>
          <c:layoutTarget val="inner"/>
          <c:xMode val="edge"/>
          <c:yMode val="edge"/>
          <c:x val="0.13851902887139259"/>
          <c:y val="9.9789124015747993E-2"/>
          <c:w val="0.78797572178477693"/>
          <c:h val="0.7508853346456696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Goodput (Gbps)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b="1" dirty="0" smtClean="0"/>
                      <a:t>62.3</a:t>
                    </a:r>
                    <a:endParaRPr lang="en-US" sz="2800" b="1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800" b="1" dirty="0" smtClean="0"/>
                      <a:t>66.7</a:t>
                    </a:r>
                    <a:endParaRPr lang="en-US" sz="2800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SSP</c:v>
                </c:pt>
                <c:pt idx="1">
                  <c:v>SPAIN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62.3</c:v>
                </c:pt>
                <c:pt idx="1">
                  <c:v>66.7</c:v>
                </c:pt>
              </c:numCache>
            </c:numRef>
          </c:val>
        </c:ser>
        <c:axId val="102328960"/>
        <c:axId val="110735744"/>
      </c:barChart>
      <c:catAx>
        <c:axId val="102328960"/>
        <c:scaling>
          <c:orientation val="minMax"/>
        </c:scaling>
        <c:axPos val="b"/>
        <c:tickLblPos val="nextTo"/>
        <c:spPr>
          <a:ln w="28575"/>
        </c:spPr>
        <c:txPr>
          <a:bodyPr/>
          <a:lstStyle/>
          <a:p>
            <a:pPr>
              <a:defRPr sz="2800" b="1"/>
            </a:pPr>
            <a:endParaRPr lang="en-US"/>
          </a:p>
        </c:txPr>
        <c:crossAx val="110735744"/>
        <c:crosses val="autoZero"/>
        <c:auto val="1"/>
        <c:lblAlgn val="ctr"/>
        <c:lblOffset val="0"/>
      </c:catAx>
      <c:valAx>
        <c:axId val="110735744"/>
        <c:scaling>
          <c:orientation val="minMax"/>
          <c:max val="85"/>
          <c:min val="0"/>
        </c:scaling>
        <c:delete val="1"/>
        <c:axPos val="l"/>
        <c:numFmt formatCode="General" sourceLinked="1"/>
        <c:tickLblPos val="none"/>
        <c:crossAx val="1023289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>
        <c:manualLayout>
          <c:layoutTarget val="inner"/>
          <c:xMode val="edge"/>
          <c:yMode val="edge"/>
          <c:x val="0.13851902887139247"/>
          <c:y val="9.9789124015747993E-2"/>
          <c:w val="0.78797572178477693"/>
          <c:h val="0.7508853346456696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Completion Time(s)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b="1" dirty="0" smtClean="0"/>
                      <a:t>513 </a:t>
                    </a:r>
                    <a:endParaRPr lang="en-US" sz="2800" b="1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800" b="1" dirty="0" smtClean="0"/>
                      <a:t>431 </a:t>
                    </a:r>
                    <a:endParaRPr lang="en-US" sz="2800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SSP</c:v>
                </c:pt>
                <c:pt idx="1">
                  <c:v>SPAIN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513</c:v>
                </c:pt>
                <c:pt idx="1">
                  <c:v>431</c:v>
                </c:pt>
              </c:numCache>
            </c:numRef>
          </c:val>
        </c:ser>
        <c:axId val="110845952"/>
        <c:axId val="110847488"/>
      </c:barChart>
      <c:catAx>
        <c:axId val="110845952"/>
        <c:scaling>
          <c:orientation val="minMax"/>
        </c:scaling>
        <c:axPos val="b"/>
        <c:tickLblPos val="nextTo"/>
        <c:spPr>
          <a:ln w="28575"/>
        </c:spPr>
        <c:txPr>
          <a:bodyPr/>
          <a:lstStyle/>
          <a:p>
            <a:pPr>
              <a:defRPr sz="2800" b="1"/>
            </a:pPr>
            <a:endParaRPr lang="en-US"/>
          </a:p>
        </c:txPr>
        <c:crossAx val="110847488"/>
        <c:crosses val="autoZero"/>
        <c:auto val="1"/>
        <c:lblAlgn val="ctr"/>
        <c:lblOffset val="0"/>
      </c:catAx>
      <c:valAx>
        <c:axId val="110847488"/>
        <c:scaling>
          <c:orientation val="minMax"/>
          <c:max val="650"/>
          <c:min val="0"/>
        </c:scaling>
        <c:delete val="1"/>
        <c:axPos val="l"/>
        <c:numFmt formatCode="General" sourceLinked="1"/>
        <c:tickLblPos val="none"/>
        <c:crossAx val="1108459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idx="1"/>
          </p:nvPr>
        </p:nvSpPr>
        <p:spPr>
          <a:xfrm>
            <a:off x="5357191" y="8864600"/>
            <a:ext cx="1212573" cy="2678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r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288234" y="8864600"/>
            <a:ext cx="1222514" cy="2678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  <a:latin typeface="Futura Bk" pitchFamily="34" charset="0"/>
              </a:defRPr>
            </a:lvl1pPr>
          </a:lstStyle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124342" y="8864600"/>
            <a:ext cx="596210" cy="2678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ctr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fld id="{84B04522-5E79-4620-978F-683F5015A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288234" y="29817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utura Bk" pitchFamily="34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88234" y="29817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utura B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57191" y="8864600"/>
            <a:ext cx="1212573" cy="2678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r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88234" y="4343400"/>
            <a:ext cx="6281531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88234" y="8864600"/>
            <a:ext cx="1222514" cy="2678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  <a:latin typeface="Futura Bk" pitchFamily="34" charset="0"/>
              </a:defRPr>
            </a:lvl1pPr>
          </a:lstStyle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124342" y="8864600"/>
            <a:ext cx="596210" cy="2678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ctr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fld id="{84B04522-5E79-4620-978F-683F5015A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lnSpc>
        <a:spcPct val="110000"/>
      </a:lnSpc>
      <a:spcBef>
        <a:spcPts val="400"/>
      </a:spcBef>
      <a:buFont typeface="Futura Bk" pitchFamily="34" charset="0"/>
      <a:buChar char="–"/>
      <a:defRPr sz="1200" kern="1200">
        <a:solidFill>
          <a:schemeClr val="tx1"/>
        </a:solidFill>
        <a:latin typeface="Futura Bk" pitchFamily="34" charset="0"/>
        <a:ea typeface="+mn-ea"/>
        <a:cs typeface="+mn-cs"/>
      </a:defRPr>
    </a:lvl1pPr>
    <a:lvl2pPr marL="171450" indent="-60325" algn="l" defTabSz="914400" rtl="0" eaLnBrk="1" latinLnBrk="0" hangingPunct="1">
      <a:lnSpc>
        <a:spcPct val="110000"/>
      </a:lnSpc>
      <a:spcBef>
        <a:spcPts val="200"/>
      </a:spcBef>
      <a:buSzPct val="80000"/>
      <a:buFont typeface="Arial" pitchFamily="34" charset="0"/>
      <a:buChar char="•"/>
      <a:defRPr sz="1000" kern="1200">
        <a:solidFill>
          <a:schemeClr val="tx1"/>
        </a:solidFill>
        <a:latin typeface="Futura Bk" pitchFamily="34" charset="0"/>
        <a:ea typeface="+mn-ea"/>
        <a:cs typeface="+mn-cs"/>
      </a:defRPr>
    </a:lvl2pPr>
    <a:lvl3pPr marL="339725" indent="-114300" algn="l" defTabSz="914400" rtl="0" eaLnBrk="1" latinLnBrk="0" hangingPunct="1">
      <a:lnSpc>
        <a:spcPct val="110000"/>
      </a:lnSpc>
      <a:spcBef>
        <a:spcPts val="200"/>
      </a:spcBef>
      <a:buFont typeface="Futura Bk" pitchFamily="34" charset="0"/>
      <a:buChar char="–"/>
      <a:defRPr sz="900" kern="1200">
        <a:solidFill>
          <a:schemeClr val="tx1"/>
        </a:solidFill>
        <a:latin typeface="Futura Bk" pitchFamily="34" charset="0"/>
        <a:ea typeface="+mn-ea"/>
        <a:cs typeface="+mn-cs"/>
      </a:defRPr>
    </a:lvl3pPr>
    <a:lvl4pPr marL="454025" indent="-57150" algn="l" defTabSz="914400" rtl="0" eaLnBrk="1" latinLnBrk="0" hangingPunct="1">
      <a:lnSpc>
        <a:spcPct val="110000"/>
      </a:lnSpc>
      <a:spcBef>
        <a:spcPts val="200"/>
      </a:spcBef>
      <a:buSzPct val="80000"/>
      <a:buFont typeface="Arial" pitchFamily="34" charset="0"/>
      <a:buChar char="•"/>
      <a:defRPr sz="900" kern="1200">
        <a:solidFill>
          <a:schemeClr val="tx1"/>
        </a:solidFill>
        <a:latin typeface="Futura Bk" pitchFamily="34" charset="0"/>
        <a:ea typeface="+mn-ea"/>
        <a:cs typeface="+mn-cs"/>
      </a:defRPr>
    </a:lvl4pPr>
    <a:lvl5pPr marL="631825" indent="-114300" algn="l" defTabSz="914400" rtl="0" eaLnBrk="1" latinLnBrk="0" hangingPunct="1">
      <a:lnSpc>
        <a:spcPct val="110000"/>
      </a:lnSpc>
      <a:spcBef>
        <a:spcPts val="200"/>
      </a:spcBef>
      <a:buFont typeface="Futura Bk" pitchFamily="34" charset="0"/>
      <a:buChar char="–"/>
      <a:defRPr sz="900" kern="1200">
        <a:solidFill>
          <a:schemeClr val="tx1"/>
        </a:solidFill>
        <a:latin typeface="Futura Bk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 May 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-4554"/>
            <a:ext cx="9144000" cy="6870959"/>
          </a:xfrm>
          <a:prstGeom prst="rect">
            <a:avLst/>
          </a:prstGeom>
          <a:gradFill flip="none" rotWithShape="1">
            <a:gsLst>
              <a:gs pos="10000">
                <a:srgbClr val="00B3DE"/>
              </a:gs>
              <a:gs pos="42000">
                <a:srgbClr val="0053FA"/>
              </a:gs>
              <a:gs pos="96000">
                <a:srgbClr val="121B2C"/>
              </a:gs>
            </a:gsLst>
            <a:lin ang="64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57089" y="5065395"/>
            <a:ext cx="6400800" cy="93568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</a:p>
          <a:p>
            <a:r>
              <a:rPr lang="en-US" dirty="0" smtClean="0"/>
              <a:t>Job Title</a:t>
            </a:r>
          </a:p>
          <a:p>
            <a:r>
              <a:rPr lang="en-US" dirty="0" smtClean="0"/>
              <a:t>Date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929640" y="2759076"/>
            <a:ext cx="7274560" cy="13176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 bwMode="gray">
          <a:xfrm>
            <a:off x="364635" y="6465910"/>
            <a:ext cx="3943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rgbClr val="196EA3"/>
                </a:solidFill>
                <a:latin typeface="Futura Bk" pitchFamily="34" charset="0"/>
              </a:rPr>
              <a:t>© Copyright 2010 Hewlett-Packard Development Company, L.P.    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 r="7471" b="6709"/>
          <a:stretch>
            <a:fillRect/>
          </a:stretch>
        </p:blipFill>
        <p:spPr bwMode="auto">
          <a:xfrm>
            <a:off x="7993857" y="1938148"/>
            <a:ext cx="1150143" cy="491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white"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10000">
                <a:srgbClr val="00B3DE"/>
              </a:gs>
              <a:gs pos="42000">
                <a:srgbClr val="0053FA"/>
              </a:gs>
              <a:gs pos="96000">
                <a:srgbClr val="121B2C"/>
              </a:gs>
            </a:gsLst>
            <a:lin ang="64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white">
          <a:xfrm>
            <a:off x="-9016" y="256"/>
            <a:ext cx="5495416" cy="6857744"/>
          </a:xfrm>
          <a:custGeom>
            <a:avLst/>
            <a:gdLst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6999 w 10000"/>
              <a:gd name="connsiteY2" fmla="*/ 9988 h 10000"/>
              <a:gd name="connsiteX3" fmla="*/ 10000 w 10000"/>
              <a:gd name="connsiteY3" fmla="*/ 0 h 10000"/>
              <a:gd name="connsiteX4" fmla="*/ 0 w 10000"/>
              <a:gd name="connsiteY4" fmla="*/ 0 h 10000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0 h 10000"/>
              <a:gd name="connsiteX1" fmla="*/ 1712 w 11985"/>
              <a:gd name="connsiteY1" fmla="*/ 10000 h 10000"/>
              <a:gd name="connsiteX2" fmla="*/ 8711 w 11985"/>
              <a:gd name="connsiteY2" fmla="*/ 9988 h 10000"/>
              <a:gd name="connsiteX3" fmla="*/ 11985 w 11985"/>
              <a:gd name="connsiteY3" fmla="*/ 7 h 10000"/>
              <a:gd name="connsiteX4" fmla="*/ 1712 w 11985"/>
              <a:gd name="connsiteY4" fmla="*/ 0 h 10000"/>
              <a:gd name="connsiteX0" fmla="*/ 1712 w 11985"/>
              <a:gd name="connsiteY0" fmla="*/ 0 h 10000"/>
              <a:gd name="connsiteX1" fmla="*/ 1712 w 11985"/>
              <a:gd name="connsiteY1" fmla="*/ 10000 h 10000"/>
              <a:gd name="connsiteX2" fmla="*/ 8711 w 11985"/>
              <a:gd name="connsiteY2" fmla="*/ 9988 h 10000"/>
              <a:gd name="connsiteX3" fmla="*/ 11985 w 11985"/>
              <a:gd name="connsiteY3" fmla="*/ 7 h 10000"/>
              <a:gd name="connsiteX4" fmla="*/ 1712 w 11985"/>
              <a:gd name="connsiteY4" fmla="*/ 0 h 10000"/>
              <a:gd name="connsiteX0" fmla="*/ 19 w 10292"/>
              <a:gd name="connsiteY0" fmla="*/ 2025 h 12025"/>
              <a:gd name="connsiteX1" fmla="*/ 19 w 10292"/>
              <a:gd name="connsiteY1" fmla="*/ 12025 h 12025"/>
              <a:gd name="connsiteX2" fmla="*/ 7018 w 10292"/>
              <a:gd name="connsiteY2" fmla="*/ 12013 h 12025"/>
              <a:gd name="connsiteX3" fmla="*/ 10292 w 10292"/>
              <a:gd name="connsiteY3" fmla="*/ 2032 h 12025"/>
              <a:gd name="connsiteX4" fmla="*/ 19 w 10292"/>
              <a:gd name="connsiteY4" fmla="*/ 2025 h 12025"/>
              <a:gd name="connsiteX0" fmla="*/ 19 w 10292"/>
              <a:gd name="connsiteY0" fmla="*/ 0 h 10000"/>
              <a:gd name="connsiteX1" fmla="*/ 19 w 10292"/>
              <a:gd name="connsiteY1" fmla="*/ 10000 h 10000"/>
              <a:gd name="connsiteX2" fmla="*/ 7018 w 10292"/>
              <a:gd name="connsiteY2" fmla="*/ 9988 h 10000"/>
              <a:gd name="connsiteX3" fmla="*/ 10292 w 10292"/>
              <a:gd name="connsiteY3" fmla="*/ 7 h 10000"/>
              <a:gd name="connsiteX4" fmla="*/ 19 w 10292"/>
              <a:gd name="connsiteY4" fmla="*/ 0 h 10000"/>
              <a:gd name="connsiteX0" fmla="*/ 19 w 10234"/>
              <a:gd name="connsiteY0" fmla="*/ 0 h 10000"/>
              <a:gd name="connsiteX1" fmla="*/ 19 w 10234"/>
              <a:gd name="connsiteY1" fmla="*/ 10000 h 10000"/>
              <a:gd name="connsiteX2" fmla="*/ 7018 w 10234"/>
              <a:gd name="connsiteY2" fmla="*/ 9988 h 10000"/>
              <a:gd name="connsiteX3" fmla="*/ 10234 w 10234"/>
              <a:gd name="connsiteY3" fmla="*/ 7 h 10000"/>
              <a:gd name="connsiteX4" fmla="*/ 19 w 10234"/>
              <a:gd name="connsiteY4" fmla="*/ 0 h 10000"/>
              <a:gd name="connsiteX0" fmla="*/ 19 w 10978"/>
              <a:gd name="connsiteY0" fmla="*/ 0 h 9993"/>
              <a:gd name="connsiteX1" fmla="*/ 763 w 10978"/>
              <a:gd name="connsiteY1" fmla="*/ 9993 h 9993"/>
              <a:gd name="connsiteX2" fmla="*/ 7762 w 10978"/>
              <a:gd name="connsiteY2" fmla="*/ 9981 h 9993"/>
              <a:gd name="connsiteX3" fmla="*/ 10978 w 10978"/>
              <a:gd name="connsiteY3" fmla="*/ 0 h 9993"/>
              <a:gd name="connsiteX4" fmla="*/ 19 w 10978"/>
              <a:gd name="connsiteY4" fmla="*/ 0 h 9993"/>
              <a:gd name="connsiteX0" fmla="*/ 17 w 10000"/>
              <a:gd name="connsiteY0" fmla="*/ 0 h 9988"/>
              <a:gd name="connsiteX1" fmla="*/ 17 w 10000"/>
              <a:gd name="connsiteY1" fmla="*/ 9988 h 9988"/>
              <a:gd name="connsiteX2" fmla="*/ 7071 w 10000"/>
              <a:gd name="connsiteY2" fmla="*/ 9988 h 9988"/>
              <a:gd name="connsiteX3" fmla="*/ 10000 w 10000"/>
              <a:gd name="connsiteY3" fmla="*/ 0 h 9988"/>
              <a:gd name="connsiteX4" fmla="*/ 17 w 10000"/>
              <a:gd name="connsiteY4" fmla="*/ 0 h 9988"/>
              <a:gd name="connsiteX0" fmla="*/ 17 w 10110"/>
              <a:gd name="connsiteY0" fmla="*/ 0 h 10000"/>
              <a:gd name="connsiteX1" fmla="*/ 127 w 10110"/>
              <a:gd name="connsiteY1" fmla="*/ 10000 h 10000"/>
              <a:gd name="connsiteX2" fmla="*/ 7181 w 10110"/>
              <a:gd name="connsiteY2" fmla="*/ 10000 h 10000"/>
              <a:gd name="connsiteX3" fmla="*/ 10110 w 10110"/>
              <a:gd name="connsiteY3" fmla="*/ 0 h 10000"/>
              <a:gd name="connsiteX4" fmla="*/ 17 w 10110"/>
              <a:gd name="connsiteY4" fmla="*/ 0 h 10000"/>
              <a:gd name="connsiteX0" fmla="*/ 17 w 10110"/>
              <a:gd name="connsiteY0" fmla="*/ 0 h 10000"/>
              <a:gd name="connsiteX1" fmla="*/ 17 w 10110"/>
              <a:gd name="connsiteY1" fmla="*/ 10000 h 10000"/>
              <a:gd name="connsiteX2" fmla="*/ 7181 w 10110"/>
              <a:gd name="connsiteY2" fmla="*/ 10000 h 10000"/>
              <a:gd name="connsiteX3" fmla="*/ 10110 w 10110"/>
              <a:gd name="connsiteY3" fmla="*/ 0 h 10000"/>
              <a:gd name="connsiteX4" fmla="*/ 17 w 1011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0" h="10000">
                <a:moveTo>
                  <a:pt x="17" y="0"/>
                </a:moveTo>
                <a:cubicBezTo>
                  <a:pt x="0" y="2028"/>
                  <a:pt x="17" y="6661"/>
                  <a:pt x="17" y="10000"/>
                </a:cubicBezTo>
                <a:lnTo>
                  <a:pt x="7181" y="10000"/>
                </a:lnTo>
                <a:lnTo>
                  <a:pt x="10110" y="0"/>
                </a:lnTo>
                <a:lnTo>
                  <a:pt x="17" y="0"/>
                </a:lnTo>
                <a:close/>
              </a:path>
            </a:pathLst>
          </a:custGeom>
          <a:gradFill flip="none" rotWithShape="1">
            <a:gsLst>
              <a:gs pos="13000">
                <a:srgbClr val="252627"/>
              </a:gs>
              <a:gs pos="100000">
                <a:srgbClr val="131313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 bwMode="gray">
          <a:xfrm>
            <a:off x="616095" y="6465910"/>
            <a:ext cx="3943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k" pitchFamily="34" charset="0"/>
                <a:ea typeface="+mn-ea"/>
                <a:cs typeface="+mn-cs"/>
              </a:rPr>
              <a:t>© Copyright 2010 Hewlett-Packard Development Company, L.P.    </a:t>
            </a:r>
          </a:p>
        </p:txBody>
      </p:sp>
      <p:sp>
        <p:nvSpPr>
          <p:cNvPr id="27" name="TextBox 26"/>
          <p:cNvSpPr txBox="1"/>
          <p:nvPr userDrawn="1"/>
        </p:nvSpPr>
        <p:spPr bwMode="gray">
          <a:xfrm>
            <a:off x="363186" y="6465908"/>
            <a:ext cx="384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fld id="{F445441D-5648-4C4E-924F-9D5109CAF161}" type="slidenum">
              <a:rPr lang="en-US" sz="7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k" pitchFamily="34" charset="0"/>
                <a:ea typeface="+mn-ea"/>
                <a:cs typeface="+mn-cs"/>
              </a:rPr>
              <a: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Futura Bk" pitchFamily="34" charset="0"/>
              <a:ea typeface="+mn-ea"/>
              <a:cs typeface="+mn-cs"/>
            </a:endParaRPr>
          </a:p>
        </p:txBody>
      </p:sp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 bwMode="black">
          <a:xfrm>
            <a:off x="340302" y="421386"/>
            <a:ext cx="4187952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en-US" sz="3300" kern="1200" baseline="0" dirty="0">
                <a:solidFill>
                  <a:schemeClr val="bg1"/>
                </a:solidFill>
                <a:latin typeface="Futura B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TRANSITION </a:t>
            </a:r>
            <a:br>
              <a:rPr lang="en-US" dirty="0" smtClean="0"/>
            </a:br>
            <a:r>
              <a:rPr lang="en-US" dirty="0" smtClean="0"/>
              <a:t>PLACEHOLDER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101" y="5623900"/>
            <a:ext cx="3398012" cy="4023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 r="7471" b="6709"/>
          <a:stretch>
            <a:fillRect/>
          </a:stretch>
        </p:blipFill>
        <p:spPr bwMode="auto">
          <a:xfrm>
            <a:off x="7993857" y="1938148"/>
            <a:ext cx="1150143" cy="491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3000">
                <a:srgbClr val="8CEF29"/>
              </a:gs>
              <a:gs pos="41000">
                <a:srgbClr val="169E30"/>
              </a:gs>
              <a:gs pos="100000">
                <a:srgbClr val="001707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white">
          <a:xfrm>
            <a:off x="-9016" y="256"/>
            <a:ext cx="5495416" cy="6857744"/>
          </a:xfrm>
          <a:custGeom>
            <a:avLst/>
            <a:gdLst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6999 w 10000"/>
              <a:gd name="connsiteY2" fmla="*/ 9988 h 10000"/>
              <a:gd name="connsiteX3" fmla="*/ 10000 w 10000"/>
              <a:gd name="connsiteY3" fmla="*/ 0 h 10000"/>
              <a:gd name="connsiteX4" fmla="*/ 0 w 10000"/>
              <a:gd name="connsiteY4" fmla="*/ 0 h 10000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0 h 10000"/>
              <a:gd name="connsiteX1" fmla="*/ 1712 w 11985"/>
              <a:gd name="connsiteY1" fmla="*/ 10000 h 10000"/>
              <a:gd name="connsiteX2" fmla="*/ 8711 w 11985"/>
              <a:gd name="connsiteY2" fmla="*/ 9988 h 10000"/>
              <a:gd name="connsiteX3" fmla="*/ 11985 w 11985"/>
              <a:gd name="connsiteY3" fmla="*/ 7 h 10000"/>
              <a:gd name="connsiteX4" fmla="*/ 1712 w 11985"/>
              <a:gd name="connsiteY4" fmla="*/ 0 h 10000"/>
              <a:gd name="connsiteX0" fmla="*/ 1712 w 11985"/>
              <a:gd name="connsiteY0" fmla="*/ 0 h 10000"/>
              <a:gd name="connsiteX1" fmla="*/ 1712 w 11985"/>
              <a:gd name="connsiteY1" fmla="*/ 10000 h 10000"/>
              <a:gd name="connsiteX2" fmla="*/ 8711 w 11985"/>
              <a:gd name="connsiteY2" fmla="*/ 9988 h 10000"/>
              <a:gd name="connsiteX3" fmla="*/ 11985 w 11985"/>
              <a:gd name="connsiteY3" fmla="*/ 7 h 10000"/>
              <a:gd name="connsiteX4" fmla="*/ 1712 w 11985"/>
              <a:gd name="connsiteY4" fmla="*/ 0 h 10000"/>
              <a:gd name="connsiteX0" fmla="*/ 19 w 10292"/>
              <a:gd name="connsiteY0" fmla="*/ 2025 h 12025"/>
              <a:gd name="connsiteX1" fmla="*/ 19 w 10292"/>
              <a:gd name="connsiteY1" fmla="*/ 12025 h 12025"/>
              <a:gd name="connsiteX2" fmla="*/ 7018 w 10292"/>
              <a:gd name="connsiteY2" fmla="*/ 12013 h 12025"/>
              <a:gd name="connsiteX3" fmla="*/ 10292 w 10292"/>
              <a:gd name="connsiteY3" fmla="*/ 2032 h 12025"/>
              <a:gd name="connsiteX4" fmla="*/ 19 w 10292"/>
              <a:gd name="connsiteY4" fmla="*/ 2025 h 12025"/>
              <a:gd name="connsiteX0" fmla="*/ 19 w 10292"/>
              <a:gd name="connsiteY0" fmla="*/ 0 h 10000"/>
              <a:gd name="connsiteX1" fmla="*/ 19 w 10292"/>
              <a:gd name="connsiteY1" fmla="*/ 10000 h 10000"/>
              <a:gd name="connsiteX2" fmla="*/ 7018 w 10292"/>
              <a:gd name="connsiteY2" fmla="*/ 9988 h 10000"/>
              <a:gd name="connsiteX3" fmla="*/ 10292 w 10292"/>
              <a:gd name="connsiteY3" fmla="*/ 7 h 10000"/>
              <a:gd name="connsiteX4" fmla="*/ 19 w 10292"/>
              <a:gd name="connsiteY4" fmla="*/ 0 h 10000"/>
              <a:gd name="connsiteX0" fmla="*/ 19 w 10234"/>
              <a:gd name="connsiteY0" fmla="*/ 0 h 10000"/>
              <a:gd name="connsiteX1" fmla="*/ 19 w 10234"/>
              <a:gd name="connsiteY1" fmla="*/ 10000 h 10000"/>
              <a:gd name="connsiteX2" fmla="*/ 7018 w 10234"/>
              <a:gd name="connsiteY2" fmla="*/ 9988 h 10000"/>
              <a:gd name="connsiteX3" fmla="*/ 10234 w 10234"/>
              <a:gd name="connsiteY3" fmla="*/ 7 h 10000"/>
              <a:gd name="connsiteX4" fmla="*/ 19 w 10234"/>
              <a:gd name="connsiteY4" fmla="*/ 0 h 10000"/>
              <a:gd name="connsiteX0" fmla="*/ 19 w 10978"/>
              <a:gd name="connsiteY0" fmla="*/ 0 h 9993"/>
              <a:gd name="connsiteX1" fmla="*/ 763 w 10978"/>
              <a:gd name="connsiteY1" fmla="*/ 9993 h 9993"/>
              <a:gd name="connsiteX2" fmla="*/ 7762 w 10978"/>
              <a:gd name="connsiteY2" fmla="*/ 9981 h 9993"/>
              <a:gd name="connsiteX3" fmla="*/ 10978 w 10978"/>
              <a:gd name="connsiteY3" fmla="*/ 0 h 9993"/>
              <a:gd name="connsiteX4" fmla="*/ 19 w 10978"/>
              <a:gd name="connsiteY4" fmla="*/ 0 h 9993"/>
              <a:gd name="connsiteX0" fmla="*/ 17 w 10000"/>
              <a:gd name="connsiteY0" fmla="*/ 0 h 9988"/>
              <a:gd name="connsiteX1" fmla="*/ 17 w 10000"/>
              <a:gd name="connsiteY1" fmla="*/ 9988 h 9988"/>
              <a:gd name="connsiteX2" fmla="*/ 7071 w 10000"/>
              <a:gd name="connsiteY2" fmla="*/ 9988 h 9988"/>
              <a:gd name="connsiteX3" fmla="*/ 10000 w 10000"/>
              <a:gd name="connsiteY3" fmla="*/ 0 h 9988"/>
              <a:gd name="connsiteX4" fmla="*/ 17 w 10000"/>
              <a:gd name="connsiteY4" fmla="*/ 0 h 9988"/>
              <a:gd name="connsiteX0" fmla="*/ 17 w 10110"/>
              <a:gd name="connsiteY0" fmla="*/ 0 h 10000"/>
              <a:gd name="connsiteX1" fmla="*/ 127 w 10110"/>
              <a:gd name="connsiteY1" fmla="*/ 10000 h 10000"/>
              <a:gd name="connsiteX2" fmla="*/ 7181 w 10110"/>
              <a:gd name="connsiteY2" fmla="*/ 10000 h 10000"/>
              <a:gd name="connsiteX3" fmla="*/ 10110 w 10110"/>
              <a:gd name="connsiteY3" fmla="*/ 0 h 10000"/>
              <a:gd name="connsiteX4" fmla="*/ 17 w 10110"/>
              <a:gd name="connsiteY4" fmla="*/ 0 h 10000"/>
              <a:gd name="connsiteX0" fmla="*/ 17 w 10110"/>
              <a:gd name="connsiteY0" fmla="*/ 0 h 10000"/>
              <a:gd name="connsiteX1" fmla="*/ 17 w 10110"/>
              <a:gd name="connsiteY1" fmla="*/ 10000 h 10000"/>
              <a:gd name="connsiteX2" fmla="*/ 7181 w 10110"/>
              <a:gd name="connsiteY2" fmla="*/ 10000 h 10000"/>
              <a:gd name="connsiteX3" fmla="*/ 10110 w 10110"/>
              <a:gd name="connsiteY3" fmla="*/ 0 h 10000"/>
              <a:gd name="connsiteX4" fmla="*/ 17 w 1011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0" h="10000">
                <a:moveTo>
                  <a:pt x="17" y="0"/>
                </a:moveTo>
                <a:cubicBezTo>
                  <a:pt x="0" y="2028"/>
                  <a:pt x="17" y="6661"/>
                  <a:pt x="17" y="10000"/>
                </a:cubicBezTo>
                <a:lnTo>
                  <a:pt x="7181" y="10000"/>
                </a:lnTo>
                <a:lnTo>
                  <a:pt x="10110" y="0"/>
                </a:lnTo>
                <a:lnTo>
                  <a:pt x="17" y="0"/>
                </a:lnTo>
                <a:close/>
              </a:path>
            </a:pathLst>
          </a:custGeom>
          <a:gradFill flip="none" rotWithShape="1">
            <a:gsLst>
              <a:gs pos="13000">
                <a:srgbClr val="252627"/>
              </a:gs>
              <a:gs pos="100000">
                <a:srgbClr val="131313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 bwMode="gray">
          <a:xfrm>
            <a:off x="616095" y="6465910"/>
            <a:ext cx="3943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k" pitchFamily="34" charset="0"/>
                <a:ea typeface="+mn-ea"/>
                <a:cs typeface="+mn-cs"/>
              </a:rPr>
              <a:t>© Copyright 2010 Hewlett-Packard Development Company, L.P.    </a:t>
            </a:r>
          </a:p>
        </p:txBody>
      </p:sp>
      <p:sp>
        <p:nvSpPr>
          <p:cNvPr id="26" name="TextBox 25"/>
          <p:cNvSpPr txBox="1"/>
          <p:nvPr userDrawn="1"/>
        </p:nvSpPr>
        <p:spPr bwMode="gray">
          <a:xfrm>
            <a:off x="363186" y="6465908"/>
            <a:ext cx="384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fld id="{F445441D-5648-4C4E-924F-9D5109CAF161}" type="slidenum">
              <a:rPr lang="en-US" sz="7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k" pitchFamily="34" charset="0"/>
                <a:ea typeface="+mn-ea"/>
                <a:cs typeface="+mn-cs"/>
              </a:rPr>
              <a: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Futura Bk" pitchFamily="34" charset="0"/>
              <a:ea typeface="+mn-ea"/>
              <a:cs typeface="+mn-cs"/>
            </a:endParaRPr>
          </a:p>
        </p:txBody>
      </p:sp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 bwMode="black">
          <a:xfrm>
            <a:off x="340302" y="421386"/>
            <a:ext cx="4187952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en-US" sz="3300" kern="1200" baseline="0" dirty="0">
                <a:solidFill>
                  <a:schemeClr val="bg1"/>
                </a:solidFill>
                <a:latin typeface="Futura B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TRANSITION </a:t>
            </a:r>
            <a:br>
              <a:rPr lang="en-US" dirty="0" smtClean="0"/>
            </a:br>
            <a:r>
              <a:rPr lang="en-US" dirty="0" smtClean="0"/>
              <a:t>PLACEHOLDER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101" y="5623900"/>
            <a:ext cx="3398012" cy="4023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 r="7471" b="6709"/>
          <a:stretch>
            <a:fillRect/>
          </a:stretch>
        </p:blipFill>
        <p:spPr bwMode="auto">
          <a:xfrm>
            <a:off x="7993857" y="1938148"/>
            <a:ext cx="1150143" cy="491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 bwMode="white"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13000">
                <a:srgbClr val="E862B8"/>
              </a:gs>
              <a:gs pos="41000">
                <a:srgbClr val="D31F6E"/>
              </a:gs>
              <a:gs pos="100000">
                <a:srgbClr val="26000C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white">
          <a:xfrm>
            <a:off x="-9016" y="256"/>
            <a:ext cx="5495416" cy="6857910"/>
          </a:xfrm>
          <a:custGeom>
            <a:avLst/>
            <a:gdLst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6999 w 10000"/>
              <a:gd name="connsiteY2" fmla="*/ 9988 h 10000"/>
              <a:gd name="connsiteX3" fmla="*/ 10000 w 10000"/>
              <a:gd name="connsiteY3" fmla="*/ 0 h 10000"/>
              <a:gd name="connsiteX4" fmla="*/ 0 w 10000"/>
              <a:gd name="connsiteY4" fmla="*/ 0 h 10000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0 h 10000"/>
              <a:gd name="connsiteX1" fmla="*/ 1712 w 11985"/>
              <a:gd name="connsiteY1" fmla="*/ 10000 h 10000"/>
              <a:gd name="connsiteX2" fmla="*/ 8711 w 11985"/>
              <a:gd name="connsiteY2" fmla="*/ 9988 h 10000"/>
              <a:gd name="connsiteX3" fmla="*/ 11985 w 11985"/>
              <a:gd name="connsiteY3" fmla="*/ 7 h 10000"/>
              <a:gd name="connsiteX4" fmla="*/ 1712 w 11985"/>
              <a:gd name="connsiteY4" fmla="*/ 0 h 10000"/>
              <a:gd name="connsiteX0" fmla="*/ 1712 w 11985"/>
              <a:gd name="connsiteY0" fmla="*/ 0 h 10000"/>
              <a:gd name="connsiteX1" fmla="*/ 1712 w 11985"/>
              <a:gd name="connsiteY1" fmla="*/ 10000 h 10000"/>
              <a:gd name="connsiteX2" fmla="*/ 8711 w 11985"/>
              <a:gd name="connsiteY2" fmla="*/ 9988 h 10000"/>
              <a:gd name="connsiteX3" fmla="*/ 11985 w 11985"/>
              <a:gd name="connsiteY3" fmla="*/ 7 h 10000"/>
              <a:gd name="connsiteX4" fmla="*/ 1712 w 11985"/>
              <a:gd name="connsiteY4" fmla="*/ 0 h 10000"/>
              <a:gd name="connsiteX0" fmla="*/ 19 w 10292"/>
              <a:gd name="connsiteY0" fmla="*/ 2025 h 12025"/>
              <a:gd name="connsiteX1" fmla="*/ 19 w 10292"/>
              <a:gd name="connsiteY1" fmla="*/ 12025 h 12025"/>
              <a:gd name="connsiteX2" fmla="*/ 7018 w 10292"/>
              <a:gd name="connsiteY2" fmla="*/ 12013 h 12025"/>
              <a:gd name="connsiteX3" fmla="*/ 10292 w 10292"/>
              <a:gd name="connsiteY3" fmla="*/ 2032 h 12025"/>
              <a:gd name="connsiteX4" fmla="*/ 19 w 10292"/>
              <a:gd name="connsiteY4" fmla="*/ 2025 h 12025"/>
              <a:gd name="connsiteX0" fmla="*/ 19 w 10292"/>
              <a:gd name="connsiteY0" fmla="*/ 0 h 10000"/>
              <a:gd name="connsiteX1" fmla="*/ 19 w 10292"/>
              <a:gd name="connsiteY1" fmla="*/ 10000 h 10000"/>
              <a:gd name="connsiteX2" fmla="*/ 7018 w 10292"/>
              <a:gd name="connsiteY2" fmla="*/ 9988 h 10000"/>
              <a:gd name="connsiteX3" fmla="*/ 10292 w 10292"/>
              <a:gd name="connsiteY3" fmla="*/ 7 h 10000"/>
              <a:gd name="connsiteX4" fmla="*/ 19 w 10292"/>
              <a:gd name="connsiteY4" fmla="*/ 0 h 10000"/>
              <a:gd name="connsiteX0" fmla="*/ 19 w 10234"/>
              <a:gd name="connsiteY0" fmla="*/ 0 h 10000"/>
              <a:gd name="connsiteX1" fmla="*/ 19 w 10234"/>
              <a:gd name="connsiteY1" fmla="*/ 10000 h 10000"/>
              <a:gd name="connsiteX2" fmla="*/ 7018 w 10234"/>
              <a:gd name="connsiteY2" fmla="*/ 9988 h 10000"/>
              <a:gd name="connsiteX3" fmla="*/ 10234 w 10234"/>
              <a:gd name="connsiteY3" fmla="*/ 7 h 10000"/>
              <a:gd name="connsiteX4" fmla="*/ 19 w 10234"/>
              <a:gd name="connsiteY4" fmla="*/ 0 h 10000"/>
              <a:gd name="connsiteX0" fmla="*/ 19 w 10978"/>
              <a:gd name="connsiteY0" fmla="*/ 0 h 9993"/>
              <a:gd name="connsiteX1" fmla="*/ 763 w 10978"/>
              <a:gd name="connsiteY1" fmla="*/ 9993 h 9993"/>
              <a:gd name="connsiteX2" fmla="*/ 7762 w 10978"/>
              <a:gd name="connsiteY2" fmla="*/ 9981 h 9993"/>
              <a:gd name="connsiteX3" fmla="*/ 10978 w 10978"/>
              <a:gd name="connsiteY3" fmla="*/ 0 h 9993"/>
              <a:gd name="connsiteX4" fmla="*/ 19 w 10978"/>
              <a:gd name="connsiteY4" fmla="*/ 0 h 9993"/>
              <a:gd name="connsiteX0" fmla="*/ 17 w 10000"/>
              <a:gd name="connsiteY0" fmla="*/ 0 h 9988"/>
              <a:gd name="connsiteX1" fmla="*/ 17 w 10000"/>
              <a:gd name="connsiteY1" fmla="*/ 9988 h 9988"/>
              <a:gd name="connsiteX2" fmla="*/ 7071 w 10000"/>
              <a:gd name="connsiteY2" fmla="*/ 9988 h 9988"/>
              <a:gd name="connsiteX3" fmla="*/ 10000 w 10000"/>
              <a:gd name="connsiteY3" fmla="*/ 0 h 9988"/>
              <a:gd name="connsiteX4" fmla="*/ 17 w 10000"/>
              <a:gd name="connsiteY4" fmla="*/ 0 h 9988"/>
              <a:gd name="connsiteX0" fmla="*/ 17 w 10110"/>
              <a:gd name="connsiteY0" fmla="*/ 0 h 10000"/>
              <a:gd name="connsiteX1" fmla="*/ 127 w 10110"/>
              <a:gd name="connsiteY1" fmla="*/ 10000 h 10000"/>
              <a:gd name="connsiteX2" fmla="*/ 7181 w 10110"/>
              <a:gd name="connsiteY2" fmla="*/ 10000 h 10000"/>
              <a:gd name="connsiteX3" fmla="*/ 10110 w 10110"/>
              <a:gd name="connsiteY3" fmla="*/ 0 h 10000"/>
              <a:gd name="connsiteX4" fmla="*/ 17 w 10110"/>
              <a:gd name="connsiteY4" fmla="*/ 0 h 10000"/>
              <a:gd name="connsiteX0" fmla="*/ 17 w 10110"/>
              <a:gd name="connsiteY0" fmla="*/ 0 h 10000"/>
              <a:gd name="connsiteX1" fmla="*/ 17 w 10110"/>
              <a:gd name="connsiteY1" fmla="*/ 10000 h 10000"/>
              <a:gd name="connsiteX2" fmla="*/ 7181 w 10110"/>
              <a:gd name="connsiteY2" fmla="*/ 10000 h 10000"/>
              <a:gd name="connsiteX3" fmla="*/ 10110 w 10110"/>
              <a:gd name="connsiteY3" fmla="*/ 0 h 10000"/>
              <a:gd name="connsiteX4" fmla="*/ 17 w 1011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0" h="10000">
                <a:moveTo>
                  <a:pt x="17" y="0"/>
                </a:moveTo>
                <a:cubicBezTo>
                  <a:pt x="0" y="2028"/>
                  <a:pt x="17" y="6661"/>
                  <a:pt x="17" y="10000"/>
                </a:cubicBezTo>
                <a:lnTo>
                  <a:pt x="7181" y="10000"/>
                </a:lnTo>
                <a:lnTo>
                  <a:pt x="10110" y="0"/>
                </a:lnTo>
                <a:lnTo>
                  <a:pt x="17" y="0"/>
                </a:lnTo>
                <a:close/>
              </a:path>
            </a:pathLst>
          </a:custGeom>
          <a:gradFill flip="none" rotWithShape="1">
            <a:gsLst>
              <a:gs pos="13000">
                <a:srgbClr val="252627"/>
              </a:gs>
              <a:gs pos="100000">
                <a:srgbClr val="131313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 bwMode="gray">
          <a:xfrm>
            <a:off x="616095" y="6465910"/>
            <a:ext cx="3943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k" pitchFamily="34" charset="0"/>
                <a:ea typeface="+mn-ea"/>
                <a:cs typeface="+mn-cs"/>
              </a:rPr>
              <a:t>© Copyright 2010 Hewlett-Packard Development Company, L.P.    </a:t>
            </a:r>
          </a:p>
        </p:txBody>
      </p:sp>
      <p:sp>
        <p:nvSpPr>
          <p:cNvPr id="26" name="TextBox 25"/>
          <p:cNvSpPr txBox="1"/>
          <p:nvPr userDrawn="1"/>
        </p:nvSpPr>
        <p:spPr bwMode="gray">
          <a:xfrm>
            <a:off x="363186" y="6465908"/>
            <a:ext cx="384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fld id="{F445441D-5648-4C4E-924F-9D5109CAF161}" type="slidenum">
              <a:rPr lang="en-US" sz="7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k" pitchFamily="34" charset="0"/>
                <a:ea typeface="+mn-ea"/>
                <a:cs typeface="+mn-cs"/>
              </a:rPr>
              <a: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Futura Bk" pitchFamily="34" charset="0"/>
              <a:ea typeface="+mn-ea"/>
              <a:cs typeface="+mn-cs"/>
            </a:endParaRPr>
          </a:p>
        </p:txBody>
      </p:sp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 bwMode="black">
          <a:xfrm>
            <a:off x="340302" y="421386"/>
            <a:ext cx="4187952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en-US" sz="3300" kern="1200" baseline="0" dirty="0">
                <a:solidFill>
                  <a:schemeClr val="bg1"/>
                </a:solidFill>
                <a:latin typeface="Futura B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TRANSITION </a:t>
            </a:r>
            <a:br>
              <a:rPr lang="en-US" dirty="0" smtClean="0"/>
            </a:br>
            <a:r>
              <a:rPr lang="en-US" dirty="0" smtClean="0"/>
              <a:t>PLACEHOLDER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101" y="5623900"/>
            <a:ext cx="3398012" cy="4023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 r="7471" b="6709"/>
          <a:stretch>
            <a:fillRect/>
          </a:stretch>
        </p:blipFill>
        <p:spPr bwMode="auto">
          <a:xfrm>
            <a:off x="7993857" y="1938148"/>
            <a:ext cx="1150143" cy="491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CB504"/>
              </a:gs>
              <a:gs pos="27000">
                <a:srgbClr val="EE4432"/>
              </a:gs>
              <a:gs pos="51000">
                <a:srgbClr val="C00000"/>
              </a:gs>
              <a:gs pos="100000">
                <a:srgbClr val="26000C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white">
          <a:xfrm>
            <a:off x="-9016" y="-8150"/>
            <a:ext cx="5495416" cy="6866149"/>
          </a:xfrm>
          <a:custGeom>
            <a:avLst/>
            <a:gdLst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6999 w 10000"/>
              <a:gd name="connsiteY2" fmla="*/ 9988 h 10000"/>
              <a:gd name="connsiteX3" fmla="*/ 10000 w 10000"/>
              <a:gd name="connsiteY3" fmla="*/ 0 h 10000"/>
              <a:gd name="connsiteX4" fmla="*/ 0 w 10000"/>
              <a:gd name="connsiteY4" fmla="*/ 0 h 10000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0 h 10000"/>
              <a:gd name="connsiteX1" fmla="*/ 1712 w 11985"/>
              <a:gd name="connsiteY1" fmla="*/ 10000 h 10000"/>
              <a:gd name="connsiteX2" fmla="*/ 8711 w 11985"/>
              <a:gd name="connsiteY2" fmla="*/ 9988 h 10000"/>
              <a:gd name="connsiteX3" fmla="*/ 11985 w 11985"/>
              <a:gd name="connsiteY3" fmla="*/ 7 h 10000"/>
              <a:gd name="connsiteX4" fmla="*/ 1712 w 11985"/>
              <a:gd name="connsiteY4" fmla="*/ 0 h 10000"/>
              <a:gd name="connsiteX0" fmla="*/ 1712 w 11985"/>
              <a:gd name="connsiteY0" fmla="*/ 0 h 10000"/>
              <a:gd name="connsiteX1" fmla="*/ 1712 w 11985"/>
              <a:gd name="connsiteY1" fmla="*/ 10000 h 10000"/>
              <a:gd name="connsiteX2" fmla="*/ 8711 w 11985"/>
              <a:gd name="connsiteY2" fmla="*/ 9988 h 10000"/>
              <a:gd name="connsiteX3" fmla="*/ 11985 w 11985"/>
              <a:gd name="connsiteY3" fmla="*/ 7 h 10000"/>
              <a:gd name="connsiteX4" fmla="*/ 1712 w 11985"/>
              <a:gd name="connsiteY4" fmla="*/ 0 h 10000"/>
              <a:gd name="connsiteX0" fmla="*/ 19 w 10292"/>
              <a:gd name="connsiteY0" fmla="*/ 2025 h 12025"/>
              <a:gd name="connsiteX1" fmla="*/ 19 w 10292"/>
              <a:gd name="connsiteY1" fmla="*/ 12025 h 12025"/>
              <a:gd name="connsiteX2" fmla="*/ 7018 w 10292"/>
              <a:gd name="connsiteY2" fmla="*/ 12013 h 12025"/>
              <a:gd name="connsiteX3" fmla="*/ 10292 w 10292"/>
              <a:gd name="connsiteY3" fmla="*/ 2032 h 12025"/>
              <a:gd name="connsiteX4" fmla="*/ 19 w 10292"/>
              <a:gd name="connsiteY4" fmla="*/ 2025 h 12025"/>
              <a:gd name="connsiteX0" fmla="*/ 19 w 10292"/>
              <a:gd name="connsiteY0" fmla="*/ 0 h 10000"/>
              <a:gd name="connsiteX1" fmla="*/ 19 w 10292"/>
              <a:gd name="connsiteY1" fmla="*/ 10000 h 10000"/>
              <a:gd name="connsiteX2" fmla="*/ 7018 w 10292"/>
              <a:gd name="connsiteY2" fmla="*/ 9988 h 10000"/>
              <a:gd name="connsiteX3" fmla="*/ 10292 w 10292"/>
              <a:gd name="connsiteY3" fmla="*/ 7 h 10000"/>
              <a:gd name="connsiteX4" fmla="*/ 19 w 10292"/>
              <a:gd name="connsiteY4" fmla="*/ 0 h 10000"/>
              <a:gd name="connsiteX0" fmla="*/ 19 w 10234"/>
              <a:gd name="connsiteY0" fmla="*/ 0 h 10000"/>
              <a:gd name="connsiteX1" fmla="*/ 19 w 10234"/>
              <a:gd name="connsiteY1" fmla="*/ 10000 h 10000"/>
              <a:gd name="connsiteX2" fmla="*/ 7018 w 10234"/>
              <a:gd name="connsiteY2" fmla="*/ 9988 h 10000"/>
              <a:gd name="connsiteX3" fmla="*/ 10234 w 10234"/>
              <a:gd name="connsiteY3" fmla="*/ 7 h 10000"/>
              <a:gd name="connsiteX4" fmla="*/ 19 w 10234"/>
              <a:gd name="connsiteY4" fmla="*/ 0 h 10000"/>
              <a:gd name="connsiteX0" fmla="*/ 19 w 10978"/>
              <a:gd name="connsiteY0" fmla="*/ 0 h 9993"/>
              <a:gd name="connsiteX1" fmla="*/ 763 w 10978"/>
              <a:gd name="connsiteY1" fmla="*/ 9993 h 9993"/>
              <a:gd name="connsiteX2" fmla="*/ 7762 w 10978"/>
              <a:gd name="connsiteY2" fmla="*/ 9981 h 9993"/>
              <a:gd name="connsiteX3" fmla="*/ 10978 w 10978"/>
              <a:gd name="connsiteY3" fmla="*/ 0 h 9993"/>
              <a:gd name="connsiteX4" fmla="*/ 19 w 10978"/>
              <a:gd name="connsiteY4" fmla="*/ 0 h 9993"/>
              <a:gd name="connsiteX0" fmla="*/ 17 w 10000"/>
              <a:gd name="connsiteY0" fmla="*/ 0 h 9988"/>
              <a:gd name="connsiteX1" fmla="*/ 17 w 10000"/>
              <a:gd name="connsiteY1" fmla="*/ 9988 h 9988"/>
              <a:gd name="connsiteX2" fmla="*/ 7071 w 10000"/>
              <a:gd name="connsiteY2" fmla="*/ 9988 h 9988"/>
              <a:gd name="connsiteX3" fmla="*/ 10000 w 10000"/>
              <a:gd name="connsiteY3" fmla="*/ 0 h 9988"/>
              <a:gd name="connsiteX4" fmla="*/ 17 w 10000"/>
              <a:gd name="connsiteY4" fmla="*/ 0 h 9988"/>
              <a:gd name="connsiteX0" fmla="*/ 17 w 10110"/>
              <a:gd name="connsiteY0" fmla="*/ 0 h 10000"/>
              <a:gd name="connsiteX1" fmla="*/ 127 w 10110"/>
              <a:gd name="connsiteY1" fmla="*/ 10000 h 10000"/>
              <a:gd name="connsiteX2" fmla="*/ 7181 w 10110"/>
              <a:gd name="connsiteY2" fmla="*/ 10000 h 10000"/>
              <a:gd name="connsiteX3" fmla="*/ 10110 w 10110"/>
              <a:gd name="connsiteY3" fmla="*/ 0 h 10000"/>
              <a:gd name="connsiteX4" fmla="*/ 17 w 10110"/>
              <a:gd name="connsiteY4" fmla="*/ 0 h 10000"/>
              <a:gd name="connsiteX0" fmla="*/ 17 w 10110"/>
              <a:gd name="connsiteY0" fmla="*/ 0 h 10000"/>
              <a:gd name="connsiteX1" fmla="*/ 17 w 10110"/>
              <a:gd name="connsiteY1" fmla="*/ 10000 h 10000"/>
              <a:gd name="connsiteX2" fmla="*/ 7181 w 10110"/>
              <a:gd name="connsiteY2" fmla="*/ 10000 h 10000"/>
              <a:gd name="connsiteX3" fmla="*/ 10110 w 10110"/>
              <a:gd name="connsiteY3" fmla="*/ 0 h 10000"/>
              <a:gd name="connsiteX4" fmla="*/ 17 w 1011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0" h="10000">
                <a:moveTo>
                  <a:pt x="17" y="0"/>
                </a:moveTo>
                <a:cubicBezTo>
                  <a:pt x="0" y="2028"/>
                  <a:pt x="17" y="6661"/>
                  <a:pt x="17" y="10000"/>
                </a:cubicBezTo>
                <a:lnTo>
                  <a:pt x="7181" y="10000"/>
                </a:lnTo>
                <a:lnTo>
                  <a:pt x="10110" y="0"/>
                </a:lnTo>
                <a:lnTo>
                  <a:pt x="17" y="0"/>
                </a:lnTo>
                <a:close/>
              </a:path>
            </a:pathLst>
          </a:custGeom>
          <a:gradFill flip="none" rotWithShape="1">
            <a:gsLst>
              <a:gs pos="13000">
                <a:srgbClr val="252627"/>
              </a:gs>
              <a:gs pos="100000">
                <a:srgbClr val="131313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 bwMode="gray">
          <a:xfrm>
            <a:off x="616095" y="6465910"/>
            <a:ext cx="3943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k" pitchFamily="34" charset="0"/>
                <a:ea typeface="+mn-ea"/>
                <a:cs typeface="+mn-cs"/>
              </a:rPr>
              <a:t>© Copyright 2010 Hewlett-Packard Development Company, L.P.    </a:t>
            </a:r>
          </a:p>
        </p:txBody>
      </p:sp>
      <p:sp>
        <p:nvSpPr>
          <p:cNvPr id="21" name="TextBox 20"/>
          <p:cNvSpPr txBox="1"/>
          <p:nvPr userDrawn="1"/>
        </p:nvSpPr>
        <p:spPr bwMode="gray">
          <a:xfrm>
            <a:off x="363186" y="6465908"/>
            <a:ext cx="384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fld id="{F445441D-5648-4C4E-924F-9D5109CAF161}" type="slidenum">
              <a:rPr lang="en-US" sz="7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k" pitchFamily="34" charset="0"/>
                <a:ea typeface="+mn-ea"/>
                <a:cs typeface="+mn-cs"/>
              </a:rPr>
              <a: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Futura Bk" pitchFamily="34" charset="0"/>
              <a:ea typeface="+mn-ea"/>
              <a:cs typeface="+mn-cs"/>
            </a:endParaRPr>
          </a:p>
        </p:txBody>
      </p:sp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 bwMode="black">
          <a:xfrm>
            <a:off x="340302" y="421386"/>
            <a:ext cx="4187952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en-US" sz="3300" kern="1200" baseline="0" dirty="0">
                <a:solidFill>
                  <a:schemeClr val="bg1"/>
                </a:solidFill>
                <a:latin typeface="Futura B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TRANSITION </a:t>
            </a:r>
            <a:br>
              <a:rPr lang="en-US" dirty="0" smtClean="0"/>
            </a:br>
            <a:r>
              <a:rPr lang="en-US" dirty="0" smtClean="0"/>
              <a:t>PLACEHOLDER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101" y="5623900"/>
            <a:ext cx="3398012" cy="4023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 r="7471" b="6709"/>
          <a:stretch>
            <a:fillRect/>
          </a:stretch>
        </p:blipFill>
        <p:spPr bwMode="auto">
          <a:xfrm>
            <a:off x="7993857" y="1938148"/>
            <a:ext cx="1150143" cy="491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000">
                <a:srgbClr val="F2AB05"/>
              </a:gs>
              <a:gs pos="35000">
                <a:srgbClr val="E8610D"/>
              </a:gs>
              <a:gs pos="73000">
                <a:srgbClr val="D10063"/>
              </a:gs>
              <a:gs pos="100000">
                <a:srgbClr val="31011A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white">
          <a:xfrm>
            <a:off x="-9016" y="0"/>
            <a:ext cx="5495416" cy="6857999"/>
          </a:xfrm>
          <a:custGeom>
            <a:avLst/>
            <a:gdLst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6999 w 10000"/>
              <a:gd name="connsiteY2" fmla="*/ 9988 h 10000"/>
              <a:gd name="connsiteX3" fmla="*/ 10000 w 10000"/>
              <a:gd name="connsiteY3" fmla="*/ 0 h 10000"/>
              <a:gd name="connsiteX4" fmla="*/ 0 w 10000"/>
              <a:gd name="connsiteY4" fmla="*/ 0 h 10000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1665 h 11665"/>
              <a:gd name="connsiteX1" fmla="*/ 1712 w 11985"/>
              <a:gd name="connsiteY1" fmla="*/ 11665 h 11665"/>
              <a:gd name="connsiteX2" fmla="*/ 8711 w 11985"/>
              <a:gd name="connsiteY2" fmla="*/ 11653 h 11665"/>
              <a:gd name="connsiteX3" fmla="*/ 11985 w 11985"/>
              <a:gd name="connsiteY3" fmla="*/ 1672 h 11665"/>
              <a:gd name="connsiteX4" fmla="*/ 1712 w 11985"/>
              <a:gd name="connsiteY4" fmla="*/ 1665 h 11665"/>
              <a:gd name="connsiteX0" fmla="*/ 1712 w 11985"/>
              <a:gd name="connsiteY0" fmla="*/ 0 h 10000"/>
              <a:gd name="connsiteX1" fmla="*/ 1712 w 11985"/>
              <a:gd name="connsiteY1" fmla="*/ 10000 h 10000"/>
              <a:gd name="connsiteX2" fmla="*/ 8711 w 11985"/>
              <a:gd name="connsiteY2" fmla="*/ 9988 h 10000"/>
              <a:gd name="connsiteX3" fmla="*/ 11985 w 11985"/>
              <a:gd name="connsiteY3" fmla="*/ 7 h 10000"/>
              <a:gd name="connsiteX4" fmla="*/ 1712 w 11985"/>
              <a:gd name="connsiteY4" fmla="*/ 0 h 10000"/>
              <a:gd name="connsiteX0" fmla="*/ 1712 w 11985"/>
              <a:gd name="connsiteY0" fmla="*/ 0 h 10000"/>
              <a:gd name="connsiteX1" fmla="*/ 1712 w 11985"/>
              <a:gd name="connsiteY1" fmla="*/ 10000 h 10000"/>
              <a:gd name="connsiteX2" fmla="*/ 8711 w 11985"/>
              <a:gd name="connsiteY2" fmla="*/ 9988 h 10000"/>
              <a:gd name="connsiteX3" fmla="*/ 11985 w 11985"/>
              <a:gd name="connsiteY3" fmla="*/ 7 h 10000"/>
              <a:gd name="connsiteX4" fmla="*/ 1712 w 11985"/>
              <a:gd name="connsiteY4" fmla="*/ 0 h 10000"/>
              <a:gd name="connsiteX0" fmla="*/ 19 w 10292"/>
              <a:gd name="connsiteY0" fmla="*/ 2025 h 12025"/>
              <a:gd name="connsiteX1" fmla="*/ 19 w 10292"/>
              <a:gd name="connsiteY1" fmla="*/ 12025 h 12025"/>
              <a:gd name="connsiteX2" fmla="*/ 7018 w 10292"/>
              <a:gd name="connsiteY2" fmla="*/ 12013 h 12025"/>
              <a:gd name="connsiteX3" fmla="*/ 10292 w 10292"/>
              <a:gd name="connsiteY3" fmla="*/ 2032 h 12025"/>
              <a:gd name="connsiteX4" fmla="*/ 19 w 10292"/>
              <a:gd name="connsiteY4" fmla="*/ 2025 h 12025"/>
              <a:gd name="connsiteX0" fmla="*/ 19 w 10292"/>
              <a:gd name="connsiteY0" fmla="*/ 0 h 10000"/>
              <a:gd name="connsiteX1" fmla="*/ 19 w 10292"/>
              <a:gd name="connsiteY1" fmla="*/ 10000 h 10000"/>
              <a:gd name="connsiteX2" fmla="*/ 7018 w 10292"/>
              <a:gd name="connsiteY2" fmla="*/ 9988 h 10000"/>
              <a:gd name="connsiteX3" fmla="*/ 10292 w 10292"/>
              <a:gd name="connsiteY3" fmla="*/ 7 h 10000"/>
              <a:gd name="connsiteX4" fmla="*/ 19 w 10292"/>
              <a:gd name="connsiteY4" fmla="*/ 0 h 10000"/>
              <a:gd name="connsiteX0" fmla="*/ 19 w 10234"/>
              <a:gd name="connsiteY0" fmla="*/ 0 h 10000"/>
              <a:gd name="connsiteX1" fmla="*/ 19 w 10234"/>
              <a:gd name="connsiteY1" fmla="*/ 10000 h 10000"/>
              <a:gd name="connsiteX2" fmla="*/ 7018 w 10234"/>
              <a:gd name="connsiteY2" fmla="*/ 9988 h 10000"/>
              <a:gd name="connsiteX3" fmla="*/ 10234 w 10234"/>
              <a:gd name="connsiteY3" fmla="*/ 7 h 10000"/>
              <a:gd name="connsiteX4" fmla="*/ 19 w 10234"/>
              <a:gd name="connsiteY4" fmla="*/ 0 h 10000"/>
              <a:gd name="connsiteX0" fmla="*/ 19 w 10978"/>
              <a:gd name="connsiteY0" fmla="*/ 0 h 9993"/>
              <a:gd name="connsiteX1" fmla="*/ 763 w 10978"/>
              <a:gd name="connsiteY1" fmla="*/ 9993 h 9993"/>
              <a:gd name="connsiteX2" fmla="*/ 7762 w 10978"/>
              <a:gd name="connsiteY2" fmla="*/ 9981 h 9993"/>
              <a:gd name="connsiteX3" fmla="*/ 10978 w 10978"/>
              <a:gd name="connsiteY3" fmla="*/ 0 h 9993"/>
              <a:gd name="connsiteX4" fmla="*/ 19 w 10978"/>
              <a:gd name="connsiteY4" fmla="*/ 0 h 9993"/>
              <a:gd name="connsiteX0" fmla="*/ 17 w 10000"/>
              <a:gd name="connsiteY0" fmla="*/ 0 h 9988"/>
              <a:gd name="connsiteX1" fmla="*/ 17 w 10000"/>
              <a:gd name="connsiteY1" fmla="*/ 9988 h 9988"/>
              <a:gd name="connsiteX2" fmla="*/ 7071 w 10000"/>
              <a:gd name="connsiteY2" fmla="*/ 9988 h 9988"/>
              <a:gd name="connsiteX3" fmla="*/ 10000 w 10000"/>
              <a:gd name="connsiteY3" fmla="*/ 0 h 9988"/>
              <a:gd name="connsiteX4" fmla="*/ 17 w 10000"/>
              <a:gd name="connsiteY4" fmla="*/ 0 h 9988"/>
              <a:gd name="connsiteX0" fmla="*/ 17 w 10110"/>
              <a:gd name="connsiteY0" fmla="*/ 0 h 10000"/>
              <a:gd name="connsiteX1" fmla="*/ 127 w 10110"/>
              <a:gd name="connsiteY1" fmla="*/ 10000 h 10000"/>
              <a:gd name="connsiteX2" fmla="*/ 7181 w 10110"/>
              <a:gd name="connsiteY2" fmla="*/ 10000 h 10000"/>
              <a:gd name="connsiteX3" fmla="*/ 10110 w 10110"/>
              <a:gd name="connsiteY3" fmla="*/ 0 h 10000"/>
              <a:gd name="connsiteX4" fmla="*/ 17 w 10110"/>
              <a:gd name="connsiteY4" fmla="*/ 0 h 10000"/>
              <a:gd name="connsiteX0" fmla="*/ 17 w 10110"/>
              <a:gd name="connsiteY0" fmla="*/ 0 h 10000"/>
              <a:gd name="connsiteX1" fmla="*/ 17 w 10110"/>
              <a:gd name="connsiteY1" fmla="*/ 10000 h 10000"/>
              <a:gd name="connsiteX2" fmla="*/ 7181 w 10110"/>
              <a:gd name="connsiteY2" fmla="*/ 10000 h 10000"/>
              <a:gd name="connsiteX3" fmla="*/ 10110 w 10110"/>
              <a:gd name="connsiteY3" fmla="*/ 0 h 10000"/>
              <a:gd name="connsiteX4" fmla="*/ 17 w 1011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0" h="10000">
                <a:moveTo>
                  <a:pt x="17" y="0"/>
                </a:moveTo>
                <a:cubicBezTo>
                  <a:pt x="0" y="2028"/>
                  <a:pt x="17" y="6661"/>
                  <a:pt x="17" y="10000"/>
                </a:cubicBezTo>
                <a:lnTo>
                  <a:pt x="7181" y="10000"/>
                </a:lnTo>
                <a:lnTo>
                  <a:pt x="10110" y="0"/>
                </a:lnTo>
                <a:lnTo>
                  <a:pt x="17" y="0"/>
                </a:lnTo>
                <a:close/>
              </a:path>
            </a:pathLst>
          </a:custGeom>
          <a:gradFill flip="none" rotWithShape="1">
            <a:gsLst>
              <a:gs pos="13000">
                <a:srgbClr val="252627"/>
              </a:gs>
              <a:gs pos="100000">
                <a:srgbClr val="131313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 bwMode="gray">
          <a:xfrm>
            <a:off x="616095" y="6465910"/>
            <a:ext cx="3943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k" pitchFamily="34" charset="0"/>
                <a:ea typeface="+mn-ea"/>
                <a:cs typeface="+mn-cs"/>
              </a:rPr>
              <a:t>© Copyright 2010 Hewlett-Packard Development Company, L.P.    </a:t>
            </a:r>
          </a:p>
        </p:txBody>
      </p:sp>
      <p:sp>
        <p:nvSpPr>
          <p:cNvPr id="24" name="TextBox 23"/>
          <p:cNvSpPr txBox="1"/>
          <p:nvPr userDrawn="1"/>
        </p:nvSpPr>
        <p:spPr bwMode="gray">
          <a:xfrm>
            <a:off x="363186" y="6465908"/>
            <a:ext cx="384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fld id="{F445441D-5648-4C4E-924F-9D5109CAF161}" type="slidenum">
              <a:rPr lang="en-US" sz="7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k" pitchFamily="34" charset="0"/>
                <a:ea typeface="+mn-ea"/>
                <a:cs typeface="+mn-cs"/>
              </a:rPr>
              <a: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Futura Bk" pitchFamily="34" charset="0"/>
              <a:ea typeface="+mn-ea"/>
              <a:cs typeface="+mn-cs"/>
            </a:endParaRPr>
          </a:p>
        </p:txBody>
      </p:sp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 bwMode="black">
          <a:xfrm>
            <a:off x="340302" y="421386"/>
            <a:ext cx="4187952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en-US" sz="3300" kern="1200" baseline="0" dirty="0">
                <a:solidFill>
                  <a:schemeClr val="bg1"/>
                </a:solidFill>
                <a:latin typeface="Futura B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TRANSITION </a:t>
            </a:r>
            <a:br>
              <a:rPr lang="en-US" dirty="0" smtClean="0"/>
            </a:br>
            <a:r>
              <a:rPr lang="en-US" dirty="0" smtClean="0"/>
              <a:t>PLACEHOLDER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101" y="5623900"/>
            <a:ext cx="3398012" cy="4023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 r="7471" b="6709"/>
          <a:stretch>
            <a:fillRect/>
          </a:stretch>
        </p:blipFill>
        <p:spPr bwMode="auto">
          <a:xfrm>
            <a:off x="7993857" y="1938148"/>
            <a:ext cx="1150143" cy="491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420624"/>
            <a:ext cx="8375650" cy="4397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65760" y="1142999"/>
            <a:ext cx="8348472" cy="5006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defRPr>
                <a:solidFill>
                  <a:srgbClr val="000000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>
                <a:solidFill>
                  <a:srgbClr val="000000"/>
                </a:solidFill>
              </a:defRPr>
            </a:lvl3pPr>
            <a:lvl4pPr marL="800100" indent="-114300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>
                <a:solidFill>
                  <a:srgbClr val="000000"/>
                </a:solidFill>
              </a:defRPr>
            </a:lvl4pPr>
            <a:lvl5pPr marL="1028700" indent="-17462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76" y="6254496"/>
            <a:ext cx="4016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879475"/>
            <a:ext cx="8370380" cy="3932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sp>
        <p:nvSpPr>
          <p:cNvPr id="15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420624"/>
            <a:ext cx="8375650" cy="4397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 sz="33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65760" y="1530096"/>
            <a:ext cx="8348472" cy="45994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defRPr>
                <a:solidFill>
                  <a:srgbClr val="000000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500"/>
              </a:spcBef>
              <a:buClr>
                <a:srgbClr val="000000"/>
              </a:buClr>
              <a:buSzPct val="80000"/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Font typeface="Futura Bk" pitchFamily="34" charset="0"/>
              <a:buChar char="−"/>
              <a:defRPr sz="1200">
                <a:solidFill>
                  <a:srgbClr val="000000"/>
                </a:solidFill>
              </a:defRPr>
            </a:lvl3pPr>
            <a:lvl4pPr marL="800100" indent="-114300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SzPct val="80000"/>
              <a:buFont typeface="Arial" pitchFamily="34" charset="0"/>
              <a:buChar char="•"/>
              <a:defRPr sz="1200">
                <a:solidFill>
                  <a:srgbClr val="000000"/>
                </a:solidFill>
              </a:defRPr>
            </a:lvl4pPr>
            <a:lvl5pPr marL="1028700" indent="-174625">
              <a:lnSpc>
                <a:spcPct val="110000"/>
              </a:lnSpc>
              <a:spcBef>
                <a:spcPts val="400"/>
              </a:spcBef>
              <a:buClr>
                <a:srgbClr val="000000"/>
              </a:buClr>
              <a:buFont typeface="Futura Bk" pitchFamily="34" charset="0"/>
              <a:buChar char="−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2205" y="6247239"/>
            <a:ext cx="4016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879475"/>
            <a:ext cx="8370380" cy="3932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420624"/>
            <a:ext cx="8375650" cy="4397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76" y="6254496"/>
            <a:ext cx="4016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420624"/>
            <a:ext cx="8375650" cy="4397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76" y="6254496"/>
            <a:ext cx="4016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ne,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41313" y="420689"/>
            <a:ext cx="8375650" cy="87471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  <a:endParaRPr lang="en-US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65760" y="1536191"/>
            <a:ext cx="8348472" cy="46137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42900" indent="-114300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/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/>
            </a:lvl3pPr>
            <a:lvl4pPr marL="800100" indent="-114300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8700" indent="-17462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76" y="6254496"/>
            <a:ext cx="4016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3"/>
            <a:ext cx="9144000" cy="6870959"/>
          </a:xfrm>
          <a:prstGeom prst="rect">
            <a:avLst/>
          </a:prstGeom>
          <a:gradFill flip="none" rotWithShape="1">
            <a:gsLst>
              <a:gs pos="15000">
                <a:srgbClr val="8CEF29"/>
              </a:gs>
              <a:gs pos="42000">
                <a:srgbClr val="169E30"/>
              </a:gs>
              <a:gs pos="96000">
                <a:srgbClr val="001707"/>
              </a:gs>
            </a:gsLst>
            <a:lin ang="64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57089" y="5065395"/>
            <a:ext cx="6400800" cy="93568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</a:p>
          <a:p>
            <a:r>
              <a:rPr lang="en-US" dirty="0" smtClean="0"/>
              <a:t>Job Title</a:t>
            </a:r>
          </a:p>
          <a:p>
            <a:r>
              <a:rPr lang="en-US" dirty="0" smtClean="0"/>
              <a:t>Date</a:t>
            </a:r>
          </a:p>
        </p:txBody>
      </p:sp>
      <p:sp>
        <p:nvSpPr>
          <p:cNvPr id="9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929640" y="2759076"/>
            <a:ext cx="7274560" cy="13176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365760" y="6464808"/>
            <a:ext cx="3943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700" kern="1200" dirty="0" smtClean="0">
                <a:solidFill>
                  <a:srgbClr val="295130"/>
                </a:solidFill>
                <a:latin typeface="Futura Bk" pitchFamily="34" charset="0"/>
                <a:ea typeface="+mn-ea"/>
                <a:cs typeface="+mn-cs"/>
              </a:rPr>
              <a:t>© Copyright 2010 Hewlett-Packard Development Company, L.P.   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 r="7471" b="6709"/>
          <a:stretch>
            <a:fillRect/>
          </a:stretch>
        </p:blipFill>
        <p:spPr bwMode="auto">
          <a:xfrm>
            <a:off x="7993857" y="1938148"/>
            <a:ext cx="1150143" cy="491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n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341313" y="420689"/>
            <a:ext cx="8375650" cy="87471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295400"/>
            <a:ext cx="8370380" cy="3932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65760" y="1949196"/>
            <a:ext cx="8348472" cy="42230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42900" indent="-114300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/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/>
            </a:lvl3pPr>
            <a:lvl4pPr marL="800100" indent="-114300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8700" indent="-17462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76" y="6254496"/>
            <a:ext cx="4016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ne,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8"/>
          <p:cNvSpPr>
            <a:spLocks noGrp="1"/>
          </p:cNvSpPr>
          <p:nvPr>
            <p:ph type="title" hasCustomPrompt="1"/>
          </p:nvPr>
        </p:nvSpPr>
        <p:spPr>
          <a:xfrm>
            <a:off x="341313" y="420689"/>
            <a:ext cx="8375650" cy="87471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295400"/>
            <a:ext cx="8370380" cy="3932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76" y="6254496"/>
            <a:ext cx="4016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341313" y="420689"/>
            <a:ext cx="8375650" cy="87471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76" y="6254496"/>
            <a:ext cx="4016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8"/>
          <p:cNvSpPr>
            <a:spLocks noGrp="1"/>
          </p:cNvSpPr>
          <p:nvPr>
            <p:ph type="title" hasCustomPrompt="1"/>
          </p:nvPr>
        </p:nvSpPr>
        <p:spPr>
          <a:xfrm>
            <a:off x="371855" y="1523493"/>
            <a:ext cx="2792349" cy="45897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kern="120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66933" y="2059872"/>
            <a:ext cx="2805320" cy="40132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Futura Bk" pitchFamily="34" charset="0"/>
              <a:buNone/>
              <a:defRPr sz="2000">
                <a:solidFill>
                  <a:srgbClr val="000000"/>
                </a:solidFill>
                <a:latin typeface="Futura Bk" pitchFamily="34" charset="0"/>
              </a:defRPr>
            </a:lvl1pPr>
            <a:lvl2pPr marL="227013" indent="1588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Futura Bk" pitchFamily="34" charset="0"/>
              </a:defRPr>
            </a:lvl2pPr>
            <a:lvl3pPr marL="284163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Futura Bk" pitchFamily="34" charset="0"/>
              </a:defRPr>
            </a:lvl3pPr>
            <a:lvl4pPr marL="396875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Futura Bk" pitchFamily="34" charset="0"/>
              </a:defRPr>
            </a:lvl4pPr>
            <a:lvl5pPr marL="517525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bg1"/>
                </a:solidFill>
                <a:latin typeface="Futura B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378283" y="1515873"/>
            <a:ext cx="2686050" cy="4589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kern="1200" cap="all" baseline="0" dirty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2pPr>
            <a:lvl3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3pPr>
            <a:lvl4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4pPr>
            <a:lvl5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SITUATION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8" y="420624"/>
            <a:ext cx="8242300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FontTx/>
              <a:buNone/>
              <a:defRPr sz="3300" cap="all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374136" y="2057400"/>
            <a:ext cx="5205984" cy="40157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42900" indent="-114300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/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/>
            </a:lvl3pPr>
            <a:lvl4pPr marL="800100" indent="-114300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8700" indent="-17462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76" y="6254496"/>
            <a:ext cx="4016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371476" y="1520736"/>
            <a:ext cx="2705099" cy="45836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all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COLUMN HEADER</a:t>
            </a:r>
            <a:endParaRPr lang="en-US" dirty="0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190876" y="1520736"/>
            <a:ext cx="2705100" cy="45836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all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COLUMN HEADER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6013451" y="1520736"/>
            <a:ext cx="2705100" cy="45836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all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COLUMN HEADER</a:t>
            </a:r>
            <a:endParaRPr lang="en-US" dirty="0"/>
          </a:p>
        </p:txBody>
      </p:sp>
      <p:sp>
        <p:nvSpPr>
          <p:cNvPr id="17" name="Title 8"/>
          <p:cNvSpPr>
            <a:spLocks noGrp="1"/>
          </p:cNvSpPr>
          <p:nvPr>
            <p:ph type="title" hasCustomPrompt="1"/>
          </p:nvPr>
        </p:nvSpPr>
        <p:spPr>
          <a:xfrm>
            <a:off x="341313" y="420689"/>
            <a:ext cx="8375650" cy="87471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  <a:endParaRPr lang="en-US" dirty="0"/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71476" y="2057400"/>
            <a:ext cx="2707004" cy="40157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600"/>
              </a:spcBef>
              <a:defRPr sz="1600"/>
            </a:lvl1pPr>
            <a:lvl2pPr marL="342900" indent="-114300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000"/>
            </a:lvl3pPr>
            <a:lvl4pPr marL="746125" indent="-114300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000"/>
            </a:lvl4pPr>
            <a:lvl5pPr marL="974725" indent="-17462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0"/>
          </p:nvPr>
        </p:nvSpPr>
        <p:spPr>
          <a:xfrm>
            <a:off x="3190876" y="2057400"/>
            <a:ext cx="2707004" cy="40157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600"/>
              </a:spcBef>
              <a:defRPr sz="1600"/>
            </a:lvl1pPr>
            <a:lvl2pPr marL="342900" indent="-114300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000"/>
            </a:lvl3pPr>
            <a:lvl4pPr marL="746125" indent="-114300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000"/>
            </a:lvl4pPr>
            <a:lvl5pPr marL="974725" indent="-17462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26"/>
          <p:cNvSpPr>
            <a:spLocks noGrp="1"/>
          </p:cNvSpPr>
          <p:nvPr>
            <p:ph type="body" sz="quarter" idx="21"/>
          </p:nvPr>
        </p:nvSpPr>
        <p:spPr>
          <a:xfrm>
            <a:off x="6010276" y="2057400"/>
            <a:ext cx="2707004" cy="40157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600"/>
              </a:spcBef>
              <a:defRPr sz="1600"/>
            </a:lvl1pPr>
            <a:lvl2pPr marL="342900" indent="-114300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000"/>
            </a:lvl3pPr>
            <a:lvl4pPr marL="746125" indent="-114300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000"/>
            </a:lvl4pPr>
            <a:lvl5pPr marL="974725" indent="-17462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76" y="6254496"/>
            <a:ext cx="4016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-4554"/>
            <a:ext cx="9144000" cy="6870959"/>
          </a:xfrm>
          <a:prstGeom prst="rect">
            <a:avLst/>
          </a:prstGeom>
          <a:gradFill flip="none" rotWithShape="1">
            <a:gsLst>
              <a:gs pos="10000">
                <a:srgbClr val="00B3DE"/>
              </a:gs>
              <a:gs pos="42000">
                <a:srgbClr val="0053FA"/>
              </a:gs>
              <a:gs pos="96000">
                <a:srgbClr val="121B2C"/>
              </a:gs>
            </a:gsLst>
            <a:lin ang="64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 bwMode="gray">
          <a:xfrm>
            <a:off x="616095" y="6465910"/>
            <a:ext cx="3943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kern="1200" dirty="0" smtClean="0">
                <a:solidFill>
                  <a:srgbClr val="196EA3"/>
                </a:solidFill>
                <a:latin typeface="Futura Bk" pitchFamily="34" charset="0"/>
                <a:ea typeface="+mn-ea"/>
                <a:cs typeface="+mn-cs"/>
              </a:rPr>
              <a:t>© Copyright 2010 Hewlett-Packard Development Company, L.P.    </a:t>
            </a:r>
          </a:p>
        </p:txBody>
      </p:sp>
      <p:sp>
        <p:nvSpPr>
          <p:cNvPr id="10" name="TextBox 9"/>
          <p:cNvSpPr txBox="1"/>
          <p:nvPr userDrawn="1"/>
        </p:nvSpPr>
        <p:spPr bwMode="gray">
          <a:xfrm>
            <a:off x="363186" y="6465908"/>
            <a:ext cx="384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fld id="{F445441D-5648-4C4E-924F-9D5109CAF161}" type="slidenum">
              <a:rPr lang="en-US" sz="700" kern="1200" smtClean="0">
                <a:solidFill>
                  <a:srgbClr val="196EA3"/>
                </a:solidFill>
                <a:latin typeface="Futura Bk" pitchFamily="34" charset="0"/>
                <a:ea typeface="+mn-ea"/>
                <a:cs typeface="+mn-cs"/>
              </a:rPr>
              <a: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00" kern="1200" dirty="0" smtClean="0">
              <a:solidFill>
                <a:srgbClr val="196EA3"/>
              </a:solidFill>
              <a:latin typeface="Futura Bk" pitchFamily="34" charset="0"/>
              <a:ea typeface="+mn-ea"/>
              <a:cs typeface="+mn-cs"/>
            </a:endParaRPr>
          </a:p>
        </p:txBody>
      </p:sp>
      <p:sp>
        <p:nvSpPr>
          <p:cNvPr id="19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1003300" y="2733675"/>
            <a:ext cx="7124700" cy="136842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Q&amp;A</a:t>
            </a:r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7471" b="6709"/>
          <a:stretch>
            <a:fillRect/>
          </a:stretch>
        </p:blipFill>
        <p:spPr bwMode="auto">
          <a:xfrm>
            <a:off x="7993857" y="1938148"/>
            <a:ext cx="1150143" cy="491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76" y="6254496"/>
            <a:ext cx="4016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76" y="6254496"/>
            <a:ext cx="4016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white">
          <a:xfrm>
            <a:off x="0" y="3"/>
            <a:ext cx="9144000" cy="6870959"/>
          </a:xfrm>
          <a:prstGeom prst="rect">
            <a:avLst/>
          </a:prstGeom>
          <a:gradFill flip="none" rotWithShape="1">
            <a:gsLst>
              <a:gs pos="15000">
                <a:srgbClr val="E862B8"/>
              </a:gs>
              <a:gs pos="42000">
                <a:srgbClr val="D31F6E"/>
              </a:gs>
              <a:gs pos="96000">
                <a:srgbClr val="26000C"/>
              </a:gs>
            </a:gsLst>
            <a:lin ang="64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57089" y="5065395"/>
            <a:ext cx="6400800" cy="93568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</a:p>
          <a:p>
            <a:r>
              <a:rPr lang="en-US" dirty="0" smtClean="0"/>
              <a:t>Job Title</a:t>
            </a:r>
          </a:p>
          <a:p>
            <a:r>
              <a:rPr lang="en-US" dirty="0" smtClean="0"/>
              <a:t>Date</a:t>
            </a:r>
          </a:p>
        </p:txBody>
      </p:sp>
      <p:sp>
        <p:nvSpPr>
          <p:cNvPr id="9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929640" y="2759076"/>
            <a:ext cx="7274560" cy="13176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365760" y="6465910"/>
            <a:ext cx="3943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kern="1200" dirty="0" smtClean="0">
                <a:solidFill>
                  <a:srgbClr val="692145"/>
                </a:solidFill>
                <a:latin typeface="Futura Bk" pitchFamily="34" charset="0"/>
                <a:ea typeface="+mn-ea"/>
                <a:cs typeface="+mn-cs"/>
              </a:rPr>
              <a:t>© Copyright 2010 Hewlett-Packard Development Company, L.P.   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 r="7471" b="6709"/>
          <a:stretch>
            <a:fillRect/>
          </a:stretch>
        </p:blipFill>
        <p:spPr bwMode="auto">
          <a:xfrm>
            <a:off x="7993857" y="1938148"/>
            <a:ext cx="1150143" cy="491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3"/>
            <a:ext cx="9144000" cy="6870959"/>
          </a:xfrm>
          <a:prstGeom prst="rect">
            <a:avLst/>
          </a:prstGeom>
          <a:gradFill flip="none" rotWithShape="1">
            <a:gsLst>
              <a:gs pos="0">
                <a:srgbClr val="FCB504"/>
              </a:gs>
              <a:gs pos="27000">
                <a:srgbClr val="EE4432"/>
              </a:gs>
              <a:gs pos="51000">
                <a:srgbClr val="C00000"/>
              </a:gs>
              <a:gs pos="100000">
                <a:srgbClr val="26000C"/>
              </a:gs>
            </a:gsLst>
            <a:lin ang="61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57089" y="5065395"/>
            <a:ext cx="6400800" cy="93568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</a:p>
          <a:p>
            <a:r>
              <a:rPr lang="en-US" dirty="0" smtClean="0"/>
              <a:t>Job Title</a:t>
            </a:r>
          </a:p>
          <a:p>
            <a:r>
              <a:rPr lang="en-US" dirty="0" smtClean="0"/>
              <a:t>Date</a:t>
            </a:r>
          </a:p>
        </p:txBody>
      </p:sp>
      <p:sp>
        <p:nvSpPr>
          <p:cNvPr id="9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929640" y="2759076"/>
            <a:ext cx="7274560" cy="13176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 bwMode="gray">
          <a:xfrm>
            <a:off x="365760" y="6465910"/>
            <a:ext cx="3943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700" kern="1200" dirty="0" smtClean="0">
                <a:solidFill>
                  <a:schemeClr val="accent6">
                    <a:lumMod val="50000"/>
                  </a:schemeClr>
                </a:solidFill>
                <a:latin typeface="Futura Bk" pitchFamily="34" charset="0"/>
                <a:ea typeface="+mn-ea"/>
                <a:cs typeface="+mn-cs"/>
              </a:rPr>
              <a:t>© Copyright 2010 Hewlett-Packard Development Company, L.P.   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 r="7471" b="6709"/>
          <a:stretch>
            <a:fillRect/>
          </a:stretch>
        </p:blipFill>
        <p:spPr bwMode="auto">
          <a:xfrm>
            <a:off x="7993857" y="1938148"/>
            <a:ext cx="1150143" cy="491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white">
          <a:xfrm>
            <a:off x="0" y="0"/>
            <a:ext cx="9144000" cy="6865434"/>
          </a:xfrm>
          <a:prstGeom prst="rect">
            <a:avLst/>
          </a:prstGeom>
          <a:gradFill flip="none" rotWithShape="1">
            <a:gsLst>
              <a:gs pos="8000">
                <a:srgbClr val="F2AB05"/>
              </a:gs>
              <a:gs pos="35000">
                <a:srgbClr val="E8610D"/>
              </a:gs>
              <a:gs pos="73000">
                <a:srgbClr val="D10063"/>
              </a:gs>
              <a:gs pos="100000">
                <a:srgbClr val="31011A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57089" y="5065395"/>
            <a:ext cx="6400800" cy="93568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</a:p>
          <a:p>
            <a:r>
              <a:rPr lang="en-US" dirty="0" smtClean="0"/>
              <a:t>Job Title</a:t>
            </a:r>
          </a:p>
          <a:p>
            <a:r>
              <a:rPr lang="en-US" dirty="0" smtClean="0"/>
              <a:t>Date</a:t>
            </a:r>
          </a:p>
        </p:txBody>
      </p:sp>
      <p:sp>
        <p:nvSpPr>
          <p:cNvPr id="9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929640" y="2759076"/>
            <a:ext cx="7274560" cy="13176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365760" y="6465910"/>
            <a:ext cx="3943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kern="1200" dirty="0" smtClean="0">
                <a:solidFill>
                  <a:srgbClr val="8F2D5E"/>
                </a:solidFill>
                <a:latin typeface="Futura Bk" pitchFamily="34" charset="0"/>
                <a:ea typeface="+mn-ea"/>
                <a:cs typeface="+mn-cs"/>
              </a:rPr>
              <a:t>© Copyright 2010 Hewlett-Packard Development Company, L.P.   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 r="7471" b="6709"/>
          <a:stretch>
            <a:fillRect/>
          </a:stretch>
        </p:blipFill>
        <p:spPr bwMode="auto">
          <a:xfrm>
            <a:off x="7993857" y="1938148"/>
            <a:ext cx="1150143" cy="491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3"/>
            <a:ext cx="9144000" cy="6870959"/>
          </a:xfrm>
          <a:prstGeom prst="rect">
            <a:avLst/>
          </a:prstGeom>
          <a:gradFill flip="none" rotWithShape="1">
            <a:gsLst>
              <a:gs pos="0">
                <a:srgbClr val="5D5F62"/>
              </a:gs>
              <a:gs pos="90000">
                <a:srgbClr val="1A1819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57089" y="5065395"/>
            <a:ext cx="6400800" cy="93568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</a:p>
          <a:p>
            <a:r>
              <a:rPr lang="en-US" dirty="0" smtClean="0"/>
              <a:t>Job Title</a:t>
            </a:r>
          </a:p>
          <a:p>
            <a:r>
              <a:rPr lang="en-US" dirty="0" smtClean="0"/>
              <a:t>Date</a:t>
            </a:r>
          </a:p>
        </p:txBody>
      </p:sp>
      <p:sp>
        <p:nvSpPr>
          <p:cNvPr id="9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929640" y="2759076"/>
            <a:ext cx="7274560" cy="13176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365760" y="6465910"/>
            <a:ext cx="3943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k" pitchFamily="34" charset="0"/>
                <a:ea typeface="+mn-ea"/>
                <a:cs typeface="+mn-cs"/>
              </a:rPr>
              <a:t>© Copyright 2010 Hewlett-Packard Development Company, L.P.   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 r="7471" b="6709"/>
          <a:stretch>
            <a:fillRect/>
          </a:stretch>
        </p:blipFill>
        <p:spPr bwMode="auto">
          <a:xfrm>
            <a:off x="7993857" y="1938148"/>
            <a:ext cx="1150143" cy="491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4x3_shanghai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 bwMode="gray">
          <a:xfrm>
            <a:off x="616095" y="6465910"/>
            <a:ext cx="3943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k" pitchFamily="34" charset="0"/>
                <a:ea typeface="+mn-ea"/>
                <a:cs typeface="+mn-cs"/>
              </a:rPr>
              <a:t>© Copyright 2010 Hewlett-Packard Development Company, L.P.    </a:t>
            </a:r>
          </a:p>
        </p:txBody>
      </p:sp>
      <p:sp>
        <p:nvSpPr>
          <p:cNvPr id="10" name="TextBox 9"/>
          <p:cNvSpPr txBox="1"/>
          <p:nvPr userDrawn="1"/>
        </p:nvSpPr>
        <p:spPr bwMode="gray">
          <a:xfrm>
            <a:off x="363186" y="6465908"/>
            <a:ext cx="384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fld id="{F445441D-5648-4C4E-924F-9D5109CAF161}" type="slidenum">
              <a:rPr lang="en-US" sz="7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k" pitchFamily="34" charset="0"/>
                <a:ea typeface="+mn-ea"/>
                <a:cs typeface="+mn-cs"/>
              </a:rPr>
              <a: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Futura Bk" pitchFamily="34" charset="0"/>
              <a:ea typeface="+mn-ea"/>
              <a:cs typeface="+mn-cs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r="7471" b="6709"/>
          <a:stretch>
            <a:fillRect/>
          </a:stretch>
        </p:blipFill>
        <p:spPr bwMode="auto">
          <a:xfrm>
            <a:off x="7993857" y="1938148"/>
            <a:ext cx="1150143" cy="491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4x3_shanghai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 bwMode="white">
          <a:xfrm>
            <a:off x="361188" y="4875276"/>
            <a:ext cx="4315968" cy="1146048"/>
          </a:xfrm>
          <a:prstGeom prst="rect">
            <a:avLst/>
          </a:prstGeom>
        </p:spPr>
        <p:txBody>
          <a:bodyPr wrap="square" anchor="b"/>
          <a:lstStyle>
            <a:lvl1pPr algn="l">
              <a:lnSpc>
                <a:spcPct val="100000"/>
              </a:lnSpc>
              <a:defRPr sz="24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text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 bwMode="gray">
          <a:xfrm>
            <a:off x="616095" y="6465910"/>
            <a:ext cx="3943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k" pitchFamily="34" charset="0"/>
                <a:ea typeface="+mn-ea"/>
                <a:cs typeface="+mn-cs"/>
              </a:rPr>
              <a:t>© Copyright 2010 Hewlett-Packard Development Company, L.P.    </a:t>
            </a:r>
          </a:p>
        </p:txBody>
      </p:sp>
      <p:sp>
        <p:nvSpPr>
          <p:cNvPr id="10" name="TextBox 9"/>
          <p:cNvSpPr txBox="1"/>
          <p:nvPr userDrawn="1"/>
        </p:nvSpPr>
        <p:spPr bwMode="gray">
          <a:xfrm>
            <a:off x="363186" y="6465908"/>
            <a:ext cx="384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fld id="{F445441D-5648-4C4E-924F-9D5109CAF161}" type="slidenum">
              <a:rPr lang="en-US" sz="7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k" pitchFamily="34" charset="0"/>
                <a:ea typeface="+mn-ea"/>
                <a:cs typeface="+mn-cs"/>
              </a:rPr>
              <a: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Futura Bk" pitchFamily="34" charset="0"/>
              <a:ea typeface="+mn-ea"/>
              <a:cs typeface="+mn-cs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r="7471" b="6709"/>
          <a:stretch>
            <a:fillRect/>
          </a:stretch>
        </p:blipFill>
        <p:spPr bwMode="auto">
          <a:xfrm>
            <a:off x="7993857" y="1938148"/>
            <a:ext cx="1150143" cy="491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x3_shanghai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 bwMode="gray">
          <a:xfrm>
            <a:off x="616095" y="6465910"/>
            <a:ext cx="3943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k" pitchFamily="34" charset="0"/>
                <a:ea typeface="+mn-ea"/>
                <a:cs typeface="+mn-cs"/>
              </a:rPr>
              <a:t>© Copyright 2010 Hewlett-Packard Development Company, L.P.    </a:t>
            </a:r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363186" y="6465908"/>
            <a:ext cx="384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fld id="{F445441D-5648-4C4E-924F-9D5109CAF161}" type="slidenum">
              <a:rPr lang="en-US" sz="7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k" pitchFamily="34" charset="0"/>
                <a:ea typeface="+mn-ea"/>
                <a:cs typeface="+mn-cs"/>
              </a:rPr>
              <a: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Futura Bk" pitchFamily="34" charset="0"/>
              <a:ea typeface="+mn-ea"/>
              <a:cs typeface="+mn-cs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r="7471" b="6709"/>
          <a:stretch>
            <a:fillRect/>
          </a:stretch>
        </p:blipFill>
        <p:spPr bwMode="auto">
          <a:xfrm>
            <a:off x="7993857" y="1938148"/>
            <a:ext cx="1150143" cy="491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gray">
          <a:xfrm>
            <a:off x="616095" y="6465910"/>
            <a:ext cx="3943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k" pitchFamily="34" charset="0"/>
                <a:ea typeface="+mn-ea"/>
                <a:cs typeface="+mn-cs"/>
              </a:rPr>
              <a:t>© Copyright 2010 Hewlett-Packard Development Company, L.P.    </a:t>
            </a:r>
          </a:p>
        </p:txBody>
      </p:sp>
      <p:sp>
        <p:nvSpPr>
          <p:cNvPr id="7" name="TextBox 6"/>
          <p:cNvSpPr txBox="1"/>
          <p:nvPr/>
        </p:nvSpPr>
        <p:spPr bwMode="gray">
          <a:xfrm>
            <a:off x="363186" y="6465908"/>
            <a:ext cx="384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fld id="{F445441D-5648-4C4E-924F-9D5109CAF161}" type="slidenum">
              <a:rPr lang="en-US" sz="7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k" pitchFamily="34" charset="0"/>
                <a:ea typeface="+mn-ea"/>
                <a:cs typeface="+mn-cs"/>
              </a:rPr>
              <a: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Futura Bk" pitchFamily="34" charset="0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38328" y="420624"/>
            <a:ext cx="8375904" cy="877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65760" y="1536191"/>
            <a:ext cx="8348472" cy="4613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705" r:id="rId7"/>
    <p:sldLayoutId id="2147483706" r:id="rId8"/>
    <p:sldLayoutId id="2147483703" r:id="rId9"/>
    <p:sldLayoutId id="2147483661" r:id="rId10"/>
    <p:sldLayoutId id="2147483662" r:id="rId11"/>
    <p:sldLayoutId id="2147483697" r:id="rId12"/>
    <p:sldLayoutId id="2147483698" r:id="rId13"/>
    <p:sldLayoutId id="2147483699" r:id="rId14"/>
    <p:sldLayoutId id="2147483696" r:id="rId15"/>
    <p:sldLayoutId id="2147483667" r:id="rId16"/>
    <p:sldLayoutId id="2147483687" r:id="rId17"/>
    <p:sldLayoutId id="2147483688" r:id="rId18"/>
    <p:sldLayoutId id="2147483690" r:id="rId19"/>
    <p:sldLayoutId id="2147483669" r:id="rId20"/>
    <p:sldLayoutId id="2147483691" r:id="rId21"/>
    <p:sldLayoutId id="2147483692" r:id="rId22"/>
    <p:sldLayoutId id="2147483671" r:id="rId23"/>
    <p:sldLayoutId id="2147483673" r:id="rId24"/>
    <p:sldLayoutId id="2147483679" r:id="rId25"/>
    <p:sldLayoutId id="2147483655" r:id="rId26"/>
    <p:sldLayoutId id="2147483707" r:id="rId2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300" kern="1200" cap="all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5425" marR="0" indent="-225425" algn="l" defTabSz="914400" rtl="0" eaLnBrk="1" fontAlgn="auto" latinLnBrk="0" hangingPunct="1">
        <a:lnSpc>
          <a:spcPct val="11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Futura Bk" pitchFamily="34" charset="0"/>
        <a:buChar char="–"/>
        <a:tabLst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342900" marR="0" indent="-114300" algn="l" defTabSz="914400" rtl="0" eaLnBrk="1" fontAlgn="auto" latinLnBrk="0" hangingPunct="1">
        <a:lnSpc>
          <a:spcPct val="110000"/>
        </a:lnSpc>
        <a:spcBef>
          <a:spcPts val="5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571500" indent="-174625" algn="l" defTabSz="914400" rtl="0" eaLnBrk="1" latinLnBrk="0" hangingPunct="1">
        <a:lnSpc>
          <a:spcPct val="110000"/>
        </a:lnSpc>
        <a:spcBef>
          <a:spcPts val="400"/>
        </a:spcBef>
        <a:buFont typeface="Futura Bk" pitchFamily="34" charset="0"/>
        <a:buChar char="−"/>
        <a:defRPr sz="1200" kern="1200">
          <a:solidFill>
            <a:srgbClr val="000000"/>
          </a:solidFill>
          <a:latin typeface="+mn-lt"/>
          <a:ea typeface="+mn-ea"/>
          <a:cs typeface="+mn-cs"/>
        </a:defRPr>
      </a:lvl3pPr>
      <a:lvl4pPr marL="800100" indent="-114300" algn="l" defTabSz="914400" rtl="0" eaLnBrk="1" latinLnBrk="0" hangingPunct="1">
        <a:lnSpc>
          <a:spcPct val="110000"/>
        </a:lnSpc>
        <a:spcBef>
          <a:spcPts val="400"/>
        </a:spcBef>
        <a:buSzPct val="80000"/>
        <a:buFont typeface="Arial" pitchFamily="34" charset="0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4pPr>
      <a:lvl5pPr marL="1028700" indent="-174625" algn="l" defTabSz="914400" rtl="0" eaLnBrk="1" latinLnBrk="0" hangingPunct="1">
        <a:lnSpc>
          <a:spcPct val="110000"/>
        </a:lnSpc>
        <a:spcBef>
          <a:spcPts val="400"/>
        </a:spcBef>
        <a:buFont typeface="Futura Bk" pitchFamily="34" charset="0"/>
        <a:buChar char="−"/>
        <a:defRPr sz="1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3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4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5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8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9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0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741147" y="4319989"/>
            <a:ext cx="7550840" cy="991286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1600" b="1" dirty="0" smtClean="0">
                <a:solidFill>
                  <a:srgbClr val="FFC000"/>
                </a:solidFill>
              </a:rPr>
              <a:t>Jayaram Mudigonda, HP Labs     </a:t>
            </a:r>
            <a:r>
              <a:rPr lang="en-US" sz="1800" b="1" dirty="0" smtClean="0"/>
              <a:t>Praveen Yalagandula, HP Labs</a:t>
            </a:r>
          </a:p>
          <a:p>
            <a:r>
              <a:rPr lang="en-US" sz="1600" b="1" dirty="0" smtClean="0">
                <a:solidFill>
                  <a:srgbClr val="FFC000"/>
                </a:solidFill>
              </a:rPr>
              <a:t>Mohammad Al-Fares, UCSD         Jeff Mogul, HP Labs</a:t>
            </a:r>
            <a:endParaRPr lang="en-US" dirty="0" smtClean="0"/>
          </a:p>
        </p:txBody>
      </p:sp>
      <p:sp>
        <p:nvSpPr>
          <p:cNvPr id="4" name="Title 11"/>
          <p:cNvSpPr txBox="1">
            <a:spLocks/>
          </p:cNvSpPr>
          <p:nvPr/>
        </p:nvSpPr>
        <p:spPr bwMode="black">
          <a:xfrm>
            <a:off x="426439" y="980297"/>
            <a:ext cx="8113712" cy="230187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SPAIN: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 BW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Data-Center Ethernet   with Unmodified Switches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9268" y="1185644"/>
            <a:ext cx="5820362" cy="37083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Futura Bk" pitchFamily="34" charset="0"/>
              </a:rPr>
              <a:t>Spanning Tree Protocol (STP) makes Ethernet hard to scale!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0"/>
          <p:cNvGrpSpPr/>
          <p:nvPr/>
        </p:nvGrpSpPr>
        <p:grpSpPr>
          <a:xfrm>
            <a:off x="1570807" y="2049198"/>
            <a:ext cx="5535388" cy="2069429"/>
            <a:chOff x="1570807" y="2049198"/>
            <a:chExt cx="5535388" cy="2069429"/>
          </a:xfrm>
        </p:grpSpPr>
        <p:cxnSp>
          <p:nvCxnSpPr>
            <p:cNvPr id="92" name="Straight Connector 91"/>
            <p:cNvCxnSpPr>
              <a:stCxn id="31" idx="0"/>
              <a:endCxn id="116" idx="2"/>
            </p:cNvCxnSpPr>
            <p:nvPr/>
          </p:nvCxnSpPr>
          <p:spPr>
            <a:xfrm rot="16200000" flipH="1">
              <a:off x="1471572" y="2174262"/>
              <a:ext cx="2066706" cy="181658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31" idx="0"/>
              <a:endCxn id="16" idx="2"/>
            </p:cNvCxnSpPr>
            <p:nvPr/>
          </p:nvCxnSpPr>
          <p:spPr>
            <a:xfrm rot="16200000" flipH="1" flipV="1">
              <a:off x="549007" y="3070999"/>
              <a:ext cx="2069428" cy="2582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31" idx="0"/>
              <a:endCxn id="135" idx="2"/>
            </p:cNvCxnSpPr>
            <p:nvPr/>
          </p:nvCxnSpPr>
          <p:spPr>
            <a:xfrm rot="16200000" flipH="1">
              <a:off x="2398219" y="1247614"/>
              <a:ext cx="2063985" cy="36671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31" idx="0"/>
              <a:endCxn id="154" idx="2"/>
            </p:cNvCxnSpPr>
            <p:nvPr/>
          </p:nvCxnSpPr>
          <p:spPr>
            <a:xfrm rot="16200000" flipH="1">
              <a:off x="3320783" y="325051"/>
              <a:ext cx="2061264" cy="55095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81"/>
          <p:cNvGrpSpPr/>
          <p:nvPr/>
        </p:nvGrpSpPr>
        <p:grpSpPr>
          <a:xfrm>
            <a:off x="1570807" y="2050802"/>
            <a:ext cx="5535388" cy="2067825"/>
            <a:chOff x="1570807" y="2050802"/>
            <a:chExt cx="5535388" cy="2067825"/>
          </a:xfrm>
        </p:grpSpPr>
        <p:cxnSp>
          <p:nvCxnSpPr>
            <p:cNvPr id="155" name="Straight Connector 154"/>
            <p:cNvCxnSpPr>
              <a:stCxn id="34" idx="0"/>
              <a:endCxn id="116" idx="2"/>
            </p:cNvCxnSpPr>
            <p:nvPr/>
          </p:nvCxnSpPr>
          <p:spPr>
            <a:xfrm rot="16200000" flipH="1" flipV="1">
              <a:off x="2391183" y="3072836"/>
              <a:ext cx="2065102" cy="2103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34" idx="0"/>
              <a:endCxn id="16" idx="2"/>
            </p:cNvCxnSpPr>
            <p:nvPr/>
          </p:nvCxnSpPr>
          <p:spPr>
            <a:xfrm rot="16200000" flipH="1" flipV="1">
              <a:off x="1468617" y="2152993"/>
              <a:ext cx="2067824" cy="186344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34" idx="0"/>
              <a:endCxn id="135" idx="2"/>
            </p:cNvCxnSpPr>
            <p:nvPr/>
          </p:nvCxnSpPr>
          <p:spPr>
            <a:xfrm rot="16200000" flipH="1">
              <a:off x="3317829" y="2167224"/>
              <a:ext cx="2062381" cy="182953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34" idx="0"/>
              <a:endCxn id="154" idx="2"/>
            </p:cNvCxnSpPr>
            <p:nvPr/>
          </p:nvCxnSpPr>
          <p:spPr>
            <a:xfrm rot="16200000" flipH="1">
              <a:off x="4240393" y="1244661"/>
              <a:ext cx="2059660" cy="367194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83"/>
          <p:cNvGrpSpPr/>
          <p:nvPr/>
        </p:nvGrpSpPr>
        <p:grpSpPr>
          <a:xfrm>
            <a:off x="1570807" y="2049627"/>
            <a:ext cx="5556558" cy="2068999"/>
            <a:chOff x="1570807" y="2049627"/>
            <a:chExt cx="5556558" cy="2068999"/>
          </a:xfrm>
        </p:grpSpPr>
        <p:cxnSp>
          <p:nvCxnSpPr>
            <p:cNvPr id="126" name="Straight Connector 125"/>
            <p:cNvCxnSpPr>
              <a:stCxn id="32" idx="0"/>
              <a:endCxn id="16" idx="2"/>
            </p:cNvCxnSpPr>
            <p:nvPr/>
          </p:nvCxnSpPr>
          <p:spPr>
            <a:xfrm rot="16200000" flipH="1" flipV="1">
              <a:off x="3314586" y="305848"/>
              <a:ext cx="2068999" cy="555655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32" idx="0"/>
              <a:endCxn id="116" idx="2"/>
            </p:cNvCxnSpPr>
            <p:nvPr/>
          </p:nvCxnSpPr>
          <p:spPr>
            <a:xfrm rot="16200000" flipH="1" flipV="1">
              <a:off x="4237152" y="1225691"/>
              <a:ext cx="2066277" cy="371414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32" idx="0"/>
              <a:endCxn id="135" idx="2"/>
            </p:cNvCxnSpPr>
            <p:nvPr/>
          </p:nvCxnSpPr>
          <p:spPr>
            <a:xfrm rot="16200000" flipH="1" flipV="1">
              <a:off x="5163799" y="2149618"/>
              <a:ext cx="2063556" cy="186357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32" idx="0"/>
              <a:endCxn id="154" idx="2"/>
            </p:cNvCxnSpPr>
            <p:nvPr/>
          </p:nvCxnSpPr>
          <p:spPr>
            <a:xfrm rot="16200000" flipH="1" flipV="1">
              <a:off x="6086363" y="3069460"/>
              <a:ext cx="2060835" cy="211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82"/>
          <p:cNvGrpSpPr/>
          <p:nvPr/>
        </p:nvGrpSpPr>
        <p:grpSpPr>
          <a:xfrm>
            <a:off x="1570807" y="2056187"/>
            <a:ext cx="5535388" cy="2062439"/>
            <a:chOff x="1570807" y="2056187"/>
            <a:chExt cx="5535388" cy="2062439"/>
          </a:xfrm>
        </p:grpSpPr>
        <p:cxnSp>
          <p:nvCxnSpPr>
            <p:cNvPr id="107" name="Straight Connector 106"/>
            <p:cNvCxnSpPr>
              <a:stCxn id="33" idx="0"/>
              <a:endCxn id="16" idx="2"/>
            </p:cNvCxnSpPr>
            <p:nvPr/>
          </p:nvCxnSpPr>
          <p:spPr>
            <a:xfrm rot="16200000" flipH="1" flipV="1">
              <a:off x="2396263" y="1230731"/>
              <a:ext cx="2062439" cy="3713352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33" idx="0"/>
              <a:endCxn id="135" idx="2"/>
            </p:cNvCxnSpPr>
            <p:nvPr/>
          </p:nvCxnSpPr>
          <p:spPr>
            <a:xfrm rot="16200000" flipH="1" flipV="1">
              <a:off x="4245476" y="3074501"/>
              <a:ext cx="2056996" cy="2037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33" idx="0"/>
              <a:endCxn id="154" idx="2"/>
            </p:cNvCxnSpPr>
            <p:nvPr/>
          </p:nvCxnSpPr>
          <p:spPr>
            <a:xfrm rot="16200000" flipH="1">
              <a:off x="5168039" y="2172307"/>
              <a:ext cx="2054275" cy="1822037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33" idx="0"/>
              <a:endCxn id="116" idx="2"/>
            </p:cNvCxnSpPr>
            <p:nvPr/>
          </p:nvCxnSpPr>
          <p:spPr>
            <a:xfrm rot="16200000" flipH="1" flipV="1">
              <a:off x="3318829" y="2150574"/>
              <a:ext cx="2059717" cy="187094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85"/>
          <p:cNvGrpSpPr/>
          <p:nvPr/>
        </p:nvGrpSpPr>
        <p:grpSpPr>
          <a:xfrm>
            <a:off x="949846" y="3672929"/>
            <a:ext cx="1297981" cy="976336"/>
            <a:chOff x="949846" y="3672929"/>
            <a:chExt cx="1297981" cy="976336"/>
          </a:xfrm>
        </p:grpSpPr>
        <p:cxnSp>
          <p:nvCxnSpPr>
            <p:cNvPr id="80" name="Straight Connector 79"/>
            <p:cNvCxnSpPr>
              <a:stCxn id="16" idx="0"/>
              <a:endCxn id="24" idx="0"/>
            </p:cNvCxnSpPr>
            <p:nvPr/>
          </p:nvCxnSpPr>
          <p:spPr>
            <a:xfrm rot="16200000" flipH="1" flipV="1">
              <a:off x="772159" y="3850616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16" idx="0"/>
              <a:endCxn id="29" idx="0"/>
            </p:cNvCxnSpPr>
            <p:nvPr/>
          </p:nvCxnSpPr>
          <p:spPr>
            <a:xfrm rot="16200000" flipH="1" flipV="1">
              <a:off x="861963" y="3937704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6" idx="0"/>
              <a:endCxn id="25" idx="0"/>
            </p:cNvCxnSpPr>
            <p:nvPr/>
          </p:nvCxnSpPr>
          <p:spPr>
            <a:xfrm rot="16200000" flipH="1" flipV="1">
              <a:off x="949797" y="4026650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6" idx="0"/>
              <a:endCxn id="30" idx="0"/>
            </p:cNvCxnSpPr>
            <p:nvPr/>
          </p:nvCxnSpPr>
          <p:spPr>
            <a:xfrm rot="16200000" flipH="1" flipV="1">
              <a:off x="1043683" y="4117820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6" idx="0"/>
              <a:endCxn id="26" idx="0"/>
            </p:cNvCxnSpPr>
            <p:nvPr/>
          </p:nvCxnSpPr>
          <p:spPr>
            <a:xfrm rot="16200000" flipH="1">
              <a:off x="1136327" y="4107409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6" idx="0"/>
              <a:endCxn id="50" idx="0"/>
            </p:cNvCxnSpPr>
            <p:nvPr/>
          </p:nvCxnSpPr>
          <p:spPr>
            <a:xfrm rot="16200000" flipH="1">
              <a:off x="1234295" y="4009441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6" idx="0"/>
              <a:endCxn id="27" idx="0"/>
            </p:cNvCxnSpPr>
            <p:nvPr/>
          </p:nvCxnSpPr>
          <p:spPr>
            <a:xfrm rot="16200000" flipH="1">
              <a:off x="1326943" y="3916792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16" idx="0"/>
              <a:endCxn id="51" idx="0"/>
            </p:cNvCxnSpPr>
            <p:nvPr/>
          </p:nvCxnSpPr>
          <p:spPr>
            <a:xfrm rot="16200000" flipH="1">
              <a:off x="1424911" y="3818824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1"/>
          <p:cNvGrpSpPr/>
          <p:nvPr/>
        </p:nvGrpSpPr>
        <p:grpSpPr>
          <a:xfrm>
            <a:off x="873575" y="4641740"/>
            <a:ext cx="1450524" cy="1106732"/>
            <a:chOff x="791935" y="4641740"/>
            <a:chExt cx="1450524" cy="1106732"/>
          </a:xfrm>
        </p:grpSpPr>
        <p:pic>
          <p:nvPicPr>
            <p:cNvPr id="24" name="Picture 23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25" name="Picture 24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26" name="Picture 25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27" name="Picture 26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29" name="Picture 2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30" name="Picture 2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50" name="Picture 4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51" name="Picture 5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8" name="Group 184"/>
          <p:cNvGrpSpPr/>
          <p:nvPr/>
        </p:nvGrpSpPr>
        <p:grpSpPr>
          <a:xfrm>
            <a:off x="2792255" y="3670207"/>
            <a:ext cx="1297981" cy="976336"/>
            <a:chOff x="2792255" y="3670207"/>
            <a:chExt cx="1297981" cy="976336"/>
          </a:xfrm>
        </p:grpSpPr>
        <p:cxnSp>
          <p:nvCxnSpPr>
            <p:cNvPr id="108" name="Straight Connector 107"/>
            <p:cNvCxnSpPr>
              <a:stCxn id="116" idx="0"/>
              <a:endCxn id="118" idx="0"/>
            </p:cNvCxnSpPr>
            <p:nvPr/>
          </p:nvCxnSpPr>
          <p:spPr>
            <a:xfrm rot="16200000" flipH="1" flipV="1">
              <a:off x="2614568" y="3847894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16" idx="0"/>
              <a:endCxn id="122" idx="0"/>
            </p:cNvCxnSpPr>
            <p:nvPr/>
          </p:nvCxnSpPr>
          <p:spPr>
            <a:xfrm rot="16200000" flipH="1" flipV="1">
              <a:off x="2704372" y="3934982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16" idx="0"/>
              <a:endCxn id="119" idx="0"/>
            </p:cNvCxnSpPr>
            <p:nvPr/>
          </p:nvCxnSpPr>
          <p:spPr>
            <a:xfrm rot="16200000" flipH="1" flipV="1">
              <a:off x="2792206" y="4023928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16" idx="0"/>
              <a:endCxn id="123" idx="0"/>
            </p:cNvCxnSpPr>
            <p:nvPr/>
          </p:nvCxnSpPr>
          <p:spPr>
            <a:xfrm rot="16200000" flipH="1" flipV="1">
              <a:off x="2886092" y="4115098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16" idx="0"/>
              <a:endCxn id="120" idx="0"/>
            </p:cNvCxnSpPr>
            <p:nvPr/>
          </p:nvCxnSpPr>
          <p:spPr>
            <a:xfrm rot="16200000" flipH="1">
              <a:off x="2978736" y="4104687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16" idx="0"/>
              <a:endCxn id="124" idx="0"/>
            </p:cNvCxnSpPr>
            <p:nvPr/>
          </p:nvCxnSpPr>
          <p:spPr>
            <a:xfrm rot="16200000" flipH="1">
              <a:off x="3076704" y="4006719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6" idx="0"/>
              <a:endCxn id="121" idx="0"/>
            </p:cNvCxnSpPr>
            <p:nvPr/>
          </p:nvCxnSpPr>
          <p:spPr>
            <a:xfrm rot="16200000" flipH="1">
              <a:off x="3169352" y="3914070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6" idx="0"/>
              <a:endCxn id="125" idx="0"/>
            </p:cNvCxnSpPr>
            <p:nvPr/>
          </p:nvCxnSpPr>
          <p:spPr>
            <a:xfrm rot="16200000" flipH="1">
              <a:off x="3267320" y="3816102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51"/>
          <p:cNvGrpSpPr/>
          <p:nvPr/>
        </p:nvGrpSpPr>
        <p:grpSpPr>
          <a:xfrm>
            <a:off x="2715984" y="4639018"/>
            <a:ext cx="1450524" cy="1106732"/>
            <a:chOff x="791935" y="4641740"/>
            <a:chExt cx="1450524" cy="1106732"/>
          </a:xfrm>
        </p:grpSpPr>
        <p:pic>
          <p:nvPicPr>
            <p:cNvPr id="118" name="Picture 117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119" name="Picture 11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120" name="Picture 11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121" name="Picture 12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122" name="Picture 121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123" name="Picture 122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124" name="Picture 123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125" name="Picture 124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10" name="Group 183"/>
          <p:cNvGrpSpPr/>
          <p:nvPr/>
        </p:nvGrpSpPr>
        <p:grpSpPr>
          <a:xfrm>
            <a:off x="4642828" y="3667486"/>
            <a:ext cx="1297981" cy="976336"/>
            <a:chOff x="4642828" y="3667486"/>
            <a:chExt cx="1297981" cy="976336"/>
          </a:xfrm>
        </p:grpSpPr>
        <p:cxnSp>
          <p:nvCxnSpPr>
            <p:cNvPr id="127" name="Straight Connector 126"/>
            <p:cNvCxnSpPr>
              <a:stCxn id="135" idx="0"/>
              <a:endCxn id="137" idx="0"/>
            </p:cNvCxnSpPr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35" idx="0"/>
              <a:endCxn id="141" idx="0"/>
            </p:cNvCxnSpPr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35" idx="0"/>
              <a:endCxn id="138" idx="0"/>
            </p:cNvCxnSpPr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35" idx="0"/>
              <a:endCxn id="142" idx="0"/>
            </p:cNvCxnSpPr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35" idx="0"/>
              <a:endCxn id="139" idx="0"/>
            </p:cNvCxnSpPr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35" idx="0"/>
              <a:endCxn id="143" idx="0"/>
            </p:cNvCxnSpPr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35" idx="0"/>
              <a:endCxn id="140" idx="0"/>
            </p:cNvCxnSpPr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35" idx="0"/>
              <a:endCxn id="144" idx="0"/>
            </p:cNvCxnSpPr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51"/>
          <p:cNvGrpSpPr/>
          <p:nvPr/>
        </p:nvGrpSpPr>
        <p:grpSpPr>
          <a:xfrm>
            <a:off x="4566557" y="4636297"/>
            <a:ext cx="1450524" cy="1106732"/>
            <a:chOff x="791935" y="4641740"/>
            <a:chExt cx="1450524" cy="1106732"/>
          </a:xfrm>
        </p:grpSpPr>
        <p:pic>
          <p:nvPicPr>
            <p:cNvPr id="137" name="Picture 136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138" name="Picture 137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139" name="Picture 13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140" name="Picture 13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141" name="Picture 14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142" name="Picture 141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143" name="Picture 142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144" name="Picture 143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12" name="Group 182"/>
          <p:cNvGrpSpPr/>
          <p:nvPr/>
        </p:nvGrpSpPr>
        <p:grpSpPr>
          <a:xfrm>
            <a:off x="6485235" y="3664765"/>
            <a:ext cx="1297981" cy="976336"/>
            <a:chOff x="6485235" y="3664765"/>
            <a:chExt cx="1297981" cy="976336"/>
          </a:xfrm>
        </p:grpSpPr>
        <p:cxnSp>
          <p:nvCxnSpPr>
            <p:cNvPr id="146" name="Straight Connector 145"/>
            <p:cNvCxnSpPr>
              <a:stCxn id="154" idx="0"/>
              <a:endCxn id="156" idx="0"/>
            </p:cNvCxnSpPr>
            <p:nvPr/>
          </p:nvCxnSpPr>
          <p:spPr>
            <a:xfrm rot="16200000" flipH="1" flipV="1">
              <a:off x="6307548" y="3842452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54" idx="0"/>
              <a:endCxn id="160" idx="0"/>
            </p:cNvCxnSpPr>
            <p:nvPr/>
          </p:nvCxnSpPr>
          <p:spPr>
            <a:xfrm rot="16200000" flipH="1" flipV="1">
              <a:off x="6397352" y="3929540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54" idx="0"/>
              <a:endCxn id="157" idx="0"/>
            </p:cNvCxnSpPr>
            <p:nvPr/>
          </p:nvCxnSpPr>
          <p:spPr>
            <a:xfrm rot="16200000" flipH="1" flipV="1">
              <a:off x="6485186" y="4018486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54" idx="0"/>
              <a:endCxn id="161" idx="0"/>
            </p:cNvCxnSpPr>
            <p:nvPr/>
          </p:nvCxnSpPr>
          <p:spPr>
            <a:xfrm rot="16200000" flipH="1" flipV="1">
              <a:off x="6579072" y="4109656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54" idx="0"/>
              <a:endCxn id="158" idx="0"/>
            </p:cNvCxnSpPr>
            <p:nvPr/>
          </p:nvCxnSpPr>
          <p:spPr>
            <a:xfrm rot="16200000" flipH="1">
              <a:off x="6671716" y="4099245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54" idx="0"/>
              <a:endCxn id="162" idx="0"/>
            </p:cNvCxnSpPr>
            <p:nvPr/>
          </p:nvCxnSpPr>
          <p:spPr>
            <a:xfrm rot="16200000" flipH="1">
              <a:off x="6769684" y="4001277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54" idx="0"/>
              <a:endCxn id="159" idx="0"/>
            </p:cNvCxnSpPr>
            <p:nvPr/>
          </p:nvCxnSpPr>
          <p:spPr>
            <a:xfrm rot="16200000" flipH="1">
              <a:off x="6862332" y="3908628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54" idx="0"/>
              <a:endCxn id="163" idx="0"/>
            </p:cNvCxnSpPr>
            <p:nvPr/>
          </p:nvCxnSpPr>
          <p:spPr>
            <a:xfrm rot="16200000" flipH="1">
              <a:off x="6960300" y="3810660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51"/>
          <p:cNvGrpSpPr/>
          <p:nvPr/>
        </p:nvGrpSpPr>
        <p:grpSpPr>
          <a:xfrm>
            <a:off x="6408964" y="4633576"/>
            <a:ext cx="1450524" cy="1106732"/>
            <a:chOff x="791935" y="4641740"/>
            <a:chExt cx="1450524" cy="1106732"/>
          </a:xfrm>
        </p:grpSpPr>
        <p:pic>
          <p:nvPicPr>
            <p:cNvPr id="156" name="Picture 155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157" name="Picture 156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158" name="Picture 157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159" name="Picture 15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160" name="Picture 15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161" name="Picture 16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162" name="Picture 161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163" name="Picture 162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102" name="Group 181"/>
          <p:cNvGrpSpPr/>
          <p:nvPr/>
        </p:nvGrpSpPr>
        <p:grpSpPr>
          <a:xfrm>
            <a:off x="1576249" y="2056244"/>
            <a:ext cx="5535388" cy="2067825"/>
            <a:chOff x="1570807" y="2050802"/>
            <a:chExt cx="5535388" cy="2067825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H="1" flipV="1">
              <a:off x="2391183" y="3072836"/>
              <a:ext cx="2065102" cy="21035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6200000" flipH="1" flipV="1">
              <a:off x="1468617" y="2152993"/>
              <a:ext cx="2067824" cy="1863444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6200000" flipH="1">
              <a:off x="3317829" y="2167224"/>
              <a:ext cx="2062381" cy="1829538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16200000" flipH="1">
              <a:off x="4240393" y="1244661"/>
              <a:ext cx="2059660" cy="3671945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055" y="2050803"/>
            <a:ext cx="606392" cy="445698"/>
          </a:xfrm>
          <a:prstGeom prst="rect">
            <a:avLst/>
          </a:prstGeom>
        </p:spPr>
      </p:pic>
      <p:pic>
        <p:nvPicPr>
          <p:cNvPr id="16" name="Picture 15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67611" y="3672929"/>
            <a:ext cx="606392" cy="445698"/>
          </a:xfrm>
          <a:prstGeom prst="rect">
            <a:avLst/>
          </a:prstGeom>
        </p:spPr>
      </p:pic>
      <p:pic>
        <p:nvPicPr>
          <p:cNvPr id="135" name="Picture 134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60593" y="3667486"/>
            <a:ext cx="606392" cy="445698"/>
          </a:xfrm>
          <a:prstGeom prst="rect">
            <a:avLst/>
          </a:prstGeom>
        </p:spPr>
      </p:pic>
      <p:pic>
        <p:nvPicPr>
          <p:cNvPr id="154" name="Picture 153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3000" y="3664765"/>
            <a:ext cx="606392" cy="445698"/>
          </a:xfrm>
          <a:prstGeom prst="rect">
            <a:avLst/>
          </a:prstGeom>
        </p:spPr>
      </p:pic>
      <p:sp>
        <p:nvSpPr>
          <p:cNvPr id="172" name="TextBox 171"/>
          <p:cNvSpPr txBox="1"/>
          <p:nvPr/>
        </p:nvSpPr>
        <p:spPr>
          <a:xfrm>
            <a:off x="204106" y="308436"/>
            <a:ext cx="8768443" cy="10876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Futura Bk" pitchFamily="34" charset="0"/>
              </a:rPr>
              <a:t>Spanning Tree Protocol (STP)</a:t>
            </a:r>
          </a:p>
        </p:txBody>
      </p:sp>
      <p:sp>
        <p:nvSpPr>
          <p:cNvPr id="174" name="Rounded Rectangular Callout 173"/>
          <p:cNvSpPr/>
          <p:nvPr/>
        </p:nvSpPr>
        <p:spPr>
          <a:xfrm>
            <a:off x="2824842" y="1592034"/>
            <a:ext cx="1208315" cy="530680"/>
          </a:xfrm>
          <a:prstGeom prst="wedgeRoundRectCallout">
            <a:avLst>
              <a:gd name="adj1" fmla="val -23813"/>
              <a:gd name="adj2" fmla="val 47258"/>
              <a:gd name="adj3" fmla="val 16667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Root</a:t>
            </a:r>
          </a:p>
        </p:txBody>
      </p:sp>
      <p:pic>
        <p:nvPicPr>
          <p:cNvPr id="31" name="Picture 30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3439" y="2049199"/>
            <a:ext cx="606392" cy="445698"/>
          </a:xfrm>
          <a:prstGeom prst="rect">
            <a:avLst/>
          </a:prstGeom>
        </p:spPr>
      </p:pic>
      <p:pic>
        <p:nvPicPr>
          <p:cNvPr id="32" name="Picture 31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4169" y="2049628"/>
            <a:ext cx="606392" cy="445698"/>
          </a:xfrm>
          <a:prstGeom prst="rect">
            <a:avLst/>
          </a:prstGeom>
        </p:spPr>
      </p:pic>
      <p:pic>
        <p:nvPicPr>
          <p:cNvPr id="33" name="Picture 32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80963" y="2056188"/>
            <a:ext cx="606392" cy="445698"/>
          </a:xfrm>
          <a:prstGeom prst="rect">
            <a:avLst/>
          </a:prstGeom>
        </p:spPr>
      </p:pic>
      <p:pic>
        <p:nvPicPr>
          <p:cNvPr id="116" name="Picture 115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10020" y="3670207"/>
            <a:ext cx="606392" cy="445698"/>
          </a:xfrm>
          <a:prstGeom prst="rect">
            <a:avLst/>
          </a:prstGeom>
        </p:spPr>
      </p:pic>
      <p:sp>
        <p:nvSpPr>
          <p:cNvPr id="192" name="TextBox 191"/>
          <p:cNvSpPr txBox="1"/>
          <p:nvPr/>
        </p:nvSpPr>
        <p:spPr>
          <a:xfrm>
            <a:off x="4408099" y="1329547"/>
            <a:ext cx="4373592" cy="5251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utura Bk" pitchFamily="34" charset="0"/>
              </a:rPr>
              <a:t>Bandwidth bottleneck</a:t>
            </a:r>
          </a:p>
        </p:txBody>
      </p:sp>
      <p:cxnSp>
        <p:nvCxnSpPr>
          <p:cNvPr id="194" name="Straight Arrow Connector 193"/>
          <p:cNvCxnSpPr/>
          <p:nvPr/>
        </p:nvCxnSpPr>
        <p:spPr>
          <a:xfrm rot="10800000" flipV="1">
            <a:off x="3927025" y="1613142"/>
            <a:ext cx="584591" cy="55855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/>
          <p:cNvSpPr txBox="1"/>
          <p:nvPr/>
        </p:nvSpPr>
        <p:spPr>
          <a:xfrm>
            <a:off x="7239925" y="2664998"/>
            <a:ext cx="1766053" cy="10012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utura Bk" pitchFamily="34" charset="0"/>
              </a:rPr>
              <a:t>Unused links</a:t>
            </a:r>
          </a:p>
        </p:txBody>
      </p:sp>
      <p:cxnSp>
        <p:nvCxnSpPr>
          <p:cNvPr id="197" name="Straight Arrow Connector 196"/>
          <p:cNvCxnSpPr>
            <a:stCxn id="196" idx="1"/>
          </p:cNvCxnSpPr>
          <p:nvPr/>
        </p:nvCxnSpPr>
        <p:spPr>
          <a:xfrm rot="10800000">
            <a:off x="6469811" y="2820839"/>
            <a:ext cx="770114" cy="34477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96" idx="1"/>
          </p:cNvCxnSpPr>
          <p:nvPr/>
        </p:nvCxnSpPr>
        <p:spPr>
          <a:xfrm rot="10800000" flipV="1">
            <a:off x="6564705" y="3165613"/>
            <a:ext cx="675221" cy="28495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196" idx="1"/>
          </p:cNvCxnSpPr>
          <p:nvPr/>
        </p:nvCxnSpPr>
        <p:spPr>
          <a:xfrm rot="10800000" flipV="1">
            <a:off x="4019909" y="3165612"/>
            <a:ext cx="3220016" cy="16418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192" grpId="0" animBg="1"/>
      <p:bldP spid="1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979" y="741144"/>
            <a:ext cx="7682591" cy="22224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Proposal 1: </a:t>
            </a:r>
          </a:p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High-port core switch</a:t>
            </a:r>
          </a:p>
          <a:p>
            <a:endParaRPr lang="en-US" sz="6000" dirty="0" smtClean="0">
              <a:solidFill>
                <a:srgbClr val="000000"/>
              </a:solidFill>
              <a:latin typeface="Futura Bk" pitchFamily="34" charset="0"/>
            </a:endParaRPr>
          </a:p>
          <a:p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Futura Bk" pitchFamily="34" charset="0"/>
              </a:rPr>
              <a:t>A common current approach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1"/>
          <p:cNvGrpSpPr/>
          <p:nvPr/>
        </p:nvGrpSpPr>
        <p:grpSpPr>
          <a:xfrm>
            <a:off x="1570807" y="1703114"/>
            <a:ext cx="5535388" cy="2415513"/>
            <a:chOff x="1570807" y="1703114"/>
            <a:chExt cx="5535388" cy="2415513"/>
          </a:xfrm>
        </p:grpSpPr>
        <p:cxnSp>
          <p:nvCxnSpPr>
            <p:cNvPr id="155" name="Straight Connector 154"/>
            <p:cNvCxnSpPr>
              <a:stCxn id="34" idx="0"/>
              <a:endCxn id="116" idx="2"/>
            </p:cNvCxnSpPr>
            <p:nvPr/>
          </p:nvCxnSpPr>
          <p:spPr>
            <a:xfrm rot="16200000" flipH="1" flipV="1">
              <a:off x="2324494" y="2791837"/>
              <a:ext cx="2412790" cy="235345"/>
            </a:xfrm>
            <a:prstGeom prst="line">
              <a:avLst/>
            </a:prstGeom>
            <a:ln w="76200" cmpd="dbl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34" idx="0"/>
              <a:endCxn id="16" idx="2"/>
            </p:cNvCxnSpPr>
            <p:nvPr/>
          </p:nvCxnSpPr>
          <p:spPr>
            <a:xfrm rot="16200000" flipH="1" flipV="1">
              <a:off x="1401928" y="1871994"/>
              <a:ext cx="2415512" cy="2077754"/>
            </a:xfrm>
            <a:prstGeom prst="line">
              <a:avLst/>
            </a:prstGeom>
            <a:ln w="76200" cmpd="dbl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34" idx="0"/>
              <a:endCxn id="135" idx="2"/>
            </p:cNvCxnSpPr>
            <p:nvPr/>
          </p:nvCxnSpPr>
          <p:spPr>
            <a:xfrm rot="16200000" flipH="1">
              <a:off x="3251140" y="2100535"/>
              <a:ext cx="2410069" cy="1615228"/>
            </a:xfrm>
            <a:prstGeom prst="line">
              <a:avLst/>
            </a:prstGeom>
            <a:ln w="76200" cmpd="dbl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34" idx="0"/>
              <a:endCxn id="154" idx="2"/>
            </p:cNvCxnSpPr>
            <p:nvPr/>
          </p:nvCxnSpPr>
          <p:spPr>
            <a:xfrm rot="16200000" flipH="1">
              <a:off x="4173704" y="1177972"/>
              <a:ext cx="2407348" cy="3457635"/>
            </a:xfrm>
            <a:prstGeom prst="line">
              <a:avLst/>
            </a:prstGeom>
            <a:ln w="76200" cmpd="dbl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85"/>
          <p:cNvGrpSpPr/>
          <p:nvPr/>
        </p:nvGrpSpPr>
        <p:grpSpPr>
          <a:xfrm>
            <a:off x="949846" y="3672929"/>
            <a:ext cx="1297981" cy="976336"/>
            <a:chOff x="949846" y="3672929"/>
            <a:chExt cx="1297981" cy="976336"/>
          </a:xfrm>
        </p:grpSpPr>
        <p:cxnSp>
          <p:nvCxnSpPr>
            <p:cNvPr id="80" name="Straight Connector 79"/>
            <p:cNvCxnSpPr>
              <a:stCxn id="16" idx="0"/>
              <a:endCxn id="24" idx="0"/>
            </p:cNvCxnSpPr>
            <p:nvPr/>
          </p:nvCxnSpPr>
          <p:spPr>
            <a:xfrm rot="16200000" flipH="1" flipV="1">
              <a:off x="772159" y="3850616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16" idx="0"/>
              <a:endCxn id="29" idx="0"/>
            </p:cNvCxnSpPr>
            <p:nvPr/>
          </p:nvCxnSpPr>
          <p:spPr>
            <a:xfrm rot="16200000" flipH="1" flipV="1">
              <a:off x="861963" y="3937704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6" idx="0"/>
              <a:endCxn id="25" idx="0"/>
            </p:cNvCxnSpPr>
            <p:nvPr/>
          </p:nvCxnSpPr>
          <p:spPr>
            <a:xfrm rot="16200000" flipH="1" flipV="1">
              <a:off x="949797" y="4026650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6" idx="0"/>
              <a:endCxn id="30" idx="0"/>
            </p:cNvCxnSpPr>
            <p:nvPr/>
          </p:nvCxnSpPr>
          <p:spPr>
            <a:xfrm rot="16200000" flipH="1" flipV="1">
              <a:off x="1043683" y="4117820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6" idx="0"/>
              <a:endCxn id="26" idx="0"/>
            </p:cNvCxnSpPr>
            <p:nvPr/>
          </p:nvCxnSpPr>
          <p:spPr>
            <a:xfrm rot="16200000" flipH="1">
              <a:off x="1136327" y="4107409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6" idx="0"/>
              <a:endCxn id="50" idx="0"/>
            </p:cNvCxnSpPr>
            <p:nvPr/>
          </p:nvCxnSpPr>
          <p:spPr>
            <a:xfrm rot="16200000" flipH="1">
              <a:off x="1234295" y="4009441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6" idx="0"/>
              <a:endCxn id="27" idx="0"/>
            </p:cNvCxnSpPr>
            <p:nvPr/>
          </p:nvCxnSpPr>
          <p:spPr>
            <a:xfrm rot="16200000" flipH="1">
              <a:off x="1326943" y="3916792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16" idx="0"/>
              <a:endCxn id="51" idx="0"/>
            </p:cNvCxnSpPr>
            <p:nvPr/>
          </p:nvCxnSpPr>
          <p:spPr>
            <a:xfrm rot="16200000" flipH="1">
              <a:off x="1424911" y="3818824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1"/>
          <p:cNvGrpSpPr/>
          <p:nvPr/>
        </p:nvGrpSpPr>
        <p:grpSpPr>
          <a:xfrm>
            <a:off x="873575" y="4641740"/>
            <a:ext cx="1450524" cy="1106732"/>
            <a:chOff x="791935" y="4641740"/>
            <a:chExt cx="1450524" cy="1106732"/>
          </a:xfrm>
        </p:grpSpPr>
        <p:pic>
          <p:nvPicPr>
            <p:cNvPr id="24" name="Picture 23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25" name="Picture 24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26" name="Picture 25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27" name="Picture 26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29" name="Picture 2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30" name="Picture 2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50" name="Picture 4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51" name="Picture 5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8" name="Group 184"/>
          <p:cNvGrpSpPr/>
          <p:nvPr/>
        </p:nvGrpSpPr>
        <p:grpSpPr>
          <a:xfrm>
            <a:off x="2792255" y="3670207"/>
            <a:ext cx="1297981" cy="976336"/>
            <a:chOff x="2792255" y="3670207"/>
            <a:chExt cx="1297981" cy="976336"/>
          </a:xfrm>
        </p:grpSpPr>
        <p:cxnSp>
          <p:nvCxnSpPr>
            <p:cNvPr id="108" name="Straight Connector 107"/>
            <p:cNvCxnSpPr>
              <a:stCxn id="116" idx="0"/>
              <a:endCxn id="118" idx="0"/>
            </p:cNvCxnSpPr>
            <p:nvPr/>
          </p:nvCxnSpPr>
          <p:spPr>
            <a:xfrm rot="16200000" flipH="1" flipV="1">
              <a:off x="2614568" y="3847894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16" idx="0"/>
              <a:endCxn id="122" idx="0"/>
            </p:cNvCxnSpPr>
            <p:nvPr/>
          </p:nvCxnSpPr>
          <p:spPr>
            <a:xfrm rot="16200000" flipH="1" flipV="1">
              <a:off x="2704372" y="3934982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16" idx="0"/>
              <a:endCxn id="119" idx="0"/>
            </p:cNvCxnSpPr>
            <p:nvPr/>
          </p:nvCxnSpPr>
          <p:spPr>
            <a:xfrm rot="16200000" flipH="1" flipV="1">
              <a:off x="2792206" y="4023928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16" idx="0"/>
              <a:endCxn id="123" idx="0"/>
            </p:cNvCxnSpPr>
            <p:nvPr/>
          </p:nvCxnSpPr>
          <p:spPr>
            <a:xfrm rot="16200000" flipH="1" flipV="1">
              <a:off x="2886092" y="4115098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16" idx="0"/>
              <a:endCxn id="120" idx="0"/>
            </p:cNvCxnSpPr>
            <p:nvPr/>
          </p:nvCxnSpPr>
          <p:spPr>
            <a:xfrm rot="16200000" flipH="1">
              <a:off x="2978736" y="4104687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16" idx="0"/>
              <a:endCxn id="124" idx="0"/>
            </p:cNvCxnSpPr>
            <p:nvPr/>
          </p:nvCxnSpPr>
          <p:spPr>
            <a:xfrm rot="16200000" flipH="1">
              <a:off x="3076704" y="4006719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6" idx="0"/>
              <a:endCxn id="121" idx="0"/>
            </p:cNvCxnSpPr>
            <p:nvPr/>
          </p:nvCxnSpPr>
          <p:spPr>
            <a:xfrm rot="16200000" flipH="1">
              <a:off x="3169352" y="3914070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6" idx="0"/>
              <a:endCxn id="125" idx="0"/>
            </p:cNvCxnSpPr>
            <p:nvPr/>
          </p:nvCxnSpPr>
          <p:spPr>
            <a:xfrm rot="16200000" flipH="1">
              <a:off x="3267320" y="3816102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51"/>
          <p:cNvGrpSpPr/>
          <p:nvPr/>
        </p:nvGrpSpPr>
        <p:grpSpPr>
          <a:xfrm>
            <a:off x="2715984" y="4639018"/>
            <a:ext cx="1450524" cy="1106732"/>
            <a:chOff x="791935" y="4641740"/>
            <a:chExt cx="1450524" cy="1106732"/>
          </a:xfrm>
        </p:grpSpPr>
        <p:pic>
          <p:nvPicPr>
            <p:cNvPr id="118" name="Picture 117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119" name="Picture 11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120" name="Picture 11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121" name="Picture 12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122" name="Picture 121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123" name="Picture 122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124" name="Picture 123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125" name="Picture 124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10" name="Group 183"/>
          <p:cNvGrpSpPr/>
          <p:nvPr/>
        </p:nvGrpSpPr>
        <p:grpSpPr>
          <a:xfrm>
            <a:off x="4642828" y="3667486"/>
            <a:ext cx="1297981" cy="976336"/>
            <a:chOff x="4642828" y="3667486"/>
            <a:chExt cx="1297981" cy="976336"/>
          </a:xfrm>
        </p:grpSpPr>
        <p:cxnSp>
          <p:nvCxnSpPr>
            <p:cNvPr id="127" name="Straight Connector 126"/>
            <p:cNvCxnSpPr>
              <a:stCxn id="135" idx="0"/>
              <a:endCxn id="137" idx="0"/>
            </p:cNvCxnSpPr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35" idx="0"/>
              <a:endCxn id="141" idx="0"/>
            </p:cNvCxnSpPr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35" idx="0"/>
              <a:endCxn id="138" idx="0"/>
            </p:cNvCxnSpPr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35" idx="0"/>
              <a:endCxn id="142" idx="0"/>
            </p:cNvCxnSpPr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35" idx="0"/>
              <a:endCxn id="139" idx="0"/>
            </p:cNvCxnSpPr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35" idx="0"/>
              <a:endCxn id="143" idx="0"/>
            </p:cNvCxnSpPr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35" idx="0"/>
              <a:endCxn id="140" idx="0"/>
            </p:cNvCxnSpPr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35" idx="0"/>
              <a:endCxn id="144" idx="0"/>
            </p:cNvCxnSpPr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51"/>
          <p:cNvGrpSpPr/>
          <p:nvPr/>
        </p:nvGrpSpPr>
        <p:grpSpPr>
          <a:xfrm>
            <a:off x="4566557" y="4636297"/>
            <a:ext cx="1450524" cy="1106732"/>
            <a:chOff x="791935" y="4641740"/>
            <a:chExt cx="1450524" cy="1106732"/>
          </a:xfrm>
        </p:grpSpPr>
        <p:pic>
          <p:nvPicPr>
            <p:cNvPr id="137" name="Picture 136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138" name="Picture 137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139" name="Picture 13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140" name="Picture 13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141" name="Picture 14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142" name="Picture 141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143" name="Picture 142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144" name="Picture 143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12" name="Group 182"/>
          <p:cNvGrpSpPr/>
          <p:nvPr/>
        </p:nvGrpSpPr>
        <p:grpSpPr>
          <a:xfrm>
            <a:off x="6485235" y="3664765"/>
            <a:ext cx="1297981" cy="976336"/>
            <a:chOff x="6485235" y="3664765"/>
            <a:chExt cx="1297981" cy="976336"/>
          </a:xfrm>
        </p:grpSpPr>
        <p:cxnSp>
          <p:nvCxnSpPr>
            <p:cNvPr id="146" name="Straight Connector 145"/>
            <p:cNvCxnSpPr>
              <a:stCxn id="154" idx="0"/>
              <a:endCxn id="156" idx="0"/>
            </p:cNvCxnSpPr>
            <p:nvPr/>
          </p:nvCxnSpPr>
          <p:spPr>
            <a:xfrm rot="16200000" flipH="1" flipV="1">
              <a:off x="6307548" y="3842452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54" idx="0"/>
              <a:endCxn id="160" idx="0"/>
            </p:cNvCxnSpPr>
            <p:nvPr/>
          </p:nvCxnSpPr>
          <p:spPr>
            <a:xfrm rot="16200000" flipH="1" flipV="1">
              <a:off x="6397352" y="3929540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54" idx="0"/>
              <a:endCxn id="157" idx="0"/>
            </p:cNvCxnSpPr>
            <p:nvPr/>
          </p:nvCxnSpPr>
          <p:spPr>
            <a:xfrm rot="16200000" flipH="1" flipV="1">
              <a:off x="6485186" y="4018486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54" idx="0"/>
              <a:endCxn id="161" idx="0"/>
            </p:cNvCxnSpPr>
            <p:nvPr/>
          </p:nvCxnSpPr>
          <p:spPr>
            <a:xfrm rot="16200000" flipH="1" flipV="1">
              <a:off x="6579072" y="4109656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54" idx="0"/>
              <a:endCxn id="158" idx="0"/>
            </p:cNvCxnSpPr>
            <p:nvPr/>
          </p:nvCxnSpPr>
          <p:spPr>
            <a:xfrm rot="16200000" flipH="1">
              <a:off x="6671716" y="4099245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54" idx="0"/>
              <a:endCxn id="162" idx="0"/>
            </p:cNvCxnSpPr>
            <p:nvPr/>
          </p:nvCxnSpPr>
          <p:spPr>
            <a:xfrm rot="16200000" flipH="1">
              <a:off x="6769684" y="4001277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54" idx="0"/>
              <a:endCxn id="159" idx="0"/>
            </p:cNvCxnSpPr>
            <p:nvPr/>
          </p:nvCxnSpPr>
          <p:spPr>
            <a:xfrm rot="16200000" flipH="1">
              <a:off x="6862332" y="3908628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54" idx="0"/>
              <a:endCxn id="163" idx="0"/>
            </p:cNvCxnSpPr>
            <p:nvPr/>
          </p:nvCxnSpPr>
          <p:spPr>
            <a:xfrm rot="16200000" flipH="1">
              <a:off x="6960300" y="3810660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51"/>
          <p:cNvGrpSpPr/>
          <p:nvPr/>
        </p:nvGrpSpPr>
        <p:grpSpPr>
          <a:xfrm>
            <a:off x="6408964" y="4633576"/>
            <a:ext cx="1450524" cy="1106732"/>
            <a:chOff x="791935" y="4641740"/>
            <a:chExt cx="1450524" cy="1106732"/>
          </a:xfrm>
        </p:grpSpPr>
        <p:pic>
          <p:nvPicPr>
            <p:cNvPr id="156" name="Picture 155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157" name="Picture 156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158" name="Picture 157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159" name="Picture 15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160" name="Picture 15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161" name="Picture 16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162" name="Picture 161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163" name="Picture 162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pic>
        <p:nvPicPr>
          <p:cNvPr id="34" name="Picture 33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08842" y="1703115"/>
            <a:ext cx="1079437" cy="793386"/>
          </a:xfrm>
          <a:prstGeom prst="rect">
            <a:avLst/>
          </a:prstGeom>
        </p:spPr>
      </p:pic>
      <p:pic>
        <p:nvPicPr>
          <p:cNvPr id="16" name="Picture 15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67611" y="3672929"/>
            <a:ext cx="606392" cy="445698"/>
          </a:xfrm>
          <a:prstGeom prst="rect">
            <a:avLst/>
          </a:prstGeom>
        </p:spPr>
      </p:pic>
      <p:pic>
        <p:nvPicPr>
          <p:cNvPr id="116" name="Picture 115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10020" y="3670207"/>
            <a:ext cx="606392" cy="445698"/>
          </a:xfrm>
          <a:prstGeom prst="rect">
            <a:avLst/>
          </a:prstGeom>
        </p:spPr>
      </p:pic>
      <p:pic>
        <p:nvPicPr>
          <p:cNvPr id="135" name="Picture 134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60593" y="3667486"/>
            <a:ext cx="606392" cy="445698"/>
          </a:xfrm>
          <a:prstGeom prst="rect">
            <a:avLst/>
          </a:prstGeom>
        </p:spPr>
      </p:pic>
      <p:pic>
        <p:nvPicPr>
          <p:cNvPr id="154" name="Picture 153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3000" y="3664765"/>
            <a:ext cx="606392" cy="445698"/>
          </a:xfrm>
          <a:prstGeom prst="rect">
            <a:avLst/>
          </a:prstGeom>
        </p:spPr>
      </p:pic>
      <p:sp>
        <p:nvSpPr>
          <p:cNvPr id="145" name="Rounded Rectangular Callout 144"/>
          <p:cNvSpPr/>
          <p:nvPr/>
        </p:nvSpPr>
        <p:spPr>
          <a:xfrm>
            <a:off x="5086348" y="318408"/>
            <a:ext cx="2922815" cy="1191985"/>
          </a:xfrm>
          <a:prstGeom prst="wedgeRoundRectCallout">
            <a:avLst>
              <a:gd name="adj1" fmla="val -90861"/>
              <a:gd name="adj2" fmla="val 84111"/>
              <a:gd name="adj3" fmla="val 16667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3600" dirty="0" smtClean="0">
                <a:solidFill>
                  <a:prstClr val="white"/>
                </a:solidFill>
                <a:latin typeface="+mj-lt"/>
              </a:rPr>
              <a:t>Expensive Core Switch</a:t>
            </a:r>
          </a:p>
        </p:txBody>
      </p:sp>
      <p:sp>
        <p:nvSpPr>
          <p:cNvPr id="184" name="Rounded Rectangular Callout 183"/>
          <p:cNvSpPr/>
          <p:nvPr/>
        </p:nvSpPr>
        <p:spPr>
          <a:xfrm>
            <a:off x="6082392" y="1744436"/>
            <a:ext cx="2922815" cy="1488621"/>
          </a:xfrm>
          <a:prstGeom prst="wedgeRoundRectCallout">
            <a:avLst>
              <a:gd name="adj1" fmla="val -75777"/>
              <a:gd name="adj2" fmla="val 30304"/>
              <a:gd name="adj3" fmla="val 16667"/>
            </a:avLst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3600" dirty="0" smtClean="0">
                <a:solidFill>
                  <a:prstClr val="white"/>
                </a:solidFill>
                <a:latin typeface="+mj-lt"/>
              </a:rPr>
              <a:t>High BW or Multiple Links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979" y="741144"/>
            <a:ext cx="7682591" cy="22224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Proposal 2:   </a:t>
            </a:r>
            <a:r>
              <a:rPr lang="en-US" sz="7200" dirty="0" smtClean="0">
                <a:solidFill>
                  <a:srgbClr val="000000"/>
                </a:solidFill>
                <a:latin typeface="Futura Bk" pitchFamily="34" charset="0"/>
              </a:rPr>
              <a:t>L3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9938" y="3089736"/>
            <a:ext cx="7149611" cy="30089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IP </a:t>
            </a:r>
            <a:r>
              <a:rPr lang="en-US" sz="6000" dirty="0" err="1" smtClean="0">
                <a:solidFill>
                  <a:srgbClr val="000000"/>
                </a:solidFill>
                <a:latin typeface="Futura Bk" pitchFamily="34" charset="0"/>
              </a:rPr>
              <a:t>Subnetting</a:t>
            </a:r>
            <a:endParaRPr lang="en-US" sz="3200" dirty="0" smtClean="0">
              <a:solidFill>
                <a:srgbClr val="000000"/>
              </a:solidFill>
              <a:latin typeface="Futura Bk" pitchFamily="34" charset="0"/>
            </a:endParaRPr>
          </a:p>
          <a:p>
            <a:pPr algn="ctr"/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VL2 </a:t>
            </a:r>
            <a:r>
              <a:rPr lang="en-US" sz="4000" dirty="0" smtClean="0">
                <a:solidFill>
                  <a:srgbClr val="000000"/>
                </a:solidFill>
                <a:latin typeface="Futura Bk" pitchFamily="34" charset="0"/>
              </a:rPr>
              <a:t>[SIGCOMM’09]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0"/>
          <p:cNvGrpSpPr/>
          <p:nvPr/>
        </p:nvGrpSpPr>
        <p:grpSpPr>
          <a:xfrm>
            <a:off x="1570807" y="2049198"/>
            <a:ext cx="5535388" cy="2069429"/>
            <a:chOff x="1570807" y="2049198"/>
            <a:chExt cx="5535388" cy="2069429"/>
          </a:xfrm>
        </p:grpSpPr>
        <p:cxnSp>
          <p:nvCxnSpPr>
            <p:cNvPr id="92" name="Straight Connector 91"/>
            <p:cNvCxnSpPr>
              <a:stCxn id="31" idx="0"/>
              <a:endCxn id="116" idx="2"/>
            </p:cNvCxnSpPr>
            <p:nvPr/>
          </p:nvCxnSpPr>
          <p:spPr>
            <a:xfrm rot="16200000" flipH="1">
              <a:off x="1471572" y="2174262"/>
              <a:ext cx="2066706" cy="181658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31" idx="0"/>
              <a:endCxn id="16" idx="2"/>
            </p:cNvCxnSpPr>
            <p:nvPr/>
          </p:nvCxnSpPr>
          <p:spPr>
            <a:xfrm rot="16200000" flipH="1" flipV="1">
              <a:off x="549007" y="3070999"/>
              <a:ext cx="2069428" cy="2582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31" idx="0"/>
              <a:endCxn id="135" idx="2"/>
            </p:cNvCxnSpPr>
            <p:nvPr/>
          </p:nvCxnSpPr>
          <p:spPr>
            <a:xfrm rot="16200000" flipH="1">
              <a:off x="2398219" y="1247614"/>
              <a:ext cx="2063985" cy="36671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31" idx="0"/>
              <a:endCxn id="154" idx="2"/>
            </p:cNvCxnSpPr>
            <p:nvPr/>
          </p:nvCxnSpPr>
          <p:spPr>
            <a:xfrm rot="16200000" flipH="1">
              <a:off x="3320783" y="325051"/>
              <a:ext cx="2061264" cy="55095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81"/>
          <p:cNvGrpSpPr/>
          <p:nvPr/>
        </p:nvGrpSpPr>
        <p:grpSpPr>
          <a:xfrm>
            <a:off x="1570807" y="2050802"/>
            <a:ext cx="5535388" cy="2067825"/>
            <a:chOff x="1570807" y="2050802"/>
            <a:chExt cx="5535388" cy="2067825"/>
          </a:xfrm>
        </p:grpSpPr>
        <p:cxnSp>
          <p:nvCxnSpPr>
            <p:cNvPr id="155" name="Straight Connector 154"/>
            <p:cNvCxnSpPr>
              <a:stCxn id="34" idx="0"/>
              <a:endCxn id="116" idx="2"/>
            </p:cNvCxnSpPr>
            <p:nvPr/>
          </p:nvCxnSpPr>
          <p:spPr>
            <a:xfrm rot="16200000" flipH="1" flipV="1">
              <a:off x="2391183" y="3072836"/>
              <a:ext cx="2065102" cy="2103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34" idx="0"/>
              <a:endCxn id="16" idx="2"/>
            </p:cNvCxnSpPr>
            <p:nvPr/>
          </p:nvCxnSpPr>
          <p:spPr>
            <a:xfrm rot="16200000" flipH="1" flipV="1">
              <a:off x="1468617" y="2152993"/>
              <a:ext cx="2067824" cy="186344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34" idx="0"/>
              <a:endCxn id="135" idx="2"/>
            </p:cNvCxnSpPr>
            <p:nvPr/>
          </p:nvCxnSpPr>
          <p:spPr>
            <a:xfrm rot="16200000" flipH="1">
              <a:off x="3317829" y="2167224"/>
              <a:ext cx="2062381" cy="182953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34" idx="0"/>
              <a:endCxn id="154" idx="2"/>
            </p:cNvCxnSpPr>
            <p:nvPr/>
          </p:nvCxnSpPr>
          <p:spPr>
            <a:xfrm rot="16200000" flipH="1">
              <a:off x="4240393" y="1244661"/>
              <a:ext cx="2059660" cy="367194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83"/>
          <p:cNvGrpSpPr/>
          <p:nvPr/>
        </p:nvGrpSpPr>
        <p:grpSpPr>
          <a:xfrm>
            <a:off x="1570807" y="2049627"/>
            <a:ext cx="5556558" cy="2068999"/>
            <a:chOff x="1570807" y="2049627"/>
            <a:chExt cx="5556558" cy="2068999"/>
          </a:xfrm>
        </p:grpSpPr>
        <p:cxnSp>
          <p:nvCxnSpPr>
            <p:cNvPr id="126" name="Straight Connector 125"/>
            <p:cNvCxnSpPr>
              <a:stCxn id="32" idx="0"/>
              <a:endCxn id="16" idx="2"/>
            </p:cNvCxnSpPr>
            <p:nvPr/>
          </p:nvCxnSpPr>
          <p:spPr>
            <a:xfrm rot="16200000" flipH="1" flipV="1">
              <a:off x="3314586" y="305848"/>
              <a:ext cx="2068999" cy="555655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32" idx="0"/>
              <a:endCxn id="116" idx="2"/>
            </p:cNvCxnSpPr>
            <p:nvPr/>
          </p:nvCxnSpPr>
          <p:spPr>
            <a:xfrm rot="16200000" flipH="1" flipV="1">
              <a:off x="4237152" y="1225691"/>
              <a:ext cx="2066277" cy="371414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32" idx="0"/>
              <a:endCxn id="135" idx="2"/>
            </p:cNvCxnSpPr>
            <p:nvPr/>
          </p:nvCxnSpPr>
          <p:spPr>
            <a:xfrm rot="16200000" flipH="1" flipV="1">
              <a:off x="5163799" y="2149618"/>
              <a:ext cx="2063556" cy="186357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32" idx="0"/>
              <a:endCxn id="154" idx="2"/>
            </p:cNvCxnSpPr>
            <p:nvPr/>
          </p:nvCxnSpPr>
          <p:spPr>
            <a:xfrm rot="16200000" flipH="1" flipV="1">
              <a:off x="6086363" y="3069460"/>
              <a:ext cx="2060835" cy="211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82"/>
          <p:cNvGrpSpPr/>
          <p:nvPr/>
        </p:nvGrpSpPr>
        <p:grpSpPr>
          <a:xfrm>
            <a:off x="1570807" y="2056187"/>
            <a:ext cx="5535388" cy="2062439"/>
            <a:chOff x="1570807" y="2056187"/>
            <a:chExt cx="5535388" cy="2062439"/>
          </a:xfrm>
        </p:grpSpPr>
        <p:cxnSp>
          <p:nvCxnSpPr>
            <p:cNvPr id="107" name="Straight Connector 106"/>
            <p:cNvCxnSpPr>
              <a:stCxn id="33" idx="0"/>
              <a:endCxn id="16" idx="2"/>
            </p:cNvCxnSpPr>
            <p:nvPr/>
          </p:nvCxnSpPr>
          <p:spPr>
            <a:xfrm rot="16200000" flipH="1" flipV="1">
              <a:off x="2396263" y="1230731"/>
              <a:ext cx="2062439" cy="3713352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33" idx="0"/>
              <a:endCxn id="135" idx="2"/>
            </p:cNvCxnSpPr>
            <p:nvPr/>
          </p:nvCxnSpPr>
          <p:spPr>
            <a:xfrm rot="16200000" flipH="1" flipV="1">
              <a:off x="4245476" y="3074501"/>
              <a:ext cx="2056996" cy="2037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33" idx="0"/>
              <a:endCxn id="154" idx="2"/>
            </p:cNvCxnSpPr>
            <p:nvPr/>
          </p:nvCxnSpPr>
          <p:spPr>
            <a:xfrm rot="16200000" flipH="1">
              <a:off x="5168039" y="2172307"/>
              <a:ext cx="2054275" cy="1822037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33" idx="0"/>
              <a:endCxn id="116" idx="2"/>
            </p:cNvCxnSpPr>
            <p:nvPr/>
          </p:nvCxnSpPr>
          <p:spPr>
            <a:xfrm rot="16200000" flipH="1" flipV="1">
              <a:off x="3318829" y="2150574"/>
              <a:ext cx="2059717" cy="187094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85"/>
          <p:cNvGrpSpPr/>
          <p:nvPr/>
        </p:nvGrpSpPr>
        <p:grpSpPr>
          <a:xfrm>
            <a:off x="949846" y="3672929"/>
            <a:ext cx="1297981" cy="976336"/>
            <a:chOff x="949846" y="3672929"/>
            <a:chExt cx="1297981" cy="976336"/>
          </a:xfrm>
        </p:grpSpPr>
        <p:cxnSp>
          <p:nvCxnSpPr>
            <p:cNvPr id="80" name="Straight Connector 79"/>
            <p:cNvCxnSpPr>
              <a:stCxn id="16" idx="0"/>
              <a:endCxn id="24" idx="0"/>
            </p:cNvCxnSpPr>
            <p:nvPr/>
          </p:nvCxnSpPr>
          <p:spPr>
            <a:xfrm rot="16200000" flipH="1" flipV="1">
              <a:off x="772159" y="3850616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16" idx="0"/>
              <a:endCxn id="29" idx="0"/>
            </p:cNvCxnSpPr>
            <p:nvPr/>
          </p:nvCxnSpPr>
          <p:spPr>
            <a:xfrm rot="16200000" flipH="1" flipV="1">
              <a:off x="861963" y="3937704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6" idx="0"/>
              <a:endCxn id="25" idx="0"/>
            </p:cNvCxnSpPr>
            <p:nvPr/>
          </p:nvCxnSpPr>
          <p:spPr>
            <a:xfrm rot="16200000" flipH="1" flipV="1">
              <a:off x="949797" y="4026650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6" idx="0"/>
              <a:endCxn id="30" idx="0"/>
            </p:cNvCxnSpPr>
            <p:nvPr/>
          </p:nvCxnSpPr>
          <p:spPr>
            <a:xfrm rot="16200000" flipH="1" flipV="1">
              <a:off x="1043683" y="4117820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6" idx="0"/>
              <a:endCxn id="26" idx="0"/>
            </p:cNvCxnSpPr>
            <p:nvPr/>
          </p:nvCxnSpPr>
          <p:spPr>
            <a:xfrm rot="16200000" flipH="1">
              <a:off x="1136327" y="4107409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6" idx="0"/>
              <a:endCxn id="50" idx="0"/>
            </p:cNvCxnSpPr>
            <p:nvPr/>
          </p:nvCxnSpPr>
          <p:spPr>
            <a:xfrm rot="16200000" flipH="1">
              <a:off x="1234295" y="4009441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6" idx="0"/>
              <a:endCxn id="27" idx="0"/>
            </p:cNvCxnSpPr>
            <p:nvPr/>
          </p:nvCxnSpPr>
          <p:spPr>
            <a:xfrm rot="16200000" flipH="1">
              <a:off x="1326943" y="3916792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16" idx="0"/>
              <a:endCxn id="51" idx="0"/>
            </p:cNvCxnSpPr>
            <p:nvPr/>
          </p:nvCxnSpPr>
          <p:spPr>
            <a:xfrm rot="16200000" flipH="1">
              <a:off x="1424911" y="3818824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1"/>
          <p:cNvGrpSpPr/>
          <p:nvPr/>
        </p:nvGrpSpPr>
        <p:grpSpPr>
          <a:xfrm>
            <a:off x="873575" y="4641740"/>
            <a:ext cx="1450524" cy="1106732"/>
            <a:chOff x="791935" y="4641740"/>
            <a:chExt cx="1450524" cy="1106732"/>
          </a:xfrm>
        </p:grpSpPr>
        <p:pic>
          <p:nvPicPr>
            <p:cNvPr id="24" name="Picture 23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25" name="Picture 24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26" name="Picture 25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27" name="Picture 26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29" name="Picture 2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30" name="Picture 2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50" name="Picture 4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51" name="Picture 5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8" name="Group 184"/>
          <p:cNvGrpSpPr/>
          <p:nvPr/>
        </p:nvGrpSpPr>
        <p:grpSpPr>
          <a:xfrm>
            <a:off x="2792255" y="3670207"/>
            <a:ext cx="1297981" cy="976336"/>
            <a:chOff x="2792255" y="3670207"/>
            <a:chExt cx="1297981" cy="976336"/>
          </a:xfrm>
        </p:grpSpPr>
        <p:cxnSp>
          <p:nvCxnSpPr>
            <p:cNvPr id="108" name="Straight Connector 107"/>
            <p:cNvCxnSpPr>
              <a:stCxn id="116" idx="0"/>
              <a:endCxn id="118" idx="0"/>
            </p:cNvCxnSpPr>
            <p:nvPr/>
          </p:nvCxnSpPr>
          <p:spPr>
            <a:xfrm rot="16200000" flipH="1" flipV="1">
              <a:off x="2614568" y="3847894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16" idx="0"/>
              <a:endCxn id="122" idx="0"/>
            </p:cNvCxnSpPr>
            <p:nvPr/>
          </p:nvCxnSpPr>
          <p:spPr>
            <a:xfrm rot="16200000" flipH="1" flipV="1">
              <a:off x="2704372" y="3934982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16" idx="0"/>
              <a:endCxn id="119" idx="0"/>
            </p:cNvCxnSpPr>
            <p:nvPr/>
          </p:nvCxnSpPr>
          <p:spPr>
            <a:xfrm rot="16200000" flipH="1" flipV="1">
              <a:off x="2792206" y="4023928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16" idx="0"/>
              <a:endCxn id="123" idx="0"/>
            </p:cNvCxnSpPr>
            <p:nvPr/>
          </p:nvCxnSpPr>
          <p:spPr>
            <a:xfrm rot="16200000" flipH="1" flipV="1">
              <a:off x="2886092" y="4115098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16" idx="0"/>
              <a:endCxn id="120" idx="0"/>
            </p:cNvCxnSpPr>
            <p:nvPr/>
          </p:nvCxnSpPr>
          <p:spPr>
            <a:xfrm rot="16200000" flipH="1">
              <a:off x="2978736" y="4104687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16" idx="0"/>
              <a:endCxn id="124" idx="0"/>
            </p:cNvCxnSpPr>
            <p:nvPr/>
          </p:nvCxnSpPr>
          <p:spPr>
            <a:xfrm rot="16200000" flipH="1">
              <a:off x="3076704" y="4006719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6" idx="0"/>
              <a:endCxn id="121" idx="0"/>
            </p:cNvCxnSpPr>
            <p:nvPr/>
          </p:nvCxnSpPr>
          <p:spPr>
            <a:xfrm rot="16200000" flipH="1">
              <a:off x="3169352" y="3914070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6" idx="0"/>
              <a:endCxn id="125" idx="0"/>
            </p:cNvCxnSpPr>
            <p:nvPr/>
          </p:nvCxnSpPr>
          <p:spPr>
            <a:xfrm rot="16200000" flipH="1">
              <a:off x="3267320" y="3816102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51"/>
          <p:cNvGrpSpPr/>
          <p:nvPr/>
        </p:nvGrpSpPr>
        <p:grpSpPr>
          <a:xfrm>
            <a:off x="2715984" y="4639018"/>
            <a:ext cx="1450524" cy="1106732"/>
            <a:chOff x="791935" y="4641740"/>
            <a:chExt cx="1450524" cy="1106732"/>
          </a:xfrm>
        </p:grpSpPr>
        <p:pic>
          <p:nvPicPr>
            <p:cNvPr id="118" name="Picture 117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119" name="Picture 11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120" name="Picture 11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121" name="Picture 12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122" name="Picture 121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123" name="Picture 122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124" name="Picture 123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125" name="Picture 124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10" name="Group 183"/>
          <p:cNvGrpSpPr/>
          <p:nvPr/>
        </p:nvGrpSpPr>
        <p:grpSpPr>
          <a:xfrm>
            <a:off x="4642828" y="3667486"/>
            <a:ext cx="1297981" cy="976336"/>
            <a:chOff x="4642828" y="3667486"/>
            <a:chExt cx="1297981" cy="976336"/>
          </a:xfrm>
        </p:grpSpPr>
        <p:cxnSp>
          <p:nvCxnSpPr>
            <p:cNvPr id="127" name="Straight Connector 126"/>
            <p:cNvCxnSpPr>
              <a:stCxn id="135" idx="0"/>
              <a:endCxn id="137" idx="0"/>
            </p:cNvCxnSpPr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35" idx="0"/>
              <a:endCxn id="141" idx="0"/>
            </p:cNvCxnSpPr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35" idx="0"/>
              <a:endCxn id="138" idx="0"/>
            </p:cNvCxnSpPr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35" idx="0"/>
              <a:endCxn id="142" idx="0"/>
            </p:cNvCxnSpPr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35" idx="0"/>
              <a:endCxn id="139" idx="0"/>
            </p:cNvCxnSpPr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35" idx="0"/>
              <a:endCxn id="143" idx="0"/>
            </p:cNvCxnSpPr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35" idx="0"/>
              <a:endCxn id="140" idx="0"/>
            </p:cNvCxnSpPr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35" idx="0"/>
              <a:endCxn id="144" idx="0"/>
            </p:cNvCxnSpPr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51"/>
          <p:cNvGrpSpPr/>
          <p:nvPr/>
        </p:nvGrpSpPr>
        <p:grpSpPr>
          <a:xfrm>
            <a:off x="4566557" y="4636297"/>
            <a:ext cx="1450524" cy="1106732"/>
            <a:chOff x="791935" y="4641740"/>
            <a:chExt cx="1450524" cy="1106732"/>
          </a:xfrm>
        </p:grpSpPr>
        <p:pic>
          <p:nvPicPr>
            <p:cNvPr id="137" name="Picture 136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138" name="Picture 137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139" name="Picture 13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140" name="Picture 13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141" name="Picture 14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142" name="Picture 141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143" name="Picture 142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144" name="Picture 143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12" name="Group 182"/>
          <p:cNvGrpSpPr/>
          <p:nvPr/>
        </p:nvGrpSpPr>
        <p:grpSpPr>
          <a:xfrm>
            <a:off x="6485235" y="3664765"/>
            <a:ext cx="1297981" cy="976336"/>
            <a:chOff x="6485235" y="3664765"/>
            <a:chExt cx="1297981" cy="976336"/>
          </a:xfrm>
        </p:grpSpPr>
        <p:cxnSp>
          <p:nvCxnSpPr>
            <p:cNvPr id="146" name="Straight Connector 145"/>
            <p:cNvCxnSpPr>
              <a:stCxn id="154" idx="0"/>
              <a:endCxn id="156" idx="0"/>
            </p:cNvCxnSpPr>
            <p:nvPr/>
          </p:nvCxnSpPr>
          <p:spPr>
            <a:xfrm rot="16200000" flipH="1" flipV="1">
              <a:off x="6307548" y="3842452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54" idx="0"/>
              <a:endCxn id="160" idx="0"/>
            </p:cNvCxnSpPr>
            <p:nvPr/>
          </p:nvCxnSpPr>
          <p:spPr>
            <a:xfrm rot="16200000" flipH="1" flipV="1">
              <a:off x="6397352" y="3929540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54" idx="0"/>
              <a:endCxn id="157" idx="0"/>
            </p:cNvCxnSpPr>
            <p:nvPr/>
          </p:nvCxnSpPr>
          <p:spPr>
            <a:xfrm rot="16200000" flipH="1" flipV="1">
              <a:off x="6485186" y="4018486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54" idx="0"/>
              <a:endCxn id="161" idx="0"/>
            </p:cNvCxnSpPr>
            <p:nvPr/>
          </p:nvCxnSpPr>
          <p:spPr>
            <a:xfrm rot="16200000" flipH="1" flipV="1">
              <a:off x="6579072" y="4109656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54" idx="0"/>
              <a:endCxn id="158" idx="0"/>
            </p:cNvCxnSpPr>
            <p:nvPr/>
          </p:nvCxnSpPr>
          <p:spPr>
            <a:xfrm rot="16200000" flipH="1">
              <a:off x="6671716" y="4099245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54" idx="0"/>
              <a:endCxn id="162" idx="0"/>
            </p:cNvCxnSpPr>
            <p:nvPr/>
          </p:nvCxnSpPr>
          <p:spPr>
            <a:xfrm rot="16200000" flipH="1">
              <a:off x="6769684" y="4001277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54" idx="0"/>
              <a:endCxn id="159" idx="0"/>
            </p:cNvCxnSpPr>
            <p:nvPr/>
          </p:nvCxnSpPr>
          <p:spPr>
            <a:xfrm rot="16200000" flipH="1">
              <a:off x="6862332" y="3908628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54" idx="0"/>
              <a:endCxn id="163" idx="0"/>
            </p:cNvCxnSpPr>
            <p:nvPr/>
          </p:nvCxnSpPr>
          <p:spPr>
            <a:xfrm rot="16200000" flipH="1">
              <a:off x="6960300" y="3810660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51"/>
          <p:cNvGrpSpPr/>
          <p:nvPr/>
        </p:nvGrpSpPr>
        <p:grpSpPr>
          <a:xfrm>
            <a:off x="6408964" y="4633576"/>
            <a:ext cx="1450524" cy="1106732"/>
            <a:chOff x="791935" y="4641740"/>
            <a:chExt cx="1450524" cy="1106732"/>
          </a:xfrm>
        </p:grpSpPr>
        <p:pic>
          <p:nvPicPr>
            <p:cNvPr id="156" name="Picture 155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157" name="Picture 156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158" name="Picture 157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159" name="Picture 15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160" name="Picture 15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161" name="Picture 16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162" name="Picture 161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163" name="Picture 162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pic>
        <p:nvPicPr>
          <p:cNvPr id="31" name="Picture 30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3439" y="2049199"/>
            <a:ext cx="606392" cy="445698"/>
          </a:xfrm>
          <a:prstGeom prst="rect">
            <a:avLst/>
          </a:prstGeom>
        </p:spPr>
      </p:pic>
      <p:pic>
        <p:nvPicPr>
          <p:cNvPr id="32" name="Picture 31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4169" y="2049628"/>
            <a:ext cx="606392" cy="445698"/>
          </a:xfrm>
          <a:prstGeom prst="rect">
            <a:avLst/>
          </a:prstGeom>
        </p:spPr>
      </p:pic>
      <p:pic>
        <p:nvPicPr>
          <p:cNvPr id="33" name="Picture 32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80963" y="2056188"/>
            <a:ext cx="606392" cy="445698"/>
          </a:xfrm>
          <a:prstGeom prst="rect">
            <a:avLst/>
          </a:prstGeom>
        </p:spPr>
      </p:pic>
      <p:pic>
        <p:nvPicPr>
          <p:cNvPr id="34" name="Picture 33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055" y="2050803"/>
            <a:ext cx="606392" cy="445698"/>
          </a:xfrm>
          <a:prstGeom prst="rect">
            <a:avLst/>
          </a:prstGeom>
        </p:spPr>
      </p:pic>
      <p:pic>
        <p:nvPicPr>
          <p:cNvPr id="16" name="Picture 15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67611" y="3672929"/>
            <a:ext cx="606392" cy="445698"/>
          </a:xfrm>
          <a:prstGeom prst="rect">
            <a:avLst/>
          </a:prstGeom>
        </p:spPr>
      </p:pic>
      <p:pic>
        <p:nvPicPr>
          <p:cNvPr id="116" name="Picture 115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10020" y="3670207"/>
            <a:ext cx="606392" cy="445698"/>
          </a:xfrm>
          <a:prstGeom prst="rect">
            <a:avLst/>
          </a:prstGeom>
        </p:spPr>
      </p:pic>
      <p:pic>
        <p:nvPicPr>
          <p:cNvPr id="135" name="Picture 134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60593" y="3667486"/>
            <a:ext cx="606392" cy="445698"/>
          </a:xfrm>
          <a:prstGeom prst="rect">
            <a:avLst/>
          </a:prstGeom>
        </p:spPr>
      </p:pic>
      <p:pic>
        <p:nvPicPr>
          <p:cNvPr id="154" name="Picture 153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3000" y="3664765"/>
            <a:ext cx="606392" cy="445698"/>
          </a:xfrm>
          <a:prstGeom prst="rect">
            <a:avLst/>
          </a:prstGeom>
        </p:spPr>
      </p:pic>
      <p:pic>
        <p:nvPicPr>
          <p:cNvPr id="102" name="Picture 101" descr="1206557217681936740Tombigel_green_router.svg.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9522" y="1924770"/>
            <a:ext cx="1204306" cy="800863"/>
          </a:xfrm>
          <a:prstGeom prst="rect">
            <a:avLst/>
          </a:prstGeom>
        </p:spPr>
      </p:pic>
      <p:pic>
        <p:nvPicPr>
          <p:cNvPr id="106" name="Picture 105" descr="1206557217681936740Tombigel_green_router.svg.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0793" y="3552185"/>
            <a:ext cx="1204306" cy="800863"/>
          </a:xfrm>
          <a:prstGeom prst="rect">
            <a:avLst/>
          </a:prstGeom>
        </p:spPr>
      </p:pic>
      <p:pic>
        <p:nvPicPr>
          <p:cNvPr id="117" name="Picture 116" descr="1206557217681936740Tombigel_green_router.svg.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00350" y="3582120"/>
            <a:ext cx="1204306" cy="800863"/>
          </a:xfrm>
          <a:prstGeom prst="rect">
            <a:avLst/>
          </a:prstGeom>
        </p:spPr>
      </p:pic>
      <p:pic>
        <p:nvPicPr>
          <p:cNvPr id="136" name="Picture 135" descr="1206557217681936740Tombigel_green_router.svg.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38451" y="1930213"/>
            <a:ext cx="1204306" cy="800863"/>
          </a:xfrm>
          <a:prstGeom prst="rect">
            <a:avLst/>
          </a:prstGeom>
        </p:spPr>
      </p:pic>
      <p:pic>
        <p:nvPicPr>
          <p:cNvPr id="145" name="Picture 144" descr="1206557217681936740Tombigel_green_router.svg.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0858" y="1951985"/>
            <a:ext cx="1204306" cy="800863"/>
          </a:xfrm>
          <a:prstGeom prst="rect">
            <a:avLst/>
          </a:prstGeom>
        </p:spPr>
      </p:pic>
      <p:pic>
        <p:nvPicPr>
          <p:cNvPr id="164" name="Picture 163" descr="1206557217681936740Tombigel_green_router.svg.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37315" y="3524970"/>
            <a:ext cx="1204306" cy="800863"/>
          </a:xfrm>
          <a:prstGeom prst="rect">
            <a:avLst/>
          </a:prstGeom>
        </p:spPr>
      </p:pic>
      <p:pic>
        <p:nvPicPr>
          <p:cNvPr id="166" name="Picture 165" descr="1206557217681936740Tombigel_green_router.svg.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2379" y="1930213"/>
            <a:ext cx="1204306" cy="800863"/>
          </a:xfrm>
          <a:prstGeom prst="rect">
            <a:avLst/>
          </a:prstGeom>
        </p:spPr>
      </p:pic>
      <p:pic>
        <p:nvPicPr>
          <p:cNvPr id="168" name="Picture 167" descr="1206557217681936740Tombigel_green_router.svg.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93329" y="3535855"/>
            <a:ext cx="1204306" cy="800863"/>
          </a:xfrm>
          <a:prstGeom prst="rect">
            <a:avLst/>
          </a:prstGeom>
        </p:spPr>
      </p:pic>
      <p:sp>
        <p:nvSpPr>
          <p:cNvPr id="170" name="TextBox 169"/>
          <p:cNvSpPr txBox="1"/>
          <p:nvPr/>
        </p:nvSpPr>
        <p:spPr>
          <a:xfrm>
            <a:off x="857250" y="955221"/>
            <a:ext cx="3257550" cy="6531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  <a:latin typeface="Futura Bk" pitchFamily="34" charset="0"/>
              </a:rPr>
              <a:t>L3 routers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943428" y="4795157"/>
            <a:ext cx="6800849" cy="1465943"/>
          </a:xfrm>
          <a:prstGeom prst="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Futura Bk" pitchFamily="34" charset="0"/>
              </a:rPr>
              <a:t>Expensive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Futura Bk" pitchFamily="34" charset="0"/>
              </a:rPr>
              <a:t>No non-IP protocols (</a:t>
            </a:r>
            <a:r>
              <a:rPr lang="en-US" sz="4400" dirty="0" err="1" smtClean="0">
                <a:solidFill>
                  <a:schemeClr val="bg1"/>
                </a:solidFill>
                <a:latin typeface="Futura Bk" pitchFamily="34" charset="0"/>
              </a:rPr>
              <a:t>FCoE</a:t>
            </a:r>
            <a:r>
              <a:rPr lang="en-US" sz="4400" dirty="0" smtClean="0">
                <a:solidFill>
                  <a:schemeClr val="bg1"/>
                </a:solidFill>
                <a:latin typeface="Futura Bk" pitchFamily="34" charset="0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1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279" y="398244"/>
            <a:ext cx="7682591" cy="22224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Proposal 3:          Modify switches </a:t>
            </a:r>
            <a:r>
              <a:rPr lang="en-US" sz="3200" dirty="0" smtClean="0">
                <a:solidFill>
                  <a:srgbClr val="000000"/>
                </a:solidFill>
                <a:latin typeface="Futura Bk" pitchFamily="34" charset="0"/>
              </a:rPr>
              <a:t>(HW/SW)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0706" y="2607136"/>
            <a:ext cx="6939643" cy="30089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Futura Bk" pitchFamily="34" charset="0"/>
              </a:rPr>
              <a:t>TRILL</a:t>
            </a:r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Futura Bk" pitchFamily="34" charset="0"/>
              </a:rPr>
              <a:t>[IETF]</a:t>
            </a:r>
          </a:p>
          <a:p>
            <a:pPr algn="ctr"/>
            <a:r>
              <a:rPr lang="en-US" sz="5400" dirty="0" smtClean="0">
                <a:solidFill>
                  <a:srgbClr val="000000"/>
                </a:solidFill>
                <a:latin typeface="Futura Bk" pitchFamily="34" charset="0"/>
              </a:rPr>
              <a:t>SEATTLE</a:t>
            </a:r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Futura Bk" pitchFamily="34" charset="0"/>
              </a:rPr>
              <a:t>[SIGCOMM’08]</a:t>
            </a:r>
          </a:p>
          <a:p>
            <a:pPr algn="ctr"/>
            <a:r>
              <a:rPr lang="en-US" sz="5400" dirty="0" err="1" smtClean="0">
                <a:solidFill>
                  <a:srgbClr val="000000"/>
                </a:solidFill>
                <a:latin typeface="Futura Bk" pitchFamily="34" charset="0"/>
              </a:rPr>
              <a:t>PortLand</a:t>
            </a:r>
            <a:r>
              <a:rPr lang="en-US" sz="5400" dirty="0" smtClean="0">
                <a:solidFill>
                  <a:srgbClr val="000000"/>
                </a:solidFill>
                <a:latin typeface="Futura Bk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Futura Bk" pitchFamily="34" charset="0"/>
              </a:rPr>
              <a:t>[SIGCOMM’09]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0444" y="5270919"/>
            <a:ext cx="7427826" cy="1221712"/>
          </a:xfrm>
          <a:prstGeom prst="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Futura Bk" pitchFamily="34" charset="0"/>
              </a:rPr>
              <a:t>Not deployable today!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758" y="422738"/>
            <a:ext cx="6719206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7200" dirty="0" smtClean="0">
                <a:solidFill>
                  <a:srgbClr val="000000"/>
                </a:solidFill>
                <a:latin typeface="Futura Bk" pitchFamily="34" charset="0"/>
              </a:rPr>
              <a:t>SPAIN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0715" y="1934936"/>
            <a:ext cx="6339254" cy="3624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Unmodified L2 switches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Multi-</a:t>
            </a:r>
            <a:r>
              <a:rPr lang="en-US" sz="3600" dirty="0" err="1" smtClean="0">
                <a:solidFill>
                  <a:srgbClr val="000000"/>
                </a:solidFill>
                <a:latin typeface="Futura Bk" pitchFamily="34" charset="0"/>
              </a:rPr>
              <a:t>pathing</a:t>
            </a:r>
            <a:endParaRPr lang="en-US" sz="3600" dirty="0" smtClean="0">
              <a:solidFill>
                <a:srgbClr val="000000"/>
              </a:solidFill>
              <a:latin typeface="Futura Bk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Arbitrary topologies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3992" y="222239"/>
            <a:ext cx="6245677" cy="13162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SPAIN Approach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4310" y="1982896"/>
            <a:ext cx="4417995" cy="3696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Multi-</a:t>
            </a:r>
            <a:r>
              <a:rPr lang="en-US" sz="4800" dirty="0" err="1" smtClean="0">
                <a:solidFill>
                  <a:srgbClr val="000000"/>
                </a:solidFill>
                <a:latin typeface="Futura Bk" pitchFamily="34" charset="0"/>
              </a:rPr>
              <a:t>pathing</a:t>
            </a:r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 via VLANs</a:t>
            </a:r>
          </a:p>
          <a:p>
            <a:pPr algn="ctr"/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+ </a:t>
            </a:r>
          </a:p>
          <a:p>
            <a:pPr algn="ctr"/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End-host driver to spread load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traight Connector 91"/>
          <p:cNvCxnSpPr>
            <a:stCxn id="31" idx="0"/>
            <a:endCxn id="116" idx="2"/>
          </p:cNvCxnSpPr>
          <p:nvPr/>
        </p:nvCxnSpPr>
        <p:spPr>
          <a:xfrm rot="16200000" flipH="1">
            <a:off x="1471572" y="2174262"/>
            <a:ext cx="2066706" cy="181658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31" idx="0"/>
            <a:endCxn id="16" idx="2"/>
          </p:cNvCxnSpPr>
          <p:nvPr/>
        </p:nvCxnSpPr>
        <p:spPr>
          <a:xfrm rot="16200000" flipH="1" flipV="1">
            <a:off x="549007" y="3070999"/>
            <a:ext cx="2069428" cy="25828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31" idx="0"/>
            <a:endCxn id="135" idx="2"/>
          </p:cNvCxnSpPr>
          <p:nvPr/>
        </p:nvCxnSpPr>
        <p:spPr>
          <a:xfrm rot="16200000" flipH="1">
            <a:off x="2398219" y="1247614"/>
            <a:ext cx="2063985" cy="3667154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31" idx="0"/>
            <a:endCxn id="154" idx="2"/>
          </p:cNvCxnSpPr>
          <p:nvPr/>
        </p:nvCxnSpPr>
        <p:spPr>
          <a:xfrm rot="16200000" flipH="1">
            <a:off x="3320783" y="325051"/>
            <a:ext cx="2061264" cy="550956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81"/>
          <p:cNvGrpSpPr/>
          <p:nvPr/>
        </p:nvGrpSpPr>
        <p:grpSpPr>
          <a:xfrm>
            <a:off x="1570807" y="2050803"/>
            <a:ext cx="5535388" cy="1977734"/>
            <a:chOff x="1570807" y="2050802"/>
            <a:chExt cx="5535388" cy="2067825"/>
          </a:xfrm>
        </p:grpSpPr>
        <p:cxnSp>
          <p:nvCxnSpPr>
            <p:cNvPr id="155" name="Straight Connector 154"/>
            <p:cNvCxnSpPr>
              <a:stCxn id="34" idx="0"/>
              <a:endCxn id="116" idx="2"/>
            </p:cNvCxnSpPr>
            <p:nvPr/>
          </p:nvCxnSpPr>
          <p:spPr>
            <a:xfrm rot="16200000" flipH="1" flipV="1">
              <a:off x="2391183" y="3072836"/>
              <a:ext cx="2065102" cy="21035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34" idx="0"/>
              <a:endCxn id="16" idx="2"/>
            </p:cNvCxnSpPr>
            <p:nvPr/>
          </p:nvCxnSpPr>
          <p:spPr>
            <a:xfrm rot="16200000" flipH="1" flipV="1">
              <a:off x="1468617" y="2152993"/>
              <a:ext cx="2067824" cy="1863444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34" idx="0"/>
              <a:endCxn id="135" idx="2"/>
            </p:cNvCxnSpPr>
            <p:nvPr/>
          </p:nvCxnSpPr>
          <p:spPr>
            <a:xfrm rot="16200000" flipH="1">
              <a:off x="3317829" y="2167224"/>
              <a:ext cx="2062381" cy="182953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34" idx="0"/>
              <a:endCxn id="154" idx="2"/>
            </p:cNvCxnSpPr>
            <p:nvPr/>
          </p:nvCxnSpPr>
          <p:spPr>
            <a:xfrm rot="16200000" flipH="1">
              <a:off x="4240393" y="1244661"/>
              <a:ext cx="2059660" cy="3671945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83"/>
          <p:cNvGrpSpPr/>
          <p:nvPr/>
        </p:nvGrpSpPr>
        <p:grpSpPr>
          <a:xfrm>
            <a:off x="1570807" y="2049628"/>
            <a:ext cx="5556558" cy="2030666"/>
            <a:chOff x="1570807" y="2049627"/>
            <a:chExt cx="5556558" cy="2068999"/>
          </a:xfrm>
        </p:grpSpPr>
        <p:cxnSp>
          <p:nvCxnSpPr>
            <p:cNvPr id="126" name="Straight Connector 125"/>
            <p:cNvCxnSpPr>
              <a:stCxn id="32" idx="0"/>
              <a:endCxn id="16" idx="2"/>
            </p:cNvCxnSpPr>
            <p:nvPr/>
          </p:nvCxnSpPr>
          <p:spPr>
            <a:xfrm rot="16200000" flipH="1" flipV="1">
              <a:off x="3314586" y="305848"/>
              <a:ext cx="2068999" cy="555655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32" idx="0"/>
              <a:endCxn id="116" idx="2"/>
            </p:cNvCxnSpPr>
            <p:nvPr/>
          </p:nvCxnSpPr>
          <p:spPr>
            <a:xfrm rot="16200000" flipH="1" flipV="1">
              <a:off x="4237152" y="1225691"/>
              <a:ext cx="2066277" cy="371414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32" idx="0"/>
              <a:endCxn id="135" idx="2"/>
            </p:cNvCxnSpPr>
            <p:nvPr/>
          </p:nvCxnSpPr>
          <p:spPr>
            <a:xfrm rot="16200000" flipH="1" flipV="1">
              <a:off x="5163799" y="2149618"/>
              <a:ext cx="2063556" cy="186357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32" idx="0"/>
              <a:endCxn id="154" idx="2"/>
            </p:cNvCxnSpPr>
            <p:nvPr/>
          </p:nvCxnSpPr>
          <p:spPr>
            <a:xfrm rot="16200000" flipH="1" flipV="1">
              <a:off x="6086363" y="3069460"/>
              <a:ext cx="2060835" cy="211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82"/>
          <p:cNvGrpSpPr/>
          <p:nvPr/>
        </p:nvGrpSpPr>
        <p:grpSpPr>
          <a:xfrm>
            <a:off x="1570807" y="2056187"/>
            <a:ext cx="5535388" cy="2062439"/>
            <a:chOff x="1570807" y="2056187"/>
            <a:chExt cx="5535388" cy="2062439"/>
          </a:xfrm>
        </p:grpSpPr>
        <p:cxnSp>
          <p:nvCxnSpPr>
            <p:cNvPr id="107" name="Straight Connector 106"/>
            <p:cNvCxnSpPr>
              <a:stCxn id="33" idx="0"/>
              <a:endCxn id="16" idx="2"/>
            </p:cNvCxnSpPr>
            <p:nvPr/>
          </p:nvCxnSpPr>
          <p:spPr>
            <a:xfrm rot="16200000" flipH="1" flipV="1">
              <a:off x="2396263" y="1230731"/>
              <a:ext cx="2062439" cy="3713352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33" idx="0"/>
              <a:endCxn id="135" idx="2"/>
            </p:cNvCxnSpPr>
            <p:nvPr/>
          </p:nvCxnSpPr>
          <p:spPr>
            <a:xfrm rot="16200000" flipH="1" flipV="1">
              <a:off x="4245476" y="3074501"/>
              <a:ext cx="2056996" cy="2037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33" idx="0"/>
              <a:endCxn id="154" idx="2"/>
            </p:cNvCxnSpPr>
            <p:nvPr/>
          </p:nvCxnSpPr>
          <p:spPr>
            <a:xfrm rot="16200000" flipH="1">
              <a:off x="5168039" y="2172307"/>
              <a:ext cx="2054275" cy="1822037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33" idx="0"/>
              <a:endCxn id="116" idx="2"/>
            </p:cNvCxnSpPr>
            <p:nvPr/>
          </p:nvCxnSpPr>
          <p:spPr>
            <a:xfrm rot="16200000" flipH="1" flipV="1">
              <a:off x="3318829" y="2150574"/>
              <a:ext cx="2059717" cy="187094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/>
          <p:cNvCxnSpPr>
            <a:stCxn id="16" idx="0"/>
            <a:endCxn id="29" idx="0"/>
          </p:cNvCxnSpPr>
          <p:nvPr/>
        </p:nvCxnSpPr>
        <p:spPr>
          <a:xfrm rot="16200000" flipH="1" flipV="1">
            <a:off x="861963" y="3937704"/>
            <a:ext cx="973620" cy="444069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16" idx="0"/>
            <a:endCxn id="27" idx="0"/>
          </p:cNvCxnSpPr>
          <p:nvPr/>
        </p:nvCxnSpPr>
        <p:spPr>
          <a:xfrm rot="16200000" flipH="1">
            <a:off x="1326943" y="3916792"/>
            <a:ext cx="971527" cy="48380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949846" y="3672929"/>
            <a:ext cx="1297981" cy="976336"/>
            <a:chOff x="949846" y="3672929"/>
            <a:chExt cx="1297981" cy="976336"/>
          </a:xfrm>
        </p:grpSpPr>
        <p:cxnSp>
          <p:nvCxnSpPr>
            <p:cNvPr id="80" name="Straight Connector 79"/>
            <p:cNvCxnSpPr>
              <a:stCxn id="16" idx="0"/>
              <a:endCxn id="24" idx="0"/>
            </p:cNvCxnSpPr>
            <p:nvPr/>
          </p:nvCxnSpPr>
          <p:spPr>
            <a:xfrm rot="16200000" flipH="1" flipV="1">
              <a:off x="772159" y="3850616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6" idx="0"/>
              <a:endCxn id="25" idx="0"/>
            </p:cNvCxnSpPr>
            <p:nvPr/>
          </p:nvCxnSpPr>
          <p:spPr>
            <a:xfrm rot="16200000" flipH="1" flipV="1">
              <a:off x="949797" y="4026650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6" idx="0"/>
              <a:endCxn id="30" idx="0"/>
            </p:cNvCxnSpPr>
            <p:nvPr/>
          </p:nvCxnSpPr>
          <p:spPr>
            <a:xfrm rot="16200000" flipH="1" flipV="1">
              <a:off x="1043683" y="4117820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6" idx="0"/>
              <a:endCxn id="26" idx="0"/>
            </p:cNvCxnSpPr>
            <p:nvPr/>
          </p:nvCxnSpPr>
          <p:spPr>
            <a:xfrm rot="16200000" flipH="1">
              <a:off x="1136327" y="4107409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6" idx="0"/>
              <a:endCxn id="50" idx="0"/>
            </p:cNvCxnSpPr>
            <p:nvPr/>
          </p:nvCxnSpPr>
          <p:spPr>
            <a:xfrm rot="16200000" flipH="1">
              <a:off x="1234295" y="4009441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16" idx="0"/>
              <a:endCxn id="51" idx="0"/>
            </p:cNvCxnSpPr>
            <p:nvPr/>
          </p:nvCxnSpPr>
          <p:spPr>
            <a:xfrm rot="16200000" flipH="1">
              <a:off x="1424911" y="3818824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 descr="1241963365420619576pbulteel_Server_Rack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8337" y="4644456"/>
            <a:ext cx="152542" cy="1099207"/>
          </a:xfrm>
          <a:prstGeom prst="rect">
            <a:avLst/>
          </a:prstGeom>
        </p:spPr>
      </p:pic>
      <p:pic>
        <p:nvPicPr>
          <p:cNvPr id="29" name="Picture 28" descr="1241963365420619576pbulteel_Server_Rack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0467" y="4646549"/>
            <a:ext cx="152542" cy="1099207"/>
          </a:xfrm>
          <a:prstGeom prst="rect">
            <a:avLst/>
          </a:prstGeom>
        </p:spPr>
      </p:pic>
      <p:grpSp>
        <p:nvGrpSpPr>
          <p:cNvPr id="104" name="Group 103"/>
          <p:cNvGrpSpPr/>
          <p:nvPr/>
        </p:nvGrpSpPr>
        <p:grpSpPr>
          <a:xfrm>
            <a:off x="873575" y="4641740"/>
            <a:ext cx="1450524" cy="1106732"/>
            <a:chOff x="873575" y="4641740"/>
            <a:chExt cx="1450524" cy="1106732"/>
          </a:xfrm>
        </p:grpSpPr>
        <p:pic>
          <p:nvPicPr>
            <p:cNvPr id="24" name="Picture 23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3575" y="4649265"/>
              <a:ext cx="152542" cy="1099207"/>
            </a:xfrm>
            <a:prstGeom prst="rect">
              <a:avLst/>
            </a:prstGeom>
          </p:spPr>
        </p:pic>
        <p:pic>
          <p:nvPicPr>
            <p:cNvPr id="25" name="Picture 24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7247" y="4647661"/>
              <a:ext cx="152542" cy="1099207"/>
            </a:xfrm>
            <a:prstGeom prst="rect">
              <a:avLst/>
            </a:prstGeom>
          </p:spPr>
        </p:pic>
        <p:pic>
          <p:nvPicPr>
            <p:cNvPr id="26" name="Picture 25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8707" y="4646059"/>
              <a:ext cx="152542" cy="1099207"/>
            </a:xfrm>
            <a:prstGeom prst="rect">
              <a:avLst/>
            </a:prstGeom>
          </p:spPr>
        </p:pic>
        <p:pic>
          <p:nvPicPr>
            <p:cNvPr id="30" name="Picture 2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2303" y="4644945"/>
              <a:ext cx="152542" cy="1099207"/>
            </a:xfrm>
            <a:prstGeom prst="rect">
              <a:avLst/>
            </a:prstGeom>
          </p:spPr>
        </p:pic>
        <p:pic>
          <p:nvPicPr>
            <p:cNvPr id="50" name="Picture 4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1927" y="4643343"/>
              <a:ext cx="152542" cy="1099207"/>
            </a:xfrm>
            <a:prstGeom prst="rect">
              <a:avLst/>
            </a:prstGeom>
          </p:spPr>
        </p:pic>
        <p:pic>
          <p:nvPicPr>
            <p:cNvPr id="51" name="Picture 5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155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8" name="Group 184"/>
          <p:cNvGrpSpPr/>
          <p:nvPr/>
        </p:nvGrpSpPr>
        <p:grpSpPr>
          <a:xfrm>
            <a:off x="2792255" y="3670207"/>
            <a:ext cx="1297981" cy="976336"/>
            <a:chOff x="2792255" y="3670207"/>
            <a:chExt cx="1297981" cy="976336"/>
          </a:xfrm>
        </p:grpSpPr>
        <p:cxnSp>
          <p:nvCxnSpPr>
            <p:cNvPr id="108" name="Straight Connector 107"/>
            <p:cNvCxnSpPr>
              <a:stCxn id="116" idx="0"/>
              <a:endCxn id="118" idx="0"/>
            </p:cNvCxnSpPr>
            <p:nvPr/>
          </p:nvCxnSpPr>
          <p:spPr>
            <a:xfrm rot="16200000" flipH="1" flipV="1">
              <a:off x="2614568" y="3847894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16" idx="0"/>
              <a:endCxn id="122" idx="0"/>
            </p:cNvCxnSpPr>
            <p:nvPr/>
          </p:nvCxnSpPr>
          <p:spPr>
            <a:xfrm rot="16200000" flipH="1" flipV="1">
              <a:off x="2704372" y="3934982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16" idx="0"/>
              <a:endCxn id="119" idx="0"/>
            </p:cNvCxnSpPr>
            <p:nvPr/>
          </p:nvCxnSpPr>
          <p:spPr>
            <a:xfrm rot="16200000" flipH="1" flipV="1">
              <a:off x="2792206" y="4023928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16" idx="0"/>
              <a:endCxn id="123" idx="0"/>
            </p:cNvCxnSpPr>
            <p:nvPr/>
          </p:nvCxnSpPr>
          <p:spPr>
            <a:xfrm rot="16200000" flipH="1" flipV="1">
              <a:off x="2886092" y="4115098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16" idx="0"/>
              <a:endCxn id="120" idx="0"/>
            </p:cNvCxnSpPr>
            <p:nvPr/>
          </p:nvCxnSpPr>
          <p:spPr>
            <a:xfrm rot="16200000" flipH="1">
              <a:off x="2978736" y="4104687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16" idx="0"/>
              <a:endCxn id="124" idx="0"/>
            </p:cNvCxnSpPr>
            <p:nvPr/>
          </p:nvCxnSpPr>
          <p:spPr>
            <a:xfrm rot="16200000" flipH="1">
              <a:off x="3076704" y="4006719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6" idx="0"/>
              <a:endCxn id="121" idx="0"/>
            </p:cNvCxnSpPr>
            <p:nvPr/>
          </p:nvCxnSpPr>
          <p:spPr>
            <a:xfrm rot="16200000" flipH="1">
              <a:off x="3169352" y="3914070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6" idx="0"/>
              <a:endCxn id="125" idx="0"/>
            </p:cNvCxnSpPr>
            <p:nvPr/>
          </p:nvCxnSpPr>
          <p:spPr>
            <a:xfrm rot="16200000" flipH="1">
              <a:off x="3267320" y="3816102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51"/>
          <p:cNvGrpSpPr/>
          <p:nvPr/>
        </p:nvGrpSpPr>
        <p:grpSpPr>
          <a:xfrm>
            <a:off x="2715984" y="4639018"/>
            <a:ext cx="1450524" cy="1106732"/>
            <a:chOff x="791935" y="4641740"/>
            <a:chExt cx="1450524" cy="1106732"/>
          </a:xfrm>
        </p:grpSpPr>
        <p:pic>
          <p:nvPicPr>
            <p:cNvPr id="118" name="Picture 117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119" name="Picture 11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120" name="Picture 11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121" name="Picture 12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122" name="Picture 121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123" name="Picture 122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124" name="Picture 123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125" name="Picture 124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cxnSp>
        <p:nvCxnSpPr>
          <p:cNvPr id="128" name="Straight Connector 127"/>
          <p:cNvCxnSpPr>
            <a:stCxn id="135" idx="0"/>
            <a:endCxn id="141" idx="0"/>
          </p:cNvCxnSpPr>
          <p:nvPr/>
        </p:nvCxnSpPr>
        <p:spPr>
          <a:xfrm rot="16200000" flipH="1" flipV="1">
            <a:off x="4554945" y="3932261"/>
            <a:ext cx="973620" cy="444069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35" idx="0"/>
            <a:endCxn id="140" idx="0"/>
          </p:cNvCxnSpPr>
          <p:nvPr/>
        </p:nvCxnSpPr>
        <p:spPr>
          <a:xfrm rot="16200000" flipH="1">
            <a:off x="5019925" y="3911349"/>
            <a:ext cx="971527" cy="48380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/>
          <p:cNvGrpSpPr/>
          <p:nvPr/>
        </p:nvGrpSpPr>
        <p:grpSpPr>
          <a:xfrm>
            <a:off x="4642828" y="3667486"/>
            <a:ext cx="1297981" cy="976336"/>
            <a:chOff x="4642828" y="3667486"/>
            <a:chExt cx="1297981" cy="976336"/>
          </a:xfrm>
        </p:grpSpPr>
        <p:cxnSp>
          <p:nvCxnSpPr>
            <p:cNvPr id="127" name="Straight Connector 126"/>
            <p:cNvCxnSpPr>
              <a:stCxn id="135" idx="0"/>
              <a:endCxn id="137" idx="0"/>
            </p:cNvCxnSpPr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35" idx="0"/>
              <a:endCxn id="138" idx="0"/>
            </p:cNvCxnSpPr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35" idx="0"/>
              <a:endCxn id="142" idx="0"/>
            </p:cNvCxnSpPr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35" idx="0"/>
              <a:endCxn id="139" idx="0"/>
            </p:cNvCxnSpPr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35" idx="0"/>
              <a:endCxn id="143" idx="0"/>
            </p:cNvCxnSpPr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35" idx="0"/>
              <a:endCxn id="144" idx="0"/>
            </p:cNvCxnSpPr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0" name="Picture 139" descr="1241963365420619576pbulteel_Server_Rack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1319" y="4639013"/>
            <a:ext cx="152542" cy="1099207"/>
          </a:xfrm>
          <a:prstGeom prst="rect">
            <a:avLst/>
          </a:prstGeom>
        </p:spPr>
      </p:pic>
      <p:pic>
        <p:nvPicPr>
          <p:cNvPr id="141" name="Picture 140" descr="1241963365420619576pbulteel_Server_Rack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3449" y="4641106"/>
            <a:ext cx="152542" cy="1099207"/>
          </a:xfrm>
          <a:prstGeom prst="rect">
            <a:avLst/>
          </a:prstGeom>
        </p:spPr>
      </p:pic>
      <p:grpSp>
        <p:nvGrpSpPr>
          <p:cNvPr id="106" name="Group 105"/>
          <p:cNvGrpSpPr/>
          <p:nvPr/>
        </p:nvGrpSpPr>
        <p:grpSpPr>
          <a:xfrm>
            <a:off x="4566557" y="4636297"/>
            <a:ext cx="1450524" cy="1106732"/>
            <a:chOff x="4566557" y="4636297"/>
            <a:chExt cx="1450524" cy="1106732"/>
          </a:xfrm>
        </p:grpSpPr>
        <p:pic>
          <p:nvPicPr>
            <p:cNvPr id="137" name="Picture 136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6557" y="4643822"/>
              <a:ext cx="152542" cy="1099207"/>
            </a:xfrm>
            <a:prstGeom prst="rect">
              <a:avLst/>
            </a:prstGeom>
          </p:spPr>
        </p:pic>
        <p:pic>
          <p:nvPicPr>
            <p:cNvPr id="138" name="Picture 137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0229" y="4642218"/>
              <a:ext cx="152542" cy="1099207"/>
            </a:xfrm>
            <a:prstGeom prst="rect">
              <a:avLst/>
            </a:prstGeom>
          </p:spPr>
        </p:pic>
        <p:pic>
          <p:nvPicPr>
            <p:cNvPr id="139" name="Picture 13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1689" y="4640616"/>
              <a:ext cx="152542" cy="1099207"/>
            </a:xfrm>
            <a:prstGeom prst="rect">
              <a:avLst/>
            </a:prstGeom>
          </p:spPr>
        </p:pic>
        <p:pic>
          <p:nvPicPr>
            <p:cNvPr id="142" name="Picture 141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5285" y="4639502"/>
              <a:ext cx="152542" cy="1099207"/>
            </a:xfrm>
            <a:prstGeom prst="rect">
              <a:avLst/>
            </a:prstGeom>
          </p:spPr>
        </p:pic>
        <p:pic>
          <p:nvPicPr>
            <p:cNvPr id="143" name="Picture 142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4909" y="4637900"/>
              <a:ext cx="152542" cy="1099207"/>
            </a:xfrm>
            <a:prstGeom prst="rect">
              <a:avLst/>
            </a:prstGeom>
          </p:spPr>
        </p:pic>
        <p:pic>
          <p:nvPicPr>
            <p:cNvPr id="144" name="Picture 143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4539" y="4636297"/>
              <a:ext cx="152542" cy="1099207"/>
            </a:xfrm>
            <a:prstGeom prst="rect">
              <a:avLst/>
            </a:prstGeom>
          </p:spPr>
        </p:pic>
      </p:grpSp>
      <p:grpSp>
        <p:nvGrpSpPr>
          <p:cNvPr id="12" name="Group 182"/>
          <p:cNvGrpSpPr/>
          <p:nvPr/>
        </p:nvGrpSpPr>
        <p:grpSpPr>
          <a:xfrm>
            <a:off x="6485235" y="3664765"/>
            <a:ext cx="1297981" cy="976336"/>
            <a:chOff x="6485235" y="3664765"/>
            <a:chExt cx="1297981" cy="976336"/>
          </a:xfrm>
        </p:grpSpPr>
        <p:cxnSp>
          <p:nvCxnSpPr>
            <p:cNvPr id="146" name="Straight Connector 145"/>
            <p:cNvCxnSpPr>
              <a:stCxn id="154" idx="0"/>
              <a:endCxn id="156" idx="0"/>
            </p:cNvCxnSpPr>
            <p:nvPr/>
          </p:nvCxnSpPr>
          <p:spPr>
            <a:xfrm rot="16200000" flipH="1" flipV="1">
              <a:off x="6307548" y="3842452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54" idx="0"/>
              <a:endCxn id="160" idx="0"/>
            </p:cNvCxnSpPr>
            <p:nvPr/>
          </p:nvCxnSpPr>
          <p:spPr>
            <a:xfrm rot="16200000" flipH="1" flipV="1">
              <a:off x="6397352" y="3929540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54" idx="0"/>
              <a:endCxn id="157" idx="0"/>
            </p:cNvCxnSpPr>
            <p:nvPr/>
          </p:nvCxnSpPr>
          <p:spPr>
            <a:xfrm rot="16200000" flipH="1" flipV="1">
              <a:off x="6485186" y="4018486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54" idx="0"/>
              <a:endCxn id="161" idx="0"/>
            </p:cNvCxnSpPr>
            <p:nvPr/>
          </p:nvCxnSpPr>
          <p:spPr>
            <a:xfrm rot="16200000" flipH="1" flipV="1">
              <a:off x="6579072" y="4109656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54" idx="0"/>
              <a:endCxn id="158" idx="0"/>
            </p:cNvCxnSpPr>
            <p:nvPr/>
          </p:nvCxnSpPr>
          <p:spPr>
            <a:xfrm rot="16200000" flipH="1">
              <a:off x="6671716" y="4099245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54" idx="0"/>
              <a:endCxn id="162" idx="0"/>
            </p:cNvCxnSpPr>
            <p:nvPr/>
          </p:nvCxnSpPr>
          <p:spPr>
            <a:xfrm rot="16200000" flipH="1">
              <a:off x="6769684" y="4001277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54" idx="0"/>
              <a:endCxn id="159" idx="0"/>
            </p:cNvCxnSpPr>
            <p:nvPr/>
          </p:nvCxnSpPr>
          <p:spPr>
            <a:xfrm rot="16200000" flipH="1">
              <a:off x="6862332" y="3908628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54" idx="0"/>
              <a:endCxn id="163" idx="0"/>
            </p:cNvCxnSpPr>
            <p:nvPr/>
          </p:nvCxnSpPr>
          <p:spPr>
            <a:xfrm rot="16200000" flipH="1">
              <a:off x="6960300" y="3810660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51"/>
          <p:cNvGrpSpPr/>
          <p:nvPr/>
        </p:nvGrpSpPr>
        <p:grpSpPr>
          <a:xfrm>
            <a:off x="6408964" y="4633576"/>
            <a:ext cx="1450524" cy="1106732"/>
            <a:chOff x="791935" y="4641740"/>
            <a:chExt cx="1450524" cy="1106732"/>
          </a:xfrm>
        </p:grpSpPr>
        <p:pic>
          <p:nvPicPr>
            <p:cNvPr id="156" name="Picture 155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157" name="Picture 156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158" name="Picture 157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159" name="Picture 15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160" name="Picture 15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161" name="Picture 16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162" name="Picture 161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163" name="Picture 162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pic>
        <p:nvPicPr>
          <p:cNvPr id="32" name="Picture 31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4169" y="2049628"/>
            <a:ext cx="606392" cy="445698"/>
          </a:xfrm>
          <a:prstGeom prst="rect">
            <a:avLst/>
          </a:prstGeom>
        </p:spPr>
      </p:pic>
      <p:pic>
        <p:nvPicPr>
          <p:cNvPr id="34" name="Picture 33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055" y="2050803"/>
            <a:ext cx="606392" cy="445698"/>
          </a:xfrm>
          <a:prstGeom prst="rect">
            <a:avLst/>
          </a:prstGeom>
        </p:spPr>
      </p:pic>
      <p:pic>
        <p:nvPicPr>
          <p:cNvPr id="116" name="Picture 115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10020" y="3670207"/>
            <a:ext cx="606392" cy="445698"/>
          </a:xfrm>
          <a:prstGeom prst="rect">
            <a:avLst/>
          </a:prstGeom>
        </p:spPr>
      </p:pic>
      <p:pic>
        <p:nvPicPr>
          <p:cNvPr id="154" name="Picture 153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3000" y="3664765"/>
            <a:ext cx="606392" cy="445698"/>
          </a:xfrm>
          <a:prstGeom prst="rect">
            <a:avLst/>
          </a:prstGeom>
        </p:spPr>
      </p:pic>
      <p:sp>
        <p:nvSpPr>
          <p:cNvPr id="136" name="TextBox 135"/>
          <p:cNvSpPr txBox="1"/>
          <p:nvPr/>
        </p:nvSpPr>
        <p:spPr>
          <a:xfrm>
            <a:off x="881742" y="5682341"/>
            <a:ext cx="506185" cy="5959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Futura Bk" pitchFamily="34" charset="0"/>
              </a:rPr>
              <a:t>A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817914" y="5687784"/>
            <a:ext cx="506185" cy="5959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Futura Bk" pitchFamily="34" charset="0"/>
              </a:rPr>
              <a:t>C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4615542" y="5701390"/>
            <a:ext cx="506185" cy="5959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Futura Bk" pitchFamily="34" charset="0"/>
              </a:rPr>
              <a:t>B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5527221" y="5690506"/>
            <a:ext cx="506185" cy="5959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Futura Bk" pitchFamily="34" charset="0"/>
              </a:rPr>
              <a:t>D</a:t>
            </a:r>
          </a:p>
        </p:txBody>
      </p:sp>
      <p:cxnSp>
        <p:nvCxnSpPr>
          <p:cNvPr id="170" name="Straight Connector 169"/>
          <p:cNvCxnSpPr>
            <a:stCxn id="16" idx="0"/>
            <a:endCxn id="29" idx="0"/>
          </p:cNvCxnSpPr>
          <p:nvPr/>
        </p:nvCxnSpPr>
        <p:spPr>
          <a:xfrm rot="16200000" flipH="1" flipV="1">
            <a:off x="861963" y="3937704"/>
            <a:ext cx="973620" cy="44406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31" idx="0"/>
            <a:endCxn id="16" idx="0"/>
          </p:cNvCxnSpPr>
          <p:nvPr/>
        </p:nvCxnSpPr>
        <p:spPr>
          <a:xfrm rot="16200000" flipH="1" flipV="1">
            <a:off x="771856" y="2848150"/>
            <a:ext cx="1623730" cy="2582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rot="10800000">
            <a:off x="1708031" y="2122099"/>
            <a:ext cx="3424687" cy="192369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41" idx="0"/>
            <a:endCxn id="135" idx="0"/>
          </p:cNvCxnSpPr>
          <p:nvPr/>
        </p:nvCxnSpPr>
        <p:spPr>
          <a:xfrm rot="5400000" flipH="1" flipV="1">
            <a:off x="4554944" y="3932262"/>
            <a:ext cx="973620" cy="44406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3439" y="2049199"/>
            <a:ext cx="606392" cy="445698"/>
          </a:xfrm>
          <a:prstGeom prst="rect">
            <a:avLst/>
          </a:prstGeom>
        </p:spPr>
      </p:pic>
      <p:cxnSp>
        <p:nvCxnSpPr>
          <p:cNvPr id="186" name="Straight Connector 185"/>
          <p:cNvCxnSpPr>
            <a:stCxn id="16" idx="0"/>
            <a:endCxn id="27" idx="0"/>
          </p:cNvCxnSpPr>
          <p:nvPr/>
        </p:nvCxnSpPr>
        <p:spPr>
          <a:xfrm rot="16200000" flipH="1">
            <a:off x="1326943" y="3916792"/>
            <a:ext cx="971527" cy="483801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10800000" flipV="1">
            <a:off x="1759790" y="2113472"/>
            <a:ext cx="3398807" cy="191506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135" idx="0"/>
            <a:endCxn id="33" idx="0"/>
          </p:cNvCxnSpPr>
          <p:nvPr/>
        </p:nvCxnSpPr>
        <p:spPr>
          <a:xfrm rot="5400000" flipH="1" flipV="1">
            <a:off x="4468325" y="2851652"/>
            <a:ext cx="1611298" cy="2037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40" idx="0"/>
            <a:endCxn id="135" idx="0"/>
          </p:cNvCxnSpPr>
          <p:nvPr/>
        </p:nvCxnSpPr>
        <p:spPr>
          <a:xfrm rot="16200000" flipV="1">
            <a:off x="5019927" y="3911349"/>
            <a:ext cx="971527" cy="483801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80963" y="2056188"/>
            <a:ext cx="606392" cy="445698"/>
          </a:xfrm>
          <a:prstGeom prst="rect">
            <a:avLst/>
          </a:prstGeom>
        </p:spPr>
      </p:pic>
      <p:pic>
        <p:nvPicPr>
          <p:cNvPr id="16" name="Picture 15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67611" y="3672929"/>
            <a:ext cx="606392" cy="445698"/>
          </a:xfrm>
          <a:prstGeom prst="rect">
            <a:avLst/>
          </a:prstGeom>
        </p:spPr>
      </p:pic>
      <p:pic>
        <p:nvPicPr>
          <p:cNvPr id="135" name="Picture 134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60593" y="3667486"/>
            <a:ext cx="606392" cy="445698"/>
          </a:xfrm>
          <a:prstGeom prst="rect">
            <a:avLst/>
          </a:prstGeom>
        </p:spPr>
      </p:pic>
      <p:sp>
        <p:nvSpPr>
          <p:cNvPr id="205" name="TextBox 204"/>
          <p:cNvSpPr txBox="1"/>
          <p:nvPr/>
        </p:nvSpPr>
        <p:spPr>
          <a:xfrm>
            <a:off x="448575" y="243125"/>
            <a:ext cx="8281358" cy="11284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Multi-</a:t>
            </a:r>
            <a:r>
              <a:rPr lang="en-US" sz="6000" dirty="0" err="1" smtClean="0">
                <a:solidFill>
                  <a:srgbClr val="000000"/>
                </a:solidFill>
                <a:latin typeface="Futura Bk" pitchFamily="34" charset="0"/>
              </a:rPr>
              <a:t>pathing</a:t>
            </a:r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 via VLANs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467154" y="1716656"/>
            <a:ext cx="2018582" cy="4226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Futura Bk" pitchFamily="34" charset="0"/>
              </a:rPr>
              <a:t>Default VLAN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0" name="Straight Connector 259"/>
          <p:cNvCxnSpPr>
            <a:stCxn id="261" idx="2"/>
            <a:endCxn id="258" idx="3"/>
          </p:cNvCxnSpPr>
          <p:nvPr/>
        </p:nvCxnSpPr>
        <p:spPr>
          <a:xfrm rot="5400000">
            <a:off x="3994990" y="2307839"/>
            <a:ext cx="843779" cy="1633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85"/>
          <p:cNvGrpSpPr/>
          <p:nvPr/>
        </p:nvGrpSpPr>
        <p:grpSpPr>
          <a:xfrm>
            <a:off x="2152844" y="3043887"/>
            <a:ext cx="1695801" cy="1297981"/>
            <a:chOff x="2152844" y="3043887"/>
            <a:chExt cx="1695801" cy="1297981"/>
          </a:xfrm>
        </p:grpSpPr>
        <p:cxnSp>
          <p:nvCxnSpPr>
            <p:cNvPr id="80" name="Straight Connector 79"/>
            <p:cNvCxnSpPr>
              <a:stCxn id="16" idx="0"/>
              <a:endCxn id="24" idx="0"/>
            </p:cNvCxnSpPr>
            <p:nvPr/>
          </p:nvCxnSpPr>
          <p:spPr>
            <a:xfrm rot="16200000" flipV="1">
              <a:off x="2882166" y="2314565"/>
              <a:ext cx="237157" cy="1695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16" idx="0"/>
              <a:endCxn id="29" idx="0"/>
            </p:cNvCxnSpPr>
            <p:nvPr/>
          </p:nvCxnSpPr>
          <p:spPr>
            <a:xfrm rot="16200000" flipV="1">
              <a:off x="2971970" y="2404369"/>
              <a:ext cx="60265" cy="169308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6" idx="0"/>
              <a:endCxn id="25" idx="0"/>
            </p:cNvCxnSpPr>
            <p:nvPr/>
          </p:nvCxnSpPr>
          <p:spPr>
            <a:xfrm rot="16200000" flipH="1" flipV="1">
              <a:off x="2943288" y="2492202"/>
              <a:ext cx="116515" cy="1694197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6" idx="0"/>
              <a:endCxn id="30" idx="0"/>
            </p:cNvCxnSpPr>
            <p:nvPr/>
          </p:nvCxnSpPr>
          <p:spPr>
            <a:xfrm rot="16200000" flipH="1" flipV="1">
              <a:off x="2852118" y="2586088"/>
              <a:ext cx="301571" cy="169148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6" idx="0"/>
              <a:endCxn id="26" idx="0"/>
            </p:cNvCxnSpPr>
            <p:nvPr/>
          </p:nvCxnSpPr>
          <p:spPr>
            <a:xfrm rot="16200000" flipH="1" flipV="1">
              <a:off x="2758359" y="2678733"/>
              <a:ext cx="487975" cy="169259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6" idx="0"/>
              <a:endCxn id="50" idx="0"/>
            </p:cNvCxnSpPr>
            <p:nvPr/>
          </p:nvCxnSpPr>
          <p:spPr>
            <a:xfrm rot="16200000" flipH="1" flipV="1">
              <a:off x="2663107" y="2776701"/>
              <a:ext cx="681195" cy="168987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6" idx="0"/>
              <a:endCxn id="27" idx="0"/>
            </p:cNvCxnSpPr>
            <p:nvPr/>
          </p:nvCxnSpPr>
          <p:spPr>
            <a:xfrm rot="16200000" flipH="1" flipV="1">
              <a:off x="2569345" y="2869350"/>
              <a:ext cx="867605" cy="1690992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16" idx="0"/>
              <a:endCxn id="51" idx="0"/>
            </p:cNvCxnSpPr>
            <p:nvPr/>
          </p:nvCxnSpPr>
          <p:spPr>
            <a:xfrm rot="16200000" flipH="1" flipV="1">
              <a:off x="2474093" y="2967318"/>
              <a:ext cx="1060825" cy="168827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1"/>
          <p:cNvGrpSpPr/>
          <p:nvPr/>
        </p:nvGrpSpPr>
        <p:grpSpPr>
          <a:xfrm rot="5400000">
            <a:off x="881739" y="3139511"/>
            <a:ext cx="1450524" cy="1106732"/>
            <a:chOff x="791935" y="4641740"/>
            <a:chExt cx="1450524" cy="1106732"/>
          </a:xfrm>
        </p:grpSpPr>
        <p:pic>
          <p:nvPicPr>
            <p:cNvPr id="24" name="Picture 23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25" name="Picture 24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26" name="Picture 25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27" name="Picture 26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29" name="Picture 2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30" name="Picture 2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50" name="Picture 4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51" name="Picture 5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4" name="Group 184"/>
          <p:cNvGrpSpPr/>
          <p:nvPr/>
        </p:nvGrpSpPr>
        <p:grpSpPr>
          <a:xfrm>
            <a:off x="3048195" y="3621220"/>
            <a:ext cx="1238600" cy="2612041"/>
            <a:chOff x="3048195" y="3621220"/>
            <a:chExt cx="1238600" cy="2612041"/>
          </a:xfrm>
        </p:grpSpPr>
        <p:cxnSp>
          <p:nvCxnSpPr>
            <p:cNvPr id="108" name="Straight Connector 107"/>
            <p:cNvCxnSpPr>
              <a:stCxn id="116" idx="0"/>
              <a:endCxn id="118" idx="0"/>
            </p:cNvCxnSpPr>
            <p:nvPr/>
          </p:nvCxnSpPr>
          <p:spPr>
            <a:xfrm rot="16200000" flipH="1" flipV="1">
              <a:off x="3010465" y="3658950"/>
              <a:ext cx="1314059" cy="123860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16" idx="0"/>
              <a:endCxn id="122" idx="0"/>
            </p:cNvCxnSpPr>
            <p:nvPr/>
          </p:nvCxnSpPr>
          <p:spPr>
            <a:xfrm rot="16200000" flipH="1" flipV="1">
              <a:off x="2923377" y="3748754"/>
              <a:ext cx="1490951" cy="123588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16" idx="0"/>
              <a:endCxn id="119" idx="0"/>
            </p:cNvCxnSpPr>
            <p:nvPr/>
          </p:nvCxnSpPr>
          <p:spPr>
            <a:xfrm rot="16200000" flipH="1" flipV="1">
              <a:off x="2834431" y="3836588"/>
              <a:ext cx="1667731" cy="123699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16" idx="0"/>
              <a:endCxn id="123" idx="0"/>
            </p:cNvCxnSpPr>
            <p:nvPr/>
          </p:nvCxnSpPr>
          <p:spPr>
            <a:xfrm rot="16200000" flipH="1" flipV="1">
              <a:off x="2743261" y="3930474"/>
              <a:ext cx="1852787" cy="123428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16" idx="0"/>
              <a:endCxn id="120" idx="0"/>
            </p:cNvCxnSpPr>
            <p:nvPr/>
          </p:nvCxnSpPr>
          <p:spPr>
            <a:xfrm rot="16200000" flipH="1" flipV="1">
              <a:off x="2649502" y="4023119"/>
              <a:ext cx="2039191" cy="123539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16" idx="0"/>
              <a:endCxn id="124" idx="0"/>
            </p:cNvCxnSpPr>
            <p:nvPr/>
          </p:nvCxnSpPr>
          <p:spPr>
            <a:xfrm rot="16200000" flipH="1" flipV="1">
              <a:off x="2554250" y="4121087"/>
              <a:ext cx="2232411" cy="123267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6" idx="0"/>
              <a:endCxn id="121" idx="0"/>
            </p:cNvCxnSpPr>
            <p:nvPr/>
          </p:nvCxnSpPr>
          <p:spPr>
            <a:xfrm rot="16200000" flipH="1" flipV="1">
              <a:off x="2460489" y="4213735"/>
              <a:ext cx="2418821" cy="12337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6" idx="0"/>
              <a:endCxn id="125" idx="0"/>
            </p:cNvCxnSpPr>
            <p:nvPr/>
          </p:nvCxnSpPr>
          <p:spPr>
            <a:xfrm rot="16200000" flipH="1" flipV="1">
              <a:off x="2365237" y="4311703"/>
              <a:ext cx="2612041" cy="123107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1"/>
          <p:cNvGrpSpPr/>
          <p:nvPr/>
        </p:nvGrpSpPr>
        <p:grpSpPr>
          <a:xfrm rot="5400000">
            <a:off x="1777091" y="5030904"/>
            <a:ext cx="1450524" cy="1106732"/>
            <a:chOff x="791935" y="4641740"/>
            <a:chExt cx="1450524" cy="1106732"/>
          </a:xfrm>
        </p:grpSpPr>
        <p:pic>
          <p:nvPicPr>
            <p:cNvPr id="118" name="Picture 117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119" name="Picture 11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120" name="Picture 11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121" name="Picture 12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122" name="Picture 121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123" name="Picture 122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124" name="Picture 123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125" name="Picture 124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6" name="Group 183"/>
          <p:cNvGrpSpPr/>
          <p:nvPr/>
        </p:nvGrpSpPr>
        <p:grpSpPr>
          <a:xfrm>
            <a:off x="3998324" y="3642993"/>
            <a:ext cx="1588575" cy="2424260"/>
            <a:chOff x="3998324" y="3642993"/>
            <a:chExt cx="1588575" cy="2424260"/>
          </a:xfrm>
        </p:grpSpPr>
        <p:cxnSp>
          <p:nvCxnSpPr>
            <p:cNvPr id="127" name="Straight Connector 126"/>
            <p:cNvCxnSpPr>
              <a:stCxn id="135" idx="0"/>
              <a:endCxn id="137" idx="0"/>
            </p:cNvCxnSpPr>
            <p:nvPr/>
          </p:nvCxnSpPr>
          <p:spPr>
            <a:xfrm rot="16200000" flipH="1">
              <a:off x="3580482" y="4060836"/>
              <a:ext cx="2424260" cy="158857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35" idx="0"/>
              <a:endCxn id="141" idx="0"/>
            </p:cNvCxnSpPr>
            <p:nvPr/>
          </p:nvCxnSpPr>
          <p:spPr>
            <a:xfrm rot="16200000" flipH="1">
              <a:off x="3667570" y="3973748"/>
              <a:ext cx="2247368" cy="158585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35" idx="0"/>
              <a:endCxn id="138" idx="0"/>
            </p:cNvCxnSpPr>
            <p:nvPr/>
          </p:nvCxnSpPr>
          <p:spPr>
            <a:xfrm rot="16200000" flipH="1">
              <a:off x="3756516" y="3884802"/>
              <a:ext cx="2070588" cy="158697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35" idx="0"/>
              <a:endCxn id="142" idx="0"/>
            </p:cNvCxnSpPr>
            <p:nvPr/>
          </p:nvCxnSpPr>
          <p:spPr>
            <a:xfrm rot="16200000" flipH="1">
              <a:off x="3847686" y="3793632"/>
              <a:ext cx="1885532" cy="15842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35" idx="0"/>
              <a:endCxn id="139" idx="0"/>
            </p:cNvCxnSpPr>
            <p:nvPr/>
          </p:nvCxnSpPr>
          <p:spPr>
            <a:xfrm rot="16200000" flipH="1">
              <a:off x="3941445" y="3699873"/>
              <a:ext cx="1699128" cy="158536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35" idx="0"/>
              <a:endCxn id="143" idx="0"/>
            </p:cNvCxnSpPr>
            <p:nvPr/>
          </p:nvCxnSpPr>
          <p:spPr>
            <a:xfrm rot="16200000" flipH="1">
              <a:off x="4036697" y="3604621"/>
              <a:ext cx="1505908" cy="1582652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35" idx="0"/>
              <a:endCxn id="140" idx="0"/>
            </p:cNvCxnSpPr>
            <p:nvPr/>
          </p:nvCxnSpPr>
          <p:spPr>
            <a:xfrm rot="16200000" flipH="1">
              <a:off x="4130458" y="3510860"/>
              <a:ext cx="1319498" cy="158376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35" idx="0"/>
              <a:endCxn id="144" idx="0"/>
            </p:cNvCxnSpPr>
            <p:nvPr/>
          </p:nvCxnSpPr>
          <p:spPr>
            <a:xfrm rot="16200000" flipH="1">
              <a:off x="4225710" y="3415608"/>
              <a:ext cx="1126278" cy="158104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1"/>
          <p:cNvGrpSpPr/>
          <p:nvPr/>
        </p:nvGrpSpPr>
        <p:grpSpPr>
          <a:xfrm rot="16200000">
            <a:off x="5407477" y="4864895"/>
            <a:ext cx="1450524" cy="1106732"/>
            <a:chOff x="791935" y="4641740"/>
            <a:chExt cx="1450524" cy="1106732"/>
          </a:xfrm>
        </p:grpSpPr>
        <p:pic>
          <p:nvPicPr>
            <p:cNvPr id="137" name="Picture 136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138" name="Picture 137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139" name="Picture 13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140" name="Picture 13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141" name="Picture 14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142" name="Picture 141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143" name="Picture 142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144" name="Picture 143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8" name="Group 182"/>
          <p:cNvGrpSpPr/>
          <p:nvPr/>
        </p:nvGrpSpPr>
        <p:grpSpPr>
          <a:xfrm>
            <a:off x="4289518" y="2986738"/>
            <a:ext cx="2323360" cy="1297980"/>
            <a:chOff x="4289518" y="2986738"/>
            <a:chExt cx="2323360" cy="1297980"/>
          </a:xfrm>
        </p:grpSpPr>
        <p:cxnSp>
          <p:nvCxnSpPr>
            <p:cNvPr id="146" name="Straight Connector 145"/>
            <p:cNvCxnSpPr>
              <a:stCxn id="154" idx="0"/>
              <a:endCxn id="156" idx="0"/>
            </p:cNvCxnSpPr>
            <p:nvPr/>
          </p:nvCxnSpPr>
          <p:spPr>
            <a:xfrm rot="16200000" flipH="1">
              <a:off x="5039167" y="2711008"/>
              <a:ext cx="824061" cy="232336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54" idx="0"/>
              <a:endCxn id="160" idx="0"/>
            </p:cNvCxnSpPr>
            <p:nvPr/>
          </p:nvCxnSpPr>
          <p:spPr>
            <a:xfrm rot="16200000" flipH="1">
              <a:off x="5126255" y="2623920"/>
              <a:ext cx="647169" cy="232064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54" idx="0"/>
              <a:endCxn id="157" idx="0"/>
            </p:cNvCxnSpPr>
            <p:nvPr/>
          </p:nvCxnSpPr>
          <p:spPr>
            <a:xfrm rot="16200000" flipH="1">
              <a:off x="5215201" y="2534974"/>
              <a:ext cx="470389" cy="232175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54" idx="0"/>
              <a:endCxn id="161" idx="0"/>
            </p:cNvCxnSpPr>
            <p:nvPr/>
          </p:nvCxnSpPr>
          <p:spPr>
            <a:xfrm rot="16200000" flipH="1">
              <a:off x="5306371" y="2443804"/>
              <a:ext cx="285333" cy="231904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54" idx="0"/>
              <a:endCxn id="158" idx="0"/>
            </p:cNvCxnSpPr>
            <p:nvPr/>
          </p:nvCxnSpPr>
          <p:spPr>
            <a:xfrm rot="16200000" flipH="1">
              <a:off x="5400130" y="2350045"/>
              <a:ext cx="98929" cy="23201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54" idx="0"/>
              <a:endCxn id="162" idx="0"/>
            </p:cNvCxnSpPr>
            <p:nvPr/>
          </p:nvCxnSpPr>
          <p:spPr>
            <a:xfrm rot="5400000" flipH="1" flipV="1">
              <a:off x="5401092" y="2254794"/>
              <a:ext cx="94291" cy="231743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54" idx="0"/>
              <a:endCxn id="159" idx="0"/>
            </p:cNvCxnSpPr>
            <p:nvPr/>
          </p:nvCxnSpPr>
          <p:spPr>
            <a:xfrm rot="5400000" flipH="1" flipV="1">
              <a:off x="5308443" y="2161033"/>
              <a:ext cx="280701" cy="231855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54" idx="0"/>
              <a:endCxn id="163" idx="0"/>
            </p:cNvCxnSpPr>
            <p:nvPr/>
          </p:nvCxnSpPr>
          <p:spPr>
            <a:xfrm rot="5400000" flipH="1" flipV="1">
              <a:off x="5210475" y="2065781"/>
              <a:ext cx="473921" cy="231583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51"/>
          <p:cNvGrpSpPr/>
          <p:nvPr/>
        </p:nvGrpSpPr>
        <p:grpSpPr>
          <a:xfrm rot="16200000">
            <a:off x="6433456" y="3082361"/>
            <a:ext cx="1450524" cy="1106732"/>
            <a:chOff x="791935" y="4641740"/>
            <a:chExt cx="1450524" cy="1106732"/>
          </a:xfrm>
        </p:grpSpPr>
        <p:pic>
          <p:nvPicPr>
            <p:cNvPr id="156" name="Picture 155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157" name="Picture 156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158" name="Picture 157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159" name="Picture 15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160" name="Picture 15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161" name="Picture 16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162" name="Picture 161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163" name="Picture 162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pic>
        <p:nvPicPr>
          <p:cNvPr id="16" name="Picture 15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5448" y="3281044"/>
            <a:ext cx="606392" cy="445698"/>
          </a:xfrm>
          <a:prstGeom prst="rect">
            <a:avLst/>
          </a:prstGeom>
        </p:spPr>
      </p:pic>
      <p:pic>
        <p:nvPicPr>
          <p:cNvPr id="116" name="Picture 115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83599" y="3621221"/>
            <a:ext cx="606392" cy="445698"/>
          </a:xfrm>
          <a:prstGeom prst="rect">
            <a:avLst/>
          </a:prstGeom>
        </p:spPr>
      </p:pic>
      <p:pic>
        <p:nvPicPr>
          <p:cNvPr id="135" name="Picture 134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95129" y="3642993"/>
            <a:ext cx="606392" cy="445698"/>
          </a:xfrm>
          <a:prstGeom prst="rect">
            <a:avLst/>
          </a:prstGeom>
        </p:spPr>
      </p:pic>
      <p:pic>
        <p:nvPicPr>
          <p:cNvPr id="154" name="Picture 153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86322" y="3460658"/>
            <a:ext cx="606392" cy="445698"/>
          </a:xfrm>
          <a:prstGeom prst="rect">
            <a:avLst/>
          </a:prstGeom>
        </p:spPr>
      </p:pic>
      <p:sp>
        <p:nvSpPr>
          <p:cNvPr id="258" name="Cloud Callout 257"/>
          <p:cNvSpPr/>
          <p:nvPr/>
        </p:nvSpPr>
        <p:spPr>
          <a:xfrm>
            <a:off x="2751364" y="2637065"/>
            <a:ext cx="3314700" cy="1763487"/>
          </a:xfrm>
          <a:prstGeom prst="cloudCallout">
            <a:avLst>
              <a:gd name="adj1" fmla="val -15500"/>
              <a:gd name="adj2" fmla="val 19966"/>
            </a:avLst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3200" dirty="0" smtClean="0">
                <a:solidFill>
                  <a:prstClr val="white"/>
                </a:solidFill>
                <a:latin typeface="+mj-lt"/>
              </a:rPr>
              <a:t>Datacenter Fabric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38788" y="169647"/>
            <a:ext cx="8948057" cy="1210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Traditional Datacenter</a:t>
            </a:r>
          </a:p>
        </p:txBody>
      </p:sp>
      <p:cxnSp>
        <p:nvCxnSpPr>
          <p:cNvPr id="94" name="Curved Connector 93"/>
          <p:cNvCxnSpPr/>
          <p:nvPr/>
        </p:nvCxnSpPr>
        <p:spPr>
          <a:xfrm rot="10800000">
            <a:off x="4416880" y="1518558"/>
            <a:ext cx="2184631" cy="2090015"/>
          </a:xfrm>
          <a:prstGeom prst="curvedConnector3">
            <a:avLst>
              <a:gd name="adj1" fmla="val 100078"/>
            </a:avLst>
          </a:prstGeom>
          <a:ln w="127000"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102"/>
          <p:cNvCxnSpPr>
            <a:stCxn id="30" idx="0"/>
          </p:cNvCxnSpPr>
          <p:nvPr/>
        </p:nvCxnSpPr>
        <p:spPr>
          <a:xfrm flipV="1">
            <a:off x="2157163" y="1534886"/>
            <a:ext cx="2251551" cy="2047729"/>
          </a:xfrm>
          <a:prstGeom prst="curvedConnector3">
            <a:avLst>
              <a:gd name="adj1" fmla="val 100040"/>
            </a:avLst>
          </a:prstGeom>
          <a:ln w="127000"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Freeform 163"/>
          <p:cNvSpPr/>
          <p:nvPr/>
        </p:nvSpPr>
        <p:spPr>
          <a:xfrm>
            <a:off x="4395107" y="1526721"/>
            <a:ext cx="1164772" cy="3861708"/>
          </a:xfrm>
          <a:custGeom>
            <a:avLst/>
            <a:gdLst>
              <a:gd name="connsiteX0" fmla="*/ 13607 w 1164772"/>
              <a:gd name="connsiteY0" fmla="*/ 0 h 3861708"/>
              <a:gd name="connsiteX1" fmla="*/ 95250 w 1164772"/>
              <a:gd name="connsiteY1" fmla="*/ 2106386 h 3861708"/>
              <a:gd name="connsiteX2" fmla="*/ 585107 w 1164772"/>
              <a:gd name="connsiteY2" fmla="*/ 3233058 h 3861708"/>
              <a:gd name="connsiteX3" fmla="*/ 1164772 w 1164772"/>
              <a:gd name="connsiteY3" fmla="*/ 3861708 h 386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2" h="3861708">
                <a:moveTo>
                  <a:pt x="13607" y="0"/>
                </a:moveTo>
                <a:cubicBezTo>
                  <a:pt x="6803" y="783771"/>
                  <a:pt x="0" y="1567543"/>
                  <a:pt x="95250" y="2106386"/>
                </a:cubicBezTo>
                <a:cubicBezTo>
                  <a:pt x="190500" y="2645229"/>
                  <a:pt x="406853" y="2940504"/>
                  <a:pt x="585107" y="3233058"/>
                </a:cubicBezTo>
                <a:cubicBezTo>
                  <a:pt x="763361" y="3525612"/>
                  <a:pt x="964066" y="3693660"/>
                  <a:pt x="1164772" y="3861708"/>
                </a:cubicBezTo>
              </a:path>
            </a:pathLst>
          </a:custGeom>
          <a:ln w="127000">
            <a:solidFill>
              <a:schemeClr val="accent3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>
            <a:off x="3045278" y="1548493"/>
            <a:ext cx="1360721" cy="3888921"/>
          </a:xfrm>
          <a:custGeom>
            <a:avLst/>
            <a:gdLst>
              <a:gd name="connsiteX0" fmla="*/ 13607 w 1164772"/>
              <a:gd name="connsiteY0" fmla="*/ 0 h 3861708"/>
              <a:gd name="connsiteX1" fmla="*/ 95250 w 1164772"/>
              <a:gd name="connsiteY1" fmla="*/ 2106386 h 3861708"/>
              <a:gd name="connsiteX2" fmla="*/ 585107 w 1164772"/>
              <a:gd name="connsiteY2" fmla="*/ 3233058 h 3861708"/>
              <a:gd name="connsiteX3" fmla="*/ 1164772 w 1164772"/>
              <a:gd name="connsiteY3" fmla="*/ 3861708 h 386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2" h="3861708">
                <a:moveTo>
                  <a:pt x="13607" y="0"/>
                </a:moveTo>
                <a:cubicBezTo>
                  <a:pt x="6803" y="783771"/>
                  <a:pt x="0" y="1567543"/>
                  <a:pt x="95250" y="2106386"/>
                </a:cubicBezTo>
                <a:cubicBezTo>
                  <a:pt x="190500" y="2645229"/>
                  <a:pt x="406853" y="2940504"/>
                  <a:pt x="585107" y="3233058"/>
                </a:cubicBezTo>
                <a:cubicBezTo>
                  <a:pt x="763361" y="3525612"/>
                  <a:pt x="964066" y="3693660"/>
                  <a:pt x="1164772" y="3861708"/>
                </a:cubicBezTo>
              </a:path>
            </a:pathLst>
          </a:custGeom>
          <a:ln w="127000">
            <a:solidFill>
              <a:schemeClr val="accent3">
                <a:lumMod val="50000"/>
              </a:schemeClr>
            </a:solidFill>
            <a:headEnd type="triangle" w="med" len="med"/>
            <a:tailEnd type="triangle" w="med" len="med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TextBox 260"/>
          <p:cNvSpPr txBox="1"/>
          <p:nvPr/>
        </p:nvSpPr>
        <p:spPr>
          <a:xfrm>
            <a:off x="3396344" y="1371600"/>
            <a:ext cx="2057400" cy="5225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Futura Bk" pitchFamily="34" charset="0"/>
              </a:rPr>
              <a:t>Internet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1012372" y="5461906"/>
            <a:ext cx="7119257" cy="12817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Internet-facing applications: 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           E-Mail, Web Servers, etc.</a:t>
            </a:r>
            <a:endParaRPr lang="en-US" sz="3600" dirty="0" err="1" smtClean="0">
              <a:solidFill>
                <a:srgbClr val="000000"/>
              </a:solidFill>
              <a:latin typeface="Futura B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66" grpId="0" animBg="1"/>
      <p:bldP spid="17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traight Connector 91"/>
          <p:cNvCxnSpPr>
            <a:stCxn id="31" idx="0"/>
            <a:endCxn id="116" idx="2"/>
          </p:cNvCxnSpPr>
          <p:nvPr/>
        </p:nvCxnSpPr>
        <p:spPr>
          <a:xfrm rot="16200000" flipH="1">
            <a:off x="1471572" y="2174262"/>
            <a:ext cx="2066706" cy="181658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31" idx="0"/>
            <a:endCxn id="16" idx="2"/>
          </p:cNvCxnSpPr>
          <p:nvPr/>
        </p:nvCxnSpPr>
        <p:spPr>
          <a:xfrm rot="16200000" flipH="1" flipV="1">
            <a:off x="549007" y="3070999"/>
            <a:ext cx="2069428" cy="25828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31" idx="0"/>
            <a:endCxn id="135" idx="2"/>
          </p:cNvCxnSpPr>
          <p:nvPr/>
        </p:nvCxnSpPr>
        <p:spPr>
          <a:xfrm rot="16200000" flipH="1">
            <a:off x="2398219" y="1247614"/>
            <a:ext cx="2063985" cy="3667154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31" idx="0"/>
            <a:endCxn id="154" idx="2"/>
          </p:cNvCxnSpPr>
          <p:nvPr/>
        </p:nvCxnSpPr>
        <p:spPr>
          <a:xfrm rot="16200000" flipH="1">
            <a:off x="3320783" y="325051"/>
            <a:ext cx="2061264" cy="550956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81"/>
          <p:cNvGrpSpPr/>
          <p:nvPr/>
        </p:nvGrpSpPr>
        <p:grpSpPr>
          <a:xfrm>
            <a:off x="1570807" y="2050803"/>
            <a:ext cx="5535388" cy="1977734"/>
            <a:chOff x="1570807" y="2050802"/>
            <a:chExt cx="5535388" cy="2067825"/>
          </a:xfrm>
        </p:grpSpPr>
        <p:cxnSp>
          <p:nvCxnSpPr>
            <p:cNvPr id="155" name="Straight Connector 154"/>
            <p:cNvCxnSpPr>
              <a:stCxn id="34" idx="0"/>
              <a:endCxn id="116" idx="2"/>
            </p:cNvCxnSpPr>
            <p:nvPr/>
          </p:nvCxnSpPr>
          <p:spPr>
            <a:xfrm rot="16200000" flipH="1" flipV="1">
              <a:off x="2391183" y="3072836"/>
              <a:ext cx="2065102" cy="21035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34" idx="0"/>
              <a:endCxn id="16" idx="2"/>
            </p:cNvCxnSpPr>
            <p:nvPr/>
          </p:nvCxnSpPr>
          <p:spPr>
            <a:xfrm rot="16200000" flipH="1" flipV="1">
              <a:off x="1468617" y="2152993"/>
              <a:ext cx="2067824" cy="1863444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34" idx="0"/>
              <a:endCxn id="135" idx="2"/>
            </p:cNvCxnSpPr>
            <p:nvPr/>
          </p:nvCxnSpPr>
          <p:spPr>
            <a:xfrm rot="16200000" flipH="1">
              <a:off x="3317829" y="2167224"/>
              <a:ext cx="2062381" cy="182953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34" idx="0"/>
              <a:endCxn id="154" idx="2"/>
            </p:cNvCxnSpPr>
            <p:nvPr/>
          </p:nvCxnSpPr>
          <p:spPr>
            <a:xfrm rot="16200000" flipH="1">
              <a:off x="4240393" y="1244661"/>
              <a:ext cx="2059660" cy="3671945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83"/>
          <p:cNvGrpSpPr/>
          <p:nvPr/>
        </p:nvGrpSpPr>
        <p:grpSpPr>
          <a:xfrm>
            <a:off x="1570807" y="2049628"/>
            <a:ext cx="5556558" cy="2030666"/>
            <a:chOff x="1570807" y="2049627"/>
            <a:chExt cx="5556558" cy="2068999"/>
          </a:xfrm>
        </p:grpSpPr>
        <p:cxnSp>
          <p:nvCxnSpPr>
            <p:cNvPr id="126" name="Straight Connector 125"/>
            <p:cNvCxnSpPr>
              <a:stCxn id="32" idx="0"/>
              <a:endCxn id="16" idx="2"/>
            </p:cNvCxnSpPr>
            <p:nvPr/>
          </p:nvCxnSpPr>
          <p:spPr>
            <a:xfrm rot="16200000" flipH="1" flipV="1">
              <a:off x="3314586" y="305848"/>
              <a:ext cx="2068999" cy="555655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32" idx="0"/>
              <a:endCxn id="116" idx="2"/>
            </p:cNvCxnSpPr>
            <p:nvPr/>
          </p:nvCxnSpPr>
          <p:spPr>
            <a:xfrm rot="16200000" flipH="1" flipV="1">
              <a:off x="4237152" y="1225691"/>
              <a:ext cx="2066277" cy="371414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32" idx="0"/>
              <a:endCxn id="135" idx="2"/>
            </p:cNvCxnSpPr>
            <p:nvPr/>
          </p:nvCxnSpPr>
          <p:spPr>
            <a:xfrm rot="16200000" flipH="1" flipV="1">
              <a:off x="5163799" y="2149618"/>
              <a:ext cx="2063556" cy="186357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32" idx="0"/>
              <a:endCxn id="154" idx="2"/>
            </p:cNvCxnSpPr>
            <p:nvPr/>
          </p:nvCxnSpPr>
          <p:spPr>
            <a:xfrm rot="16200000" flipH="1" flipV="1">
              <a:off x="6086363" y="3069460"/>
              <a:ext cx="2060835" cy="211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82"/>
          <p:cNvGrpSpPr/>
          <p:nvPr/>
        </p:nvGrpSpPr>
        <p:grpSpPr>
          <a:xfrm>
            <a:off x="1570807" y="2056187"/>
            <a:ext cx="5535388" cy="2062439"/>
            <a:chOff x="1570807" y="2056187"/>
            <a:chExt cx="5535388" cy="2062439"/>
          </a:xfrm>
        </p:grpSpPr>
        <p:cxnSp>
          <p:nvCxnSpPr>
            <p:cNvPr id="107" name="Straight Connector 106"/>
            <p:cNvCxnSpPr>
              <a:stCxn id="33" idx="0"/>
              <a:endCxn id="16" idx="2"/>
            </p:cNvCxnSpPr>
            <p:nvPr/>
          </p:nvCxnSpPr>
          <p:spPr>
            <a:xfrm rot="16200000" flipH="1" flipV="1">
              <a:off x="2396263" y="1230731"/>
              <a:ext cx="2062439" cy="3713352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33" idx="0"/>
              <a:endCxn id="135" idx="2"/>
            </p:cNvCxnSpPr>
            <p:nvPr/>
          </p:nvCxnSpPr>
          <p:spPr>
            <a:xfrm rot="16200000" flipH="1" flipV="1">
              <a:off x="4245476" y="3074501"/>
              <a:ext cx="2056996" cy="2037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33" idx="0"/>
              <a:endCxn id="154" idx="2"/>
            </p:cNvCxnSpPr>
            <p:nvPr/>
          </p:nvCxnSpPr>
          <p:spPr>
            <a:xfrm rot="16200000" flipH="1">
              <a:off x="5168039" y="2172307"/>
              <a:ext cx="2054275" cy="1822037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33" idx="0"/>
              <a:endCxn id="116" idx="2"/>
            </p:cNvCxnSpPr>
            <p:nvPr/>
          </p:nvCxnSpPr>
          <p:spPr>
            <a:xfrm rot="16200000" flipH="1" flipV="1">
              <a:off x="3318829" y="2150574"/>
              <a:ext cx="2059717" cy="187094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/>
          <p:cNvCxnSpPr>
            <a:stCxn id="16" idx="0"/>
            <a:endCxn id="29" idx="0"/>
          </p:cNvCxnSpPr>
          <p:nvPr/>
        </p:nvCxnSpPr>
        <p:spPr>
          <a:xfrm rot="16200000" flipH="1" flipV="1">
            <a:off x="861963" y="3937704"/>
            <a:ext cx="973620" cy="444069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16" idx="0"/>
            <a:endCxn id="27" idx="0"/>
          </p:cNvCxnSpPr>
          <p:nvPr/>
        </p:nvCxnSpPr>
        <p:spPr>
          <a:xfrm rot="16200000" flipH="1">
            <a:off x="1326943" y="3916792"/>
            <a:ext cx="971527" cy="48380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01"/>
          <p:cNvGrpSpPr/>
          <p:nvPr/>
        </p:nvGrpSpPr>
        <p:grpSpPr>
          <a:xfrm>
            <a:off x="949846" y="3672929"/>
            <a:ext cx="1297981" cy="976336"/>
            <a:chOff x="949846" y="3672929"/>
            <a:chExt cx="1297981" cy="976336"/>
          </a:xfrm>
        </p:grpSpPr>
        <p:cxnSp>
          <p:nvCxnSpPr>
            <p:cNvPr id="80" name="Straight Connector 79"/>
            <p:cNvCxnSpPr>
              <a:stCxn id="16" idx="0"/>
              <a:endCxn id="24" idx="0"/>
            </p:cNvCxnSpPr>
            <p:nvPr/>
          </p:nvCxnSpPr>
          <p:spPr>
            <a:xfrm rot="16200000" flipH="1" flipV="1">
              <a:off x="772159" y="3850616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6" idx="0"/>
              <a:endCxn id="25" idx="0"/>
            </p:cNvCxnSpPr>
            <p:nvPr/>
          </p:nvCxnSpPr>
          <p:spPr>
            <a:xfrm rot="16200000" flipH="1" flipV="1">
              <a:off x="949797" y="4026650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6" idx="0"/>
              <a:endCxn id="30" idx="0"/>
            </p:cNvCxnSpPr>
            <p:nvPr/>
          </p:nvCxnSpPr>
          <p:spPr>
            <a:xfrm rot="16200000" flipH="1" flipV="1">
              <a:off x="1043683" y="4117820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6" idx="0"/>
              <a:endCxn id="26" idx="0"/>
            </p:cNvCxnSpPr>
            <p:nvPr/>
          </p:nvCxnSpPr>
          <p:spPr>
            <a:xfrm rot="16200000" flipH="1">
              <a:off x="1136327" y="4107409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6" idx="0"/>
              <a:endCxn id="50" idx="0"/>
            </p:cNvCxnSpPr>
            <p:nvPr/>
          </p:nvCxnSpPr>
          <p:spPr>
            <a:xfrm rot="16200000" flipH="1">
              <a:off x="1234295" y="4009441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16" idx="0"/>
              <a:endCxn id="51" idx="0"/>
            </p:cNvCxnSpPr>
            <p:nvPr/>
          </p:nvCxnSpPr>
          <p:spPr>
            <a:xfrm rot="16200000" flipH="1">
              <a:off x="1424911" y="3818824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 descr="1241963365420619576pbulteel_Server_Rack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8337" y="4644456"/>
            <a:ext cx="152542" cy="1099207"/>
          </a:xfrm>
          <a:prstGeom prst="rect">
            <a:avLst/>
          </a:prstGeom>
        </p:spPr>
      </p:pic>
      <p:pic>
        <p:nvPicPr>
          <p:cNvPr id="29" name="Picture 28" descr="1241963365420619576pbulteel_Server_Rack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0467" y="4646549"/>
            <a:ext cx="152542" cy="1099207"/>
          </a:xfrm>
          <a:prstGeom prst="rect">
            <a:avLst/>
          </a:prstGeom>
        </p:spPr>
      </p:pic>
      <p:grpSp>
        <p:nvGrpSpPr>
          <p:cNvPr id="6" name="Group 103"/>
          <p:cNvGrpSpPr/>
          <p:nvPr/>
        </p:nvGrpSpPr>
        <p:grpSpPr>
          <a:xfrm>
            <a:off x="873575" y="4641740"/>
            <a:ext cx="1450524" cy="1106732"/>
            <a:chOff x="873575" y="4641740"/>
            <a:chExt cx="1450524" cy="1106732"/>
          </a:xfrm>
        </p:grpSpPr>
        <p:pic>
          <p:nvPicPr>
            <p:cNvPr id="24" name="Picture 23" descr="1241963365420619576pbulteel_Server_Rack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3575" y="4649265"/>
              <a:ext cx="152542" cy="1099207"/>
            </a:xfrm>
            <a:prstGeom prst="rect">
              <a:avLst/>
            </a:prstGeom>
          </p:spPr>
        </p:pic>
        <p:pic>
          <p:nvPicPr>
            <p:cNvPr id="25" name="Picture 24" descr="1241963365420619576pbulteel_Server_Rack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7247" y="4647661"/>
              <a:ext cx="152542" cy="1099207"/>
            </a:xfrm>
            <a:prstGeom prst="rect">
              <a:avLst/>
            </a:prstGeom>
          </p:spPr>
        </p:pic>
        <p:pic>
          <p:nvPicPr>
            <p:cNvPr id="26" name="Picture 25" descr="1241963365420619576pbulteel_Server_Rack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8707" y="4646059"/>
              <a:ext cx="152542" cy="1099207"/>
            </a:xfrm>
            <a:prstGeom prst="rect">
              <a:avLst/>
            </a:prstGeom>
          </p:spPr>
        </p:pic>
        <p:pic>
          <p:nvPicPr>
            <p:cNvPr id="30" name="Picture 29" descr="1241963365420619576pbulteel_Server_Rack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2303" y="4644945"/>
              <a:ext cx="152542" cy="1099207"/>
            </a:xfrm>
            <a:prstGeom prst="rect">
              <a:avLst/>
            </a:prstGeom>
          </p:spPr>
        </p:pic>
        <p:pic>
          <p:nvPicPr>
            <p:cNvPr id="50" name="Picture 49" descr="1241963365420619576pbulteel_Server_Rack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1927" y="4643343"/>
              <a:ext cx="152542" cy="1099207"/>
            </a:xfrm>
            <a:prstGeom prst="rect">
              <a:avLst/>
            </a:prstGeom>
          </p:spPr>
        </p:pic>
        <p:pic>
          <p:nvPicPr>
            <p:cNvPr id="51" name="Picture 50" descr="1241963365420619576pbulteel_Server_Rack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155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7" name="Group 184"/>
          <p:cNvGrpSpPr/>
          <p:nvPr/>
        </p:nvGrpSpPr>
        <p:grpSpPr>
          <a:xfrm>
            <a:off x="2792255" y="3670207"/>
            <a:ext cx="1297981" cy="976336"/>
            <a:chOff x="2792255" y="3670207"/>
            <a:chExt cx="1297981" cy="976336"/>
          </a:xfrm>
        </p:grpSpPr>
        <p:cxnSp>
          <p:nvCxnSpPr>
            <p:cNvPr id="108" name="Straight Connector 107"/>
            <p:cNvCxnSpPr>
              <a:stCxn id="116" idx="0"/>
              <a:endCxn id="118" idx="0"/>
            </p:cNvCxnSpPr>
            <p:nvPr/>
          </p:nvCxnSpPr>
          <p:spPr>
            <a:xfrm rot="16200000" flipH="1" flipV="1">
              <a:off x="2614568" y="3847894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16" idx="0"/>
              <a:endCxn id="122" idx="0"/>
            </p:cNvCxnSpPr>
            <p:nvPr/>
          </p:nvCxnSpPr>
          <p:spPr>
            <a:xfrm rot="16200000" flipH="1" flipV="1">
              <a:off x="2704372" y="3934982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16" idx="0"/>
              <a:endCxn id="119" idx="0"/>
            </p:cNvCxnSpPr>
            <p:nvPr/>
          </p:nvCxnSpPr>
          <p:spPr>
            <a:xfrm rot="16200000" flipH="1" flipV="1">
              <a:off x="2792206" y="4023928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16" idx="0"/>
              <a:endCxn id="123" idx="0"/>
            </p:cNvCxnSpPr>
            <p:nvPr/>
          </p:nvCxnSpPr>
          <p:spPr>
            <a:xfrm rot="16200000" flipH="1" flipV="1">
              <a:off x="2886092" y="4115098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16" idx="0"/>
              <a:endCxn id="120" idx="0"/>
            </p:cNvCxnSpPr>
            <p:nvPr/>
          </p:nvCxnSpPr>
          <p:spPr>
            <a:xfrm rot="16200000" flipH="1">
              <a:off x="2978736" y="4104687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16" idx="0"/>
              <a:endCxn id="124" idx="0"/>
            </p:cNvCxnSpPr>
            <p:nvPr/>
          </p:nvCxnSpPr>
          <p:spPr>
            <a:xfrm rot="16200000" flipH="1">
              <a:off x="3076704" y="4006719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6" idx="0"/>
              <a:endCxn id="121" idx="0"/>
            </p:cNvCxnSpPr>
            <p:nvPr/>
          </p:nvCxnSpPr>
          <p:spPr>
            <a:xfrm rot="16200000" flipH="1">
              <a:off x="3169352" y="3914070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6" idx="0"/>
              <a:endCxn id="125" idx="0"/>
            </p:cNvCxnSpPr>
            <p:nvPr/>
          </p:nvCxnSpPr>
          <p:spPr>
            <a:xfrm rot="16200000" flipH="1">
              <a:off x="3267320" y="3816102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51"/>
          <p:cNvGrpSpPr/>
          <p:nvPr/>
        </p:nvGrpSpPr>
        <p:grpSpPr>
          <a:xfrm>
            <a:off x="2715984" y="4639018"/>
            <a:ext cx="1450524" cy="1106732"/>
            <a:chOff x="791935" y="4641740"/>
            <a:chExt cx="1450524" cy="1106732"/>
          </a:xfrm>
        </p:grpSpPr>
        <p:pic>
          <p:nvPicPr>
            <p:cNvPr id="118" name="Picture 117" descr="1241963365420619576pbulteel_Server_Rack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119" name="Picture 118" descr="1241963365420619576pbulteel_Server_Rack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120" name="Picture 119" descr="1241963365420619576pbulteel_Server_Rack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121" name="Picture 120" descr="1241963365420619576pbulteel_Server_Rack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122" name="Picture 121" descr="1241963365420619576pbulteel_Server_Rack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123" name="Picture 122" descr="1241963365420619576pbulteel_Server_Rack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124" name="Picture 123" descr="1241963365420619576pbulteel_Server_Rack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125" name="Picture 124" descr="1241963365420619576pbulteel_Server_Rack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cxnSp>
        <p:nvCxnSpPr>
          <p:cNvPr id="128" name="Straight Connector 127"/>
          <p:cNvCxnSpPr>
            <a:stCxn id="135" idx="0"/>
            <a:endCxn id="141" idx="0"/>
          </p:cNvCxnSpPr>
          <p:nvPr/>
        </p:nvCxnSpPr>
        <p:spPr>
          <a:xfrm rot="16200000" flipH="1" flipV="1">
            <a:off x="4554945" y="3932261"/>
            <a:ext cx="973620" cy="444069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35" idx="0"/>
            <a:endCxn id="140" idx="0"/>
          </p:cNvCxnSpPr>
          <p:nvPr/>
        </p:nvCxnSpPr>
        <p:spPr>
          <a:xfrm rot="16200000" flipH="1">
            <a:off x="5019925" y="3911349"/>
            <a:ext cx="971527" cy="48380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16"/>
          <p:cNvGrpSpPr/>
          <p:nvPr/>
        </p:nvGrpSpPr>
        <p:grpSpPr>
          <a:xfrm>
            <a:off x="4642828" y="3667486"/>
            <a:ext cx="1297981" cy="976336"/>
            <a:chOff x="4642828" y="3667486"/>
            <a:chExt cx="1297981" cy="976336"/>
          </a:xfrm>
        </p:grpSpPr>
        <p:cxnSp>
          <p:nvCxnSpPr>
            <p:cNvPr id="127" name="Straight Connector 126"/>
            <p:cNvCxnSpPr>
              <a:stCxn id="135" idx="0"/>
              <a:endCxn id="137" idx="0"/>
            </p:cNvCxnSpPr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35" idx="0"/>
              <a:endCxn id="138" idx="0"/>
            </p:cNvCxnSpPr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35" idx="0"/>
              <a:endCxn id="142" idx="0"/>
            </p:cNvCxnSpPr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35" idx="0"/>
              <a:endCxn id="139" idx="0"/>
            </p:cNvCxnSpPr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35" idx="0"/>
              <a:endCxn id="143" idx="0"/>
            </p:cNvCxnSpPr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35" idx="0"/>
              <a:endCxn id="144" idx="0"/>
            </p:cNvCxnSpPr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0" name="Picture 139" descr="1241963365420619576pbulteel_Server_Rack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1319" y="4639013"/>
            <a:ext cx="152542" cy="1099207"/>
          </a:xfrm>
          <a:prstGeom prst="rect">
            <a:avLst/>
          </a:prstGeom>
        </p:spPr>
      </p:pic>
      <p:pic>
        <p:nvPicPr>
          <p:cNvPr id="141" name="Picture 140" descr="1241963365420619576pbulteel_Server_Rack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3449" y="4641106"/>
            <a:ext cx="152542" cy="1099207"/>
          </a:xfrm>
          <a:prstGeom prst="rect">
            <a:avLst/>
          </a:prstGeom>
        </p:spPr>
      </p:pic>
      <p:grpSp>
        <p:nvGrpSpPr>
          <p:cNvPr id="10" name="Group 105"/>
          <p:cNvGrpSpPr/>
          <p:nvPr/>
        </p:nvGrpSpPr>
        <p:grpSpPr>
          <a:xfrm>
            <a:off x="4566557" y="4636297"/>
            <a:ext cx="1450524" cy="1106732"/>
            <a:chOff x="4566557" y="4636297"/>
            <a:chExt cx="1450524" cy="1106732"/>
          </a:xfrm>
        </p:grpSpPr>
        <p:pic>
          <p:nvPicPr>
            <p:cNvPr id="137" name="Picture 136" descr="1241963365420619576pbulteel_Server_Rack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66557" y="4643822"/>
              <a:ext cx="152542" cy="1099207"/>
            </a:xfrm>
            <a:prstGeom prst="rect">
              <a:avLst/>
            </a:prstGeom>
          </p:spPr>
        </p:pic>
        <p:pic>
          <p:nvPicPr>
            <p:cNvPr id="138" name="Picture 137" descr="1241963365420619576pbulteel_Server_Rack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0229" y="4642218"/>
              <a:ext cx="152542" cy="1099207"/>
            </a:xfrm>
            <a:prstGeom prst="rect">
              <a:avLst/>
            </a:prstGeom>
          </p:spPr>
        </p:pic>
        <p:pic>
          <p:nvPicPr>
            <p:cNvPr id="139" name="Picture 138" descr="1241963365420619576pbulteel_Server_Rack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1689" y="4640616"/>
              <a:ext cx="152542" cy="1099207"/>
            </a:xfrm>
            <a:prstGeom prst="rect">
              <a:avLst/>
            </a:prstGeom>
          </p:spPr>
        </p:pic>
        <p:pic>
          <p:nvPicPr>
            <p:cNvPr id="142" name="Picture 141" descr="1241963365420619576pbulteel_Server_Rack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5285" y="4639502"/>
              <a:ext cx="152542" cy="1099207"/>
            </a:xfrm>
            <a:prstGeom prst="rect">
              <a:avLst/>
            </a:prstGeom>
          </p:spPr>
        </p:pic>
        <p:pic>
          <p:nvPicPr>
            <p:cNvPr id="143" name="Picture 142" descr="1241963365420619576pbulteel_Server_Rack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4909" y="4637900"/>
              <a:ext cx="152542" cy="1099207"/>
            </a:xfrm>
            <a:prstGeom prst="rect">
              <a:avLst/>
            </a:prstGeom>
          </p:spPr>
        </p:pic>
        <p:pic>
          <p:nvPicPr>
            <p:cNvPr id="144" name="Picture 143" descr="1241963365420619576pbulteel_Server_Rack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4539" y="4636297"/>
              <a:ext cx="152542" cy="1099207"/>
            </a:xfrm>
            <a:prstGeom prst="rect">
              <a:avLst/>
            </a:prstGeom>
          </p:spPr>
        </p:pic>
      </p:grpSp>
      <p:grpSp>
        <p:nvGrpSpPr>
          <p:cNvPr id="11" name="Group 182"/>
          <p:cNvGrpSpPr/>
          <p:nvPr/>
        </p:nvGrpSpPr>
        <p:grpSpPr>
          <a:xfrm>
            <a:off x="6485235" y="3664765"/>
            <a:ext cx="1297981" cy="976336"/>
            <a:chOff x="6485235" y="3664765"/>
            <a:chExt cx="1297981" cy="976336"/>
          </a:xfrm>
        </p:grpSpPr>
        <p:cxnSp>
          <p:nvCxnSpPr>
            <p:cNvPr id="146" name="Straight Connector 145"/>
            <p:cNvCxnSpPr>
              <a:stCxn id="154" idx="0"/>
              <a:endCxn id="156" idx="0"/>
            </p:cNvCxnSpPr>
            <p:nvPr/>
          </p:nvCxnSpPr>
          <p:spPr>
            <a:xfrm rot="16200000" flipH="1" flipV="1">
              <a:off x="6307548" y="3842452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54" idx="0"/>
              <a:endCxn id="160" idx="0"/>
            </p:cNvCxnSpPr>
            <p:nvPr/>
          </p:nvCxnSpPr>
          <p:spPr>
            <a:xfrm rot="16200000" flipH="1" flipV="1">
              <a:off x="6397352" y="3929540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54" idx="0"/>
              <a:endCxn id="157" idx="0"/>
            </p:cNvCxnSpPr>
            <p:nvPr/>
          </p:nvCxnSpPr>
          <p:spPr>
            <a:xfrm rot="16200000" flipH="1" flipV="1">
              <a:off x="6485186" y="4018486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54" idx="0"/>
              <a:endCxn id="161" idx="0"/>
            </p:cNvCxnSpPr>
            <p:nvPr/>
          </p:nvCxnSpPr>
          <p:spPr>
            <a:xfrm rot="16200000" flipH="1" flipV="1">
              <a:off x="6579072" y="4109656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54" idx="0"/>
              <a:endCxn id="158" idx="0"/>
            </p:cNvCxnSpPr>
            <p:nvPr/>
          </p:nvCxnSpPr>
          <p:spPr>
            <a:xfrm rot="16200000" flipH="1">
              <a:off x="6671716" y="4099245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54" idx="0"/>
              <a:endCxn id="162" idx="0"/>
            </p:cNvCxnSpPr>
            <p:nvPr/>
          </p:nvCxnSpPr>
          <p:spPr>
            <a:xfrm rot="16200000" flipH="1">
              <a:off x="6769684" y="4001277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54" idx="0"/>
              <a:endCxn id="159" idx="0"/>
            </p:cNvCxnSpPr>
            <p:nvPr/>
          </p:nvCxnSpPr>
          <p:spPr>
            <a:xfrm rot="16200000" flipH="1">
              <a:off x="6862332" y="3908628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54" idx="0"/>
              <a:endCxn id="163" idx="0"/>
            </p:cNvCxnSpPr>
            <p:nvPr/>
          </p:nvCxnSpPr>
          <p:spPr>
            <a:xfrm rot="16200000" flipH="1">
              <a:off x="6960300" y="3810660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51"/>
          <p:cNvGrpSpPr/>
          <p:nvPr/>
        </p:nvGrpSpPr>
        <p:grpSpPr>
          <a:xfrm>
            <a:off x="6408964" y="4633576"/>
            <a:ext cx="1450524" cy="1106732"/>
            <a:chOff x="791935" y="4641740"/>
            <a:chExt cx="1450524" cy="1106732"/>
          </a:xfrm>
        </p:grpSpPr>
        <p:pic>
          <p:nvPicPr>
            <p:cNvPr id="156" name="Picture 155" descr="1241963365420619576pbulteel_Server_Rack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157" name="Picture 156" descr="1241963365420619576pbulteel_Server_Rack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158" name="Picture 157" descr="1241963365420619576pbulteel_Server_Rack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159" name="Picture 158" descr="1241963365420619576pbulteel_Server_Rack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160" name="Picture 159" descr="1241963365420619576pbulteel_Server_Rack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161" name="Picture 160" descr="1241963365420619576pbulteel_Server_Rack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162" name="Picture 161" descr="1241963365420619576pbulteel_Server_Rack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163" name="Picture 162" descr="1241963365420619576pbulteel_Server_Rack.svg.h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pic>
        <p:nvPicPr>
          <p:cNvPr id="32" name="Picture 31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4169" y="2049628"/>
            <a:ext cx="606392" cy="445698"/>
          </a:xfrm>
          <a:prstGeom prst="rect">
            <a:avLst/>
          </a:prstGeom>
        </p:spPr>
      </p:pic>
      <p:pic>
        <p:nvPicPr>
          <p:cNvPr id="34" name="Picture 33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055" y="2050803"/>
            <a:ext cx="606392" cy="445698"/>
          </a:xfrm>
          <a:prstGeom prst="rect">
            <a:avLst/>
          </a:prstGeom>
        </p:spPr>
      </p:pic>
      <p:pic>
        <p:nvPicPr>
          <p:cNvPr id="116" name="Picture 115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0020" y="3670207"/>
            <a:ext cx="606392" cy="445698"/>
          </a:xfrm>
          <a:prstGeom prst="rect">
            <a:avLst/>
          </a:prstGeom>
        </p:spPr>
      </p:pic>
      <p:pic>
        <p:nvPicPr>
          <p:cNvPr id="154" name="Picture 153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3000" y="3664765"/>
            <a:ext cx="606392" cy="445698"/>
          </a:xfrm>
          <a:prstGeom prst="rect">
            <a:avLst/>
          </a:prstGeom>
        </p:spPr>
      </p:pic>
      <p:sp>
        <p:nvSpPr>
          <p:cNvPr id="136" name="TextBox 135"/>
          <p:cNvSpPr txBox="1"/>
          <p:nvPr/>
        </p:nvSpPr>
        <p:spPr>
          <a:xfrm>
            <a:off x="881742" y="5682341"/>
            <a:ext cx="506185" cy="5959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Futura Bk" pitchFamily="34" charset="0"/>
              </a:rPr>
              <a:t>A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817914" y="5687784"/>
            <a:ext cx="506185" cy="5959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Futura Bk" pitchFamily="34" charset="0"/>
              </a:rPr>
              <a:t>C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4615542" y="5701390"/>
            <a:ext cx="506185" cy="5959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Futura Bk" pitchFamily="34" charset="0"/>
              </a:rPr>
              <a:t>B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5527221" y="5690506"/>
            <a:ext cx="506185" cy="5959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Futura Bk" pitchFamily="34" charset="0"/>
              </a:rPr>
              <a:t>D</a:t>
            </a:r>
          </a:p>
        </p:txBody>
      </p:sp>
      <p:cxnSp>
        <p:nvCxnSpPr>
          <p:cNvPr id="170" name="Straight Connector 169"/>
          <p:cNvCxnSpPr>
            <a:stCxn id="16" idx="0"/>
            <a:endCxn id="29" idx="0"/>
          </p:cNvCxnSpPr>
          <p:nvPr/>
        </p:nvCxnSpPr>
        <p:spPr>
          <a:xfrm rot="16200000" flipH="1" flipV="1">
            <a:off x="861963" y="3937704"/>
            <a:ext cx="973620" cy="44406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31" idx="0"/>
            <a:endCxn id="16" idx="0"/>
          </p:cNvCxnSpPr>
          <p:nvPr/>
        </p:nvCxnSpPr>
        <p:spPr>
          <a:xfrm rot="16200000" flipH="1" flipV="1">
            <a:off x="771856" y="2848150"/>
            <a:ext cx="1623730" cy="2582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rot="10800000">
            <a:off x="1708031" y="2122099"/>
            <a:ext cx="3424687" cy="192369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41" idx="0"/>
            <a:endCxn id="135" idx="0"/>
          </p:cNvCxnSpPr>
          <p:nvPr/>
        </p:nvCxnSpPr>
        <p:spPr>
          <a:xfrm rot="5400000" flipH="1" flipV="1">
            <a:off x="4554944" y="3932262"/>
            <a:ext cx="973620" cy="44406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3439" y="2049199"/>
            <a:ext cx="606392" cy="445698"/>
          </a:xfrm>
          <a:prstGeom prst="rect">
            <a:avLst/>
          </a:prstGeom>
        </p:spPr>
      </p:pic>
      <p:cxnSp>
        <p:nvCxnSpPr>
          <p:cNvPr id="186" name="Straight Connector 185"/>
          <p:cNvCxnSpPr>
            <a:stCxn id="16" idx="0"/>
            <a:endCxn id="27" idx="0"/>
          </p:cNvCxnSpPr>
          <p:nvPr/>
        </p:nvCxnSpPr>
        <p:spPr>
          <a:xfrm rot="16200000" flipH="1">
            <a:off x="1326943" y="3916792"/>
            <a:ext cx="971527" cy="483801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10800000" flipV="1">
            <a:off x="1759790" y="2113472"/>
            <a:ext cx="3398807" cy="191506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135" idx="0"/>
            <a:endCxn id="33" idx="0"/>
          </p:cNvCxnSpPr>
          <p:nvPr/>
        </p:nvCxnSpPr>
        <p:spPr>
          <a:xfrm rot="5400000" flipH="1" flipV="1">
            <a:off x="4468325" y="2851652"/>
            <a:ext cx="1611298" cy="2037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40" idx="0"/>
            <a:endCxn id="135" idx="0"/>
          </p:cNvCxnSpPr>
          <p:nvPr/>
        </p:nvCxnSpPr>
        <p:spPr>
          <a:xfrm rot="16200000" flipV="1">
            <a:off x="5019927" y="3911349"/>
            <a:ext cx="971527" cy="483801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0963" y="2056188"/>
            <a:ext cx="606392" cy="445698"/>
          </a:xfrm>
          <a:prstGeom prst="rect">
            <a:avLst/>
          </a:prstGeom>
        </p:spPr>
      </p:pic>
      <p:pic>
        <p:nvPicPr>
          <p:cNvPr id="16" name="Picture 15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7611" y="3672929"/>
            <a:ext cx="606392" cy="445698"/>
          </a:xfrm>
          <a:prstGeom prst="rect">
            <a:avLst/>
          </a:prstGeom>
        </p:spPr>
      </p:pic>
      <p:pic>
        <p:nvPicPr>
          <p:cNvPr id="135" name="Picture 134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0593" y="3667486"/>
            <a:ext cx="606392" cy="445698"/>
          </a:xfrm>
          <a:prstGeom prst="rect">
            <a:avLst/>
          </a:prstGeom>
        </p:spPr>
      </p:pic>
      <p:sp>
        <p:nvSpPr>
          <p:cNvPr id="205" name="TextBox 204"/>
          <p:cNvSpPr txBox="1"/>
          <p:nvPr/>
        </p:nvSpPr>
        <p:spPr>
          <a:xfrm>
            <a:off x="448575" y="243125"/>
            <a:ext cx="8281358" cy="11284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Multi-</a:t>
            </a:r>
            <a:r>
              <a:rPr lang="en-US" sz="6000" dirty="0" err="1" smtClean="0">
                <a:solidFill>
                  <a:srgbClr val="000000"/>
                </a:solidFill>
                <a:latin typeface="Futura Bk" pitchFamily="34" charset="0"/>
              </a:rPr>
              <a:t>pathing</a:t>
            </a:r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 via VLANs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467154" y="1716656"/>
            <a:ext cx="2018582" cy="4226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Futura Bk" pitchFamily="34" charset="0"/>
              </a:rPr>
              <a:t>Default VLAN</a:t>
            </a:r>
          </a:p>
        </p:txBody>
      </p:sp>
      <p:sp>
        <p:nvSpPr>
          <p:cNvPr id="117" name="Flowchart: Predefined Process 116"/>
          <p:cNvSpPr/>
          <p:nvPr/>
        </p:nvSpPr>
        <p:spPr>
          <a:xfrm>
            <a:off x="383464" y="5211330"/>
            <a:ext cx="563335" cy="212272"/>
          </a:xfrm>
          <a:prstGeom prst="flowChartPredefinedProcess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2000" dirty="0" smtClea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74" name="Flowchart: Predefined Process 173"/>
          <p:cNvSpPr/>
          <p:nvPr/>
        </p:nvSpPr>
        <p:spPr>
          <a:xfrm>
            <a:off x="1967848" y="5104938"/>
            <a:ext cx="563335" cy="212272"/>
          </a:xfrm>
          <a:prstGeom prst="flowChartPredefinedProcess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2000" dirty="0" smtClean="0">
              <a:solidFill>
                <a:prstClr val="white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repeatCount="3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3 -0.04815 L 0.06945 -0.22477 L 0.06945 -0.45648 L 0.48698 -0.19606 L 0.42344 -0.03055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-19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300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 -0.00254 L -0.05834 -0.18495 L 0.32847 -0.44398 L 0.32569 -0.2037 L 0.41146 -0.02754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7" grpId="1" animBg="1"/>
      <p:bldP spid="174" grpId="0" animBg="1"/>
      <p:bldP spid="17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758" y="422738"/>
            <a:ext cx="6719206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SPAIN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" y="1934936"/>
            <a:ext cx="5061857" cy="3624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Unmodified L2 switches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Multi-</a:t>
            </a:r>
            <a:r>
              <a:rPr lang="en-US" sz="3600" dirty="0" err="1" smtClean="0">
                <a:solidFill>
                  <a:srgbClr val="000000"/>
                </a:solidFill>
                <a:latin typeface="Futura Bk" pitchFamily="34" charset="0"/>
              </a:rPr>
              <a:t>pathing</a:t>
            </a:r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 via VLANs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Arbitrary topologies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Minor End-host </a:t>
            </a:r>
            <a:r>
              <a:rPr lang="en-US" sz="3600" dirty="0" err="1" smtClean="0">
                <a:solidFill>
                  <a:srgbClr val="000000"/>
                </a:solidFill>
                <a:latin typeface="Futura Bk" pitchFamily="34" charset="0"/>
              </a:rPr>
              <a:t>modifs</a:t>
            </a:r>
            <a:endParaRPr lang="en-US" sz="3600" dirty="0" smtClean="0">
              <a:solidFill>
                <a:srgbClr val="000000"/>
              </a:solidFill>
              <a:latin typeface="Futura Bk" pitchFamily="34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151665" y="1861458"/>
            <a:ext cx="383721" cy="3543300"/>
          </a:xfrm>
          <a:prstGeom prst="rightBrace">
            <a:avLst>
              <a:gd name="adj1" fmla="val 35993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404757" y="3437163"/>
            <a:ext cx="498022" cy="391885"/>
          </a:xfrm>
          <a:prstGeom prst="rightArrow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2000" dirty="0" smtClea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7271" y="1907723"/>
            <a:ext cx="2947308" cy="39297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C00000"/>
                </a:solidFill>
                <a:latin typeface="Futura Bk" pitchFamily="34" charset="0"/>
              </a:rPr>
              <a:t>Low-cost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C00000"/>
                </a:solidFill>
                <a:latin typeface="Futura Bk" pitchFamily="34" charset="0"/>
              </a:rPr>
              <a:t>High-BW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C00000"/>
                </a:solidFill>
                <a:latin typeface="Futura Bk" pitchFamily="34" charset="0"/>
              </a:rPr>
              <a:t>DC Fabric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C00000"/>
                </a:solidFill>
                <a:latin typeface="Futura Bk" pitchFamily="34" charset="0"/>
              </a:rPr>
              <a:t>Today!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169" y="236764"/>
            <a:ext cx="3975234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Futura Bk" pitchFamily="34" charset="0"/>
              </a:rPr>
              <a:t>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9989" y="1442356"/>
            <a:ext cx="6851781" cy="44114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Futura Bk" pitchFamily="34" charset="0"/>
              </a:rPr>
              <a:t>Introduction</a:t>
            </a:r>
          </a:p>
          <a:p>
            <a:pPr>
              <a:spcAft>
                <a:spcPts val="600"/>
              </a:spcAft>
            </a:pPr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SPAIN Components</a:t>
            </a:r>
          </a:p>
          <a:p>
            <a:pPr>
              <a:spcAft>
                <a:spcPts val="600"/>
              </a:spcAft>
            </a:pPr>
            <a:r>
              <a:rPr lang="en-US" sz="4400" dirty="0" smtClean="0">
                <a:solidFill>
                  <a:srgbClr val="000000"/>
                </a:solidFill>
                <a:latin typeface="Futura Bk" pitchFamily="34" charset="0"/>
              </a:rPr>
              <a:t>      Offline computation</a:t>
            </a:r>
          </a:p>
          <a:p>
            <a:pPr>
              <a:spcAft>
                <a:spcPts val="600"/>
              </a:spcAft>
            </a:pPr>
            <a:r>
              <a:rPr lang="en-US" sz="4400" dirty="0" smtClean="0">
                <a:solidFill>
                  <a:srgbClr val="000000"/>
                </a:solidFill>
                <a:latin typeface="Futura Bk" pitchFamily="34" charset="0"/>
              </a:rPr>
              <a:t>      End-host driver</a:t>
            </a:r>
          </a:p>
          <a:p>
            <a:pPr>
              <a:spcAft>
                <a:spcPts val="600"/>
              </a:spcAft>
            </a:pPr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Evaluation</a:t>
            </a:r>
          </a:p>
          <a:p>
            <a:pPr>
              <a:spcAft>
                <a:spcPts val="600"/>
              </a:spcAft>
            </a:pPr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Summary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169" y="236764"/>
            <a:ext cx="3975234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Futura Bk" pitchFamily="34" charset="0"/>
              </a:rPr>
              <a:t>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9989" y="1442356"/>
            <a:ext cx="7831497" cy="44114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Futura Bk" pitchFamily="34" charset="0"/>
              </a:rPr>
              <a:t>Introduction</a:t>
            </a:r>
          </a:p>
          <a:p>
            <a:pPr>
              <a:spcAft>
                <a:spcPts val="600"/>
              </a:spcAft>
            </a:pPr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SPAIN Components</a:t>
            </a:r>
          </a:p>
          <a:p>
            <a:pPr>
              <a:spcAft>
                <a:spcPts val="600"/>
              </a:spcAft>
            </a:pPr>
            <a:r>
              <a:rPr lang="en-US" sz="4400" dirty="0" smtClean="0">
                <a:solidFill>
                  <a:srgbClr val="000000"/>
                </a:solidFill>
                <a:latin typeface="Futura Bk" pitchFamily="34" charset="0"/>
              </a:rPr>
              <a:t>      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Futura Bk" pitchFamily="34" charset="0"/>
              </a:rPr>
              <a:t>Offline computation</a:t>
            </a:r>
          </a:p>
          <a:p>
            <a:pPr>
              <a:spcAft>
                <a:spcPts val="600"/>
              </a:spcAft>
            </a:pPr>
            <a:r>
              <a:rPr lang="en-US" sz="4400" dirty="0" smtClean="0">
                <a:solidFill>
                  <a:srgbClr val="000000"/>
                </a:solidFill>
                <a:latin typeface="Futura Bk" pitchFamily="34" charset="0"/>
              </a:rPr>
              <a:t>      End-host driver</a:t>
            </a:r>
          </a:p>
          <a:p>
            <a:pPr>
              <a:spcAft>
                <a:spcPts val="600"/>
              </a:spcAft>
            </a:pPr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Evaluation</a:t>
            </a:r>
          </a:p>
          <a:p>
            <a:pPr>
              <a:spcAft>
                <a:spcPts val="600"/>
              </a:spcAft>
            </a:pPr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Summary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71723"/>
            <a:ext cx="8066314" cy="16183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Offline Computation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3616" y="1848305"/>
            <a:ext cx="7091478" cy="42989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800"/>
              </a:spcAft>
            </a:pPr>
            <a:r>
              <a:rPr lang="en-US" sz="4400" dirty="0" smtClean="0">
                <a:solidFill>
                  <a:srgbClr val="000000"/>
                </a:solidFill>
                <a:latin typeface="Futura Bk" pitchFamily="34" charset="0"/>
              </a:rPr>
              <a:t>Steps:</a:t>
            </a:r>
          </a:p>
          <a:p>
            <a:pPr>
              <a:spcAft>
                <a:spcPts val="800"/>
              </a:spcAft>
            </a:pPr>
            <a:r>
              <a:rPr lang="en-US" sz="4400" dirty="0" smtClean="0">
                <a:solidFill>
                  <a:srgbClr val="000000"/>
                </a:solidFill>
                <a:latin typeface="Futura Bk" pitchFamily="34" charset="0"/>
              </a:rPr>
              <a:t> 1. Discover topology</a:t>
            </a:r>
          </a:p>
          <a:p>
            <a:pPr>
              <a:spcAft>
                <a:spcPts val="800"/>
              </a:spcAft>
            </a:pPr>
            <a:r>
              <a:rPr lang="en-US" sz="4400" dirty="0" smtClean="0">
                <a:solidFill>
                  <a:srgbClr val="000000"/>
                </a:solidFill>
                <a:latin typeface="Futura Bk" pitchFamily="34" charset="0"/>
              </a:rPr>
              <a:t> 2. Compute paths</a:t>
            </a:r>
          </a:p>
          <a:p>
            <a:pPr>
              <a:spcAft>
                <a:spcPts val="800"/>
              </a:spcAft>
            </a:pPr>
            <a:r>
              <a:rPr lang="en-US" sz="4400" dirty="0" smtClean="0">
                <a:solidFill>
                  <a:srgbClr val="000000"/>
                </a:solidFill>
                <a:latin typeface="Futura Bk" pitchFamily="34" charset="0"/>
              </a:rPr>
              <a:t> 3. Layout paths as VLANs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0"/>
          <p:cNvGrpSpPr/>
          <p:nvPr/>
        </p:nvGrpSpPr>
        <p:grpSpPr>
          <a:xfrm>
            <a:off x="1489164" y="2857462"/>
            <a:ext cx="5535388" cy="2069429"/>
            <a:chOff x="1570807" y="2049198"/>
            <a:chExt cx="5535388" cy="2069429"/>
          </a:xfrm>
        </p:grpSpPr>
        <p:cxnSp>
          <p:nvCxnSpPr>
            <p:cNvPr id="92" name="Straight Connector 91"/>
            <p:cNvCxnSpPr>
              <a:stCxn id="31" idx="0"/>
              <a:endCxn id="116" idx="2"/>
            </p:cNvCxnSpPr>
            <p:nvPr/>
          </p:nvCxnSpPr>
          <p:spPr>
            <a:xfrm rot="16200000" flipH="1">
              <a:off x="1471572" y="2174262"/>
              <a:ext cx="2066706" cy="181658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31" idx="0"/>
              <a:endCxn id="16" idx="2"/>
            </p:cNvCxnSpPr>
            <p:nvPr/>
          </p:nvCxnSpPr>
          <p:spPr>
            <a:xfrm rot="16200000" flipH="1" flipV="1">
              <a:off x="549007" y="3070999"/>
              <a:ext cx="2069428" cy="2582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31" idx="0"/>
              <a:endCxn id="135" idx="2"/>
            </p:cNvCxnSpPr>
            <p:nvPr/>
          </p:nvCxnSpPr>
          <p:spPr>
            <a:xfrm rot="16200000" flipH="1">
              <a:off x="2398219" y="1247614"/>
              <a:ext cx="2063985" cy="36671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31" idx="0"/>
              <a:endCxn id="154" idx="2"/>
            </p:cNvCxnSpPr>
            <p:nvPr/>
          </p:nvCxnSpPr>
          <p:spPr>
            <a:xfrm rot="16200000" flipH="1">
              <a:off x="3320783" y="325051"/>
              <a:ext cx="2061264" cy="55095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81"/>
          <p:cNvGrpSpPr/>
          <p:nvPr/>
        </p:nvGrpSpPr>
        <p:grpSpPr>
          <a:xfrm>
            <a:off x="1489164" y="2859066"/>
            <a:ext cx="5535388" cy="2067825"/>
            <a:chOff x="1570807" y="2050802"/>
            <a:chExt cx="5535388" cy="2067825"/>
          </a:xfrm>
        </p:grpSpPr>
        <p:cxnSp>
          <p:nvCxnSpPr>
            <p:cNvPr id="155" name="Straight Connector 154"/>
            <p:cNvCxnSpPr>
              <a:stCxn id="34" idx="0"/>
              <a:endCxn id="116" idx="2"/>
            </p:cNvCxnSpPr>
            <p:nvPr/>
          </p:nvCxnSpPr>
          <p:spPr>
            <a:xfrm rot="16200000" flipH="1" flipV="1">
              <a:off x="2391183" y="3072836"/>
              <a:ext cx="2065102" cy="2103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34" idx="0"/>
              <a:endCxn id="16" idx="2"/>
            </p:cNvCxnSpPr>
            <p:nvPr/>
          </p:nvCxnSpPr>
          <p:spPr>
            <a:xfrm rot="16200000" flipH="1" flipV="1">
              <a:off x="1468617" y="2152993"/>
              <a:ext cx="2067824" cy="186344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34" idx="0"/>
              <a:endCxn id="135" idx="2"/>
            </p:cNvCxnSpPr>
            <p:nvPr/>
          </p:nvCxnSpPr>
          <p:spPr>
            <a:xfrm rot="16200000" flipH="1">
              <a:off x="3317829" y="2167224"/>
              <a:ext cx="2062381" cy="182953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34" idx="0"/>
              <a:endCxn id="154" idx="2"/>
            </p:cNvCxnSpPr>
            <p:nvPr/>
          </p:nvCxnSpPr>
          <p:spPr>
            <a:xfrm rot="16200000" flipH="1">
              <a:off x="4240393" y="1244661"/>
              <a:ext cx="2059660" cy="367194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83"/>
          <p:cNvGrpSpPr/>
          <p:nvPr/>
        </p:nvGrpSpPr>
        <p:grpSpPr>
          <a:xfrm>
            <a:off x="1489164" y="2857891"/>
            <a:ext cx="5556558" cy="2068999"/>
            <a:chOff x="1570807" y="2049627"/>
            <a:chExt cx="5556558" cy="2068999"/>
          </a:xfrm>
        </p:grpSpPr>
        <p:cxnSp>
          <p:nvCxnSpPr>
            <p:cNvPr id="126" name="Straight Connector 125"/>
            <p:cNvCxnSpPr>
              <a:stCxn id="32" idx="0"/>
              <a:endCxn id="16" idx="2"/>
            </p:cNvCxnSpPr>
            <p:nvPr/>
          </p:nvCxnSpPr>
          <p:spPr>
            <a:xfrm rot="16200000" flipH="1" flipV="1">
              <a:off x="3314586" y="305848"/>
              <a:ext cx="2068999" cy="555655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32" idx="0"/>
              <a:endCxn id="116" idx="2"/>
            </p:cNvCxnSpPr>
            <p:nvPr/>
          </p:nvCxnSpPr>
          <p:spPr>
            <a:xfrm rot="16200000" flipH="1" flipV="1">
              <a:off x="4237152" y="1225691"/>
              <a:ext cx="2066277" cy="371414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32" idx="0"/>
              <a:endCxn id="135" idx="2"/>
            </p:cNvCxnSpPr>
            <p:nvPr/>
          </p:nvCxnSpPr>
          <p:spPr>
            <a:xfrm rot="16200000" flipH="1" flipV="1">
              <a:off x="5163799" y="2149618"/>
              <a:ext cx="2063556" cy="186357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32" idx="0"/>
              <a:endCxn id="154" idx="2"/>
            </p:cNvCxnSpPr>
            <p:nvPr/>
          </p:nvCxnSpPr>
          <p:spPr>
            <a:xfrm rot="16200000" flipH="1" flipV="1">
              <a:off x="6086363" y="3069460"/>
              <a:ext cx="2060835" cy="211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82"/>
          <p:cNvGrpSpPr/>
          <p:nvPr/>
        </p:nvGrpSpPr>
        <p:grpSpPr>
          <a:xfrm>
            <a:off x="1489164" y="2864451"/>
            <a:ext cx="5535388" cy="2062439"/>
            <a:chOff x="1570807" y="2056187"/>
            <a:chExt cx="5535388" cy="2062439"/>
          </a:xfrm>
        </p:grpSpPr>
        <p:cxnSp>
          <p:nvCxnSpPr>
            <p:cNvPr id="107" name="Straight Connector 106"/>
            <p:cNvCxnSpPr>
              <a:stCxn id="33" idx="0"/>
              <a:endCxn id="16" idx="2"/>
            </p:cNvCxnSpPr>
            <p:nvPr/>
          </p:nvCxnSpPr>
          <p:spPr>
            <a:xfrm rot="16200000" flipH="1" flipV="1">
              <a:off x="2396263" y="1230731"/>
              <a:ext cx="2062439" cy="3713352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33" idx="0"/>
              <a:endCxn id="135" idx="2"/>
            </p:cNvCxnSpPr>
            <p:nvPr/>
          </p:nvCxnSpPr>
          <p:spPr>
            <a:xfrm rot="16200000" flipH="1" flipV="1">
              <a:off x="4245476" y="3074501"/>
              <a:ext cx="2056996" cy="2037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33" idx="0"/>
              <a:endCxn id="154" idx="2"/>
            </p:cNvCxnSpPr>
            <p:nvPr/>
          </p:nvCxnSpPr>
          <p:spPr>
            <a:xfrm rot="16200000" flipH="1">
              <a:off x="5168039" y="2172307"/>
              <a:ext cx="2054275" cy="1822037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33" idx="0"/>
              <a:endCxn id="116" idx="2"/>
            </p:cNvCxnSpPr>
            <p:nvPr/>
          </p:nvCxnSpPr>
          <p:spPr>
            <a:xfrm rot="16200000" flipH="1" flipV="1">
              <a:off x="3318829" y="2150574"/>
              <a:ext cx="2059717" cy="187094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85"/>
          <p:cNvGrpSpPr/>
          <p:nvPr/>
        </p:nvGrpSpPr>
        <p:grpSpPr>
          <a:xfrm>
            <a:off x="868203" y="4481193"/>
            <a:ext cx="1297981" cy="976336"/>
            <a:chOff x="949846" y="3672929"/>
            <a:chExt cx="1297981" cy="976336"/>
          </a:xfrm>
        </p:grpSpPr>
        <p:cxnSp>
          <p:nvCxnSpPr>
            <p:cNvPr id="80" name="Straight Connector 79"/>
            <p:cNvCxnSpPr>
              <a:stCxn id="16" idx="0"/>
              <a:endCxn id="24" idx="0"/>
            </p:cNvCxnSpPr>
            <p:nvPr/>
          </p:nvCxnSpPr>
          <p:spPr>
            <a:xfrm rot="16200000" flipH="1" flipV="1">
              <a:off x="772159" y="3850616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16" idx="0"/>
              <a:endCxn id="29" idx="0"/>
            </p:cNvCxnSpPr>
            <p:nvPr/>
          </p:nvCxnSpPr>
          <p:spPr>
            <a:xfrm rot="16200000" flipH="1" flipV="1">
              <a:off x="861963" y="3937704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6" idx="0"/>
              <a:endCxn id="25" idx="0"/>
            </p:cNvCxnSpPr>
            <p:nvPr/>
          </p:nvCxnSpPr>
          <p:spPr>
            <a:xfrm rot="16200000" flipH="1" flipV="1">
              <a:off x="949797" y="4026650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6" idx="0"/>
              <a:endCxn id="30" idx="0"/>
            </p:cNvCxnSpPr>
            <p:nvPr/>
          </p:nvCxnSpPr>
          <p:spPr>
            <a:xfrm rot="16200000" flipH="1" flipV="1">
              <a:off x="1043683" y="4117820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6" idx="0"/>
              <a:endCxn id="26" idx="0"/>
            </p:cNvCxnSpPr>
            <p:nvPr/>
          </p:nvCxnSpPr>
          <p:spPr>
            <a:xfrm rot="16200000" flipH="1">
              <a:off x="1136327" y="4107409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6" idx="0"/>
              <a:endCxn id="50" idx="0"/>
            </p:cNvCxnSpPr>
            <p:nvPr/>
          </p:nvCxnSpPr>
          <p:spPr>
            <a:xfrm rot="16200000" flipH="1">
              <a:off x="1234295" y="4009441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6" idx="0"/>
              <a:endCxn id="27" idx="0"/>
            </p:cNvCxnSpPr>
            <p:nvPr/>
          </p:nvCxnSpPr>
          <p:spPr>
            <a:xfrm rot="16200000" flipH="1">
              <a:off x="1326943" y="3916792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16" idx="0"/>
              <a:endCxn id="51" idx="0"/>
            </p:cNvCxnSpPr>
            <p:nvPr/>
          </p:nvCxnSpPr>
          <p:spPr>
            <a:xfrm rot="16200000" flipH="1">
              <a:off x="1424911" y="3818824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1"/>
          <p:cNvGrpSpPr/>
          <p:nvPr/>
        </p:nvGrpSpPr>
        <p:grpSpPr>
          <a:xfrm>
            <a:off x="791932" y="5450004"/>
            <a:ext cx="1450524" cy="1106732"/>
            <a:chOff x="791935" y="4641740"/>
            <a:chExt cx="1450524" cy="1106732"/>
          </a:xfrm>
        </p:grpSpPr>
        <p:pic>
          <p:nvPicPr>
            <p:cNvPr id="24" name="Picture 23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25" name="Picture 24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26" name="Picture 25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27" name="Picture 26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29" name="Picture 2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30" name="Picture 2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50" name="Picture 4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51" name="Picture 5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8" name="Group 184"/>
          <p:cNvGrpSpPr/>
          <p:nvPr/>
        </p:nvGrpSpPr>
        <p:grpSpPr>
          <a:xfrm>
            <a:off x="2710612" y="4478471"/>
            <a:ext cx="1297981" cy="976336"/>
            <a:chOff x="2792255" y="3670207"/>
            <a:chExt cx="1297981" cy="976336"/>
          </a:xfrm>
        </p:grpSpPr>
        <p:cxnSp>
          <p:nvCxnSpPr>
            <p:cNvPr id="108" name="Straight Connector 107"/>
            <p:cNvCxnSpPr>
              <a:stCxn id="116" idx="0"/>
              <a:endCxn id="118" idx="0"/>
            </p:cNvCxnSpPr>
            <p:nvPr/>
          </p:nvCxnSpPr>
          <p:spPr>
            <a:xfrm rot="16200000" flipH="1" flipV="1">
              <a:off x="2614568" y="3847894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16" idx="0"/>
              <a:endCxn id="122" idx="0"/>
            </p:cNvCxnSpPr>
            <p:nvPr/>
          </p:nvCxnSpPr>
          <p:spPr>
            <a:xfrm rot="16200000" flipH="1" flipV="1">
              <a:off x="2704372" y="3934982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16" idx="0"/>
              <a:endCxn id="119" idx="0"/>
            </p:cNvCxnSpPr>
            <p:nvPr/>
          </p:nvCxnSpPr>
          <p:spPr>
            <a:xfrm rot="16200000" flipH="1" flipV="1">
              <a:off x="2792206" y="4023928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16" idx="0"/>
              <a:endCxn id="123" idx="0"/>
            </p:cNvCxnSpPr>
            <p:nvPr/>
          </p:nvCxnSpPr>
          <p:spPr>
            <a:xfrm rot="16200000" flipH="1" flipV="1">
              <a:off x="2886092" y="4115098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16" idx="0"/>
              <a:endCxn id="120" idx="0"/>
            </p:cNvCxnSpPr>
            <p:nvPr/>
          </p:nvCxnSpPr>
          <p:spPr>
            <a:xfrm rot="16200000" flipH="1">
              <a:off x="2978736" y="4104687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16" idx="0"/>
              <a:endCxn id="124" idx="0"/>
            </p:cNvCxnSpPr>
            <p:nvPr/>
          </p:nvCxnSpPr>
          <p:spPr>
            <a:xfrm rot="16200000" flipH="1">
              <a:off x="3076704" y="4006719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6" idx="0"/>
              <a:endCxn id="121" idx="0"/>
            </p:cNvCxnSpPr>
            <p:nvPr/>
          </p:nvCxnSpPr>
          <p:spPr>
            <a:xfrm rot="16200000" flipH="1">
              <a:off x="3169352" y="3914070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6" idx="0"/>
              <a:endCxn id="125" idx="0"/>
            </p:cNvCxnSpPr>
            <p:nvPr/>
          </p:nvCxnSpPr>
          <p:spPr>
            <a:xfrm rot="16200000" flipH="1">
              <a:off x="3267320" y="3816102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51"/>
          <p:cNvGrpSpPr/>
          <p:nvPr/>
        </p:nvGrpSpPr>
        <p:grpSpPr>
          <a:xfrm>
            <a:off x="2634341" y="5447282"/>
            <a:ext cx="1450524" cy="1106732"/>
            <a:chOff x="791935" y="4641740"/>
            <a:chExt cx="1450524" cy="1106732"/>
          </a:xfrm>
        </p:grpSpPr>
        <p:pic>
          <p:nvPicPr>
            <p:cNvPr id="118" name="Picture 117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119" name="Picture 11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120" name="Picture 11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121" name="Picture 12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122" name="Picture 121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123" name="Picture 122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124" name="Picture 123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125" name="Picture 124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10" name="Group 183"/>
          <p:cNvGrpSpPr/>
          <p:nvPr/>
        </p:nvGrpSpPr>
        <p:grpSpPr>
          <a:xfrm>
            <a:off x="4561185" y="4475750"/>
            <a:ext cx="1297981" cy="976336"/>
            <a:chOff x="4642828" y="3667486"/>
            <a:chExt cx="1297981" cy="976336"/>
          </a:xfrm>
        </p:grpSpPr>
        <p:cxnSp>
          <p:nvCxnSpPr>
            <p:cNvPr id="127" name="Straight Connector 126"/>
            <p:cNvCxnSpPr>
              <a:stCxn id="135" idx="0"/>
              <a:endCxn id="137" idx="0"/>
            </p:cNvCxnSpPr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35" idx="0"/>
              <a:endCxn id="141" idx="0"/>
            </p:cNvCxnSpPr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35" idx="0"/>
              <a:endCxn id="138" idx="0"/>
            </p:cNvCxnSpPr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35" idx="0"/>
              <a:endCxn id="142" idx="0"/>
            </p:cNvCxnSpPr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35" idx="0"/>
              <a:endCxn id="139" idx="0"/>
            </p:cNvCxnSpPr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35" idx="0"/>
              <a:endCxn id="143" idx="0"/>
            </p:cNvCxnSpPr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35" idx="0"/>
              <a:endCxn id="140" idx="0"/>
            </p:cNvCxnSpPr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35" idx="0"/>
              <a:endCxn id="144" idx="0"/>
            </p:cNvCxnSpPr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51"/>
          <p:cNvGrpSpPr/>
          <p:nvPr/>
        </p:nvGrpSpPr>
        <p:grpSpPr>
          <a:xfrm>
            <a:off x="4484914" y="5444561"/>
            <a:ext cx="1450524" cy="1106732"/>
            <a:chOff x="791935" y="4641740"/>
            <a:chExt cx="1450524" cy="1106732"/>
          </a:xfrm>
        </p:grpSpPr>
        <p:pic>
          <p:nvPicPr>
            <p:cNvPr id="137" name="Picture 136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138" name="Picture 137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139" name="Picture 13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140" name="Picture 13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141" name="Picture 14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142" name="Picture 141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143" name="Picture 142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144" name="Picture 143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12" name="Group 182"/>
          <p:cNvGrpSpPr/>
          <p:nvPr/>
        </p:nvGrpSpPr>
        <p:grpSpPr>
          <a:xfrm>
            <a:off x="6403592" y="4473029"/>
            <a:ext cx="1297981" cy="976336"/>
            <a:chOff x="6485235" y="3664765"/>
            <a:chExt cx="1297981" cy="976336"/>
          </a:xfrm>
        </p:grpSpPr>
        <p:cxnSp>
          <p:nvCxnSpPr>
            <p:cNvPr id="146" name="Straight Connector 145"/>
            <p:cNvCxnSpPr>
              <a:stCxn id="154" idx="0"/>
              <a:endCxn id="156" idx="0"/>
            </p:cNvCxnSpPr>
            <p:nvPr/>
          </p:nvCxnSpPr>
          <p:spPr>
            <a:xfrm rot="16200000" flipH="1" flipV="1">
              <a:off x="6307548" y="3842452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54" idx="0"/>
              <a:endCxn id="160" idx="0"/>
            </p:cNvCxnSpPr>
            <p:nvPr/>
          </p:nvCxnSpPr>
          <p:spPr>
            <a:xfrm rot="16200000" flipH="1" flipV="1">
              <a:off x="6397352" y="3929540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54" idx="0"/>
              <a:endCxn id="157" idx="0"/>
            </p:cNvCxnSpPr>
            <p:nvPr/>
          </p:nvCxnSpPr>
          <p:spPr>
            <a:xfrm rot="16200000" flipH="1" flipV="1">
              <a:off x="6485186" y="4018486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54" idx="0"/>
              <a:endCxn id="161" idx="0"/>
            </p:cNvCxnSpPr>
            <p:nvPr/>
          </p:nvCxnSpPr>
          <p:spPr>
            <a:xfrm rot="16200000" flipH="1" flipV="1">
              <a:off x="6579072" y="4109656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54" idx="0"/>
              <a:endCxn id="158" idx="0"/>
            </p:cNvCxnSpPr>
            <p:nvPr/>
          </p:nvCxnSpPr>
          <p:spPr>
            <a:xfrm rot="16200000" flipH="1">
              <a:off x="6671716" y="4099245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54" idx="0"/>
              <a:endCxn id="162" idx="0"/>
            </p:cNvCxnSpPr>
            <p:nvPr/>
          </p:nvCxnSpPr>
          <p:spPr>
            <a:xfrm rot="16200000" flipH="1">
              <a:off x="6769684" y="4001277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54" idx="0"/>
              <a:endCxn id="159" idx="0"/>
            </p:cNvCxnSpPr>
            <p:nvPr/>
          </p:nvCxnSpPr>
          <p:spPr>
            <a:xfrm rot="16200000" flipH="1">
              <a:off x="6862332" y="3908628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54" idx="0"/>
              <a:endCxn id="163" idx="0"/>
            </p:cNvCxnSpPr>
            <p:nvPr/>
          </p:nvCxnSpPr>
          <p:spPr>
            <a:xfrm rot="16200000" flipH="1">
              <a:off x="6960300" y="3810660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51"/>
          <p:cNvGrpSpPr/>
          <p:nvPr/>
        </p:nvGrpSpPr>
        <p:grpSpPr>
          <a:xfrm>
            <a:off x="6327321" y="5441840"/>
            <a:ext cx="1450524" cy="1106732"/>
            <a:chOff x="791935" y="4641740"/>
            <a:chExt cx="1450524" cy="1106732"/>
          </a:xfrm>
        </p:grpSpPr>
        <p:pic>
          <p:nvPicPr>
            <p:cNvPr id="156" name="Picture 155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157" name="Picture 156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158" name="Picture 157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159" name="Picture 15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160" name="Picture 15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161" name="Picture 16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162" name="Picture 161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163" name="Picture 162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pic>
        <p:nvPicPr>
          <p:cNvPr id="31" name="Picture 30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1796" y="2857463"/>
            <a:ext cx="606392" cy="445698"/>
          </a:xfrm>
          <a:prstGeom prst="rect">
            <a:avLst/>
          </a:prstGeom>
        </p:spPr>
      </p:pic>
      <p:pic>
        <p:nvPicPr>
          <p:cNvPr id="32" name="Picture 31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42526" y="2857892"/>
            <a:ext cx="606392" cy="445698"/>
          </a:xfrm>
          <a:prstGeom prst="rect">
            <a:avLst/>
          </a:prstGeom>
        </p:spPr>
      </p:pic>
      <p:pic>
        <p:nvPicPr>
          <p:cNvPr id="33" name="Picture 32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9320" y="2864452"/>
            <a:ext cx="606392" cy="445698"/>
          </a:xfrm>
          <a:prstGeom prst="rect">
            <a:avLst/>
          </a:prstGeom>
        </p:spPr>
      </p:pic>
      <p:pic>
        <p:nvPicPr>
          <p:cNvPr id="34" name="Picture 33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9412" y="2859067"/>
            <a:ext cx="606392" cy="445698"/>
          </a:xfrm>
          <a:prstGeom prst="rect">
            <a:avLst/>
          </a:prstGeom>
        </p:spPr>
      </p:pic>
      <p:pic>
        <p:nvPicPr>
          <p:cNvPr id="16" name="Picture 15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5968" y="4481193"/>
            <a:ext cx="606392" cy="445698"/>
          </a:xfrm>
          <a:prstGeom prst="rect">
            <a:avLst/>
          </a:prstGeom>
        </p:spPr>
      </p:pic>
      <p:pic>
        <p:nvPicPr>
          <p:cNvPr id="116" name="Picture 115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28377" y="4478471"/>
            <a:ext cx="606392" cy="445698"/>
          </a:xfrm>
          <a:prstGeom prst="rect">
            <a:avLst/>
          </a:prstGeom>
        </p:spPr>
      </p:pic>
      <p:pic>
        <p:nvPicPr>
          <p:cNvPr id="135" name="Picture 134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8950" y="4475750"/>
            <a:ext cx="606392" cy="445698"/>
          </a:xfrm>
          <a:prstGeom prst="rect">
            <a:avLst/>
          </a:prstGeom>
        </p:spPr>
      </p:pic>
      <p:pic>
        <p:nvPicPr>
          <p:cNvPr id="154" name="Picture 153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21357" y="4473029"/>
            <a:ext cx="606392" cy="445698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767445" y="169646"/>
            <a:ext cx="7592784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Discover topology</a:t>
            </a:r>
          </a:p>
        </p:txBody>
      </p:sp>
      <p:pic>
        <p:nvPicPr>
          <p:cNvPr id="1026" name="Picture 2" descr="C:\Users\yalagand\AppData\Local\Microsoft\Windows\Temporary Internet Files\Content.IE5\DHYCAZ55\MCj04352420000[1].png"/>
          <p:cNvPicPr>
            <a:picLocks noChangeAspect="1" noChangeArrowheads="1"/>
          </p:cNvPicPr>
          <p:nvPr/>
        </p:nvPicPr>
        <p:blipFill>
          <a:blip r:embed="rId6" cstate="print"/>
          <a:srcRect b="23750"/>
          <a:stretch>
            <a:fillRect/>
          </a:stretch>
        </p:blipFill>
        <p:spPr bwMode="auto">
          <a:xfrm>
            <a:off x="220227" y="1102179"/>
            <a:ext cx="990325" cy="1494065"/>
          </a:xfrm>
          <a:prstGeom prst="rect">
            <a:avLst/>
          </a:prstGeom>
          <a:noFill/>
        </p:spPr>
      </p:pic>
      <p:cxnSp>
        <p:nvCxnSpPr>
          <p:cNvPr id="216" name="Straight Arrow Connector 215"/>
          <p:cNvCxnSpPr/>
          <p:nvPr/>
        </p:nvCxnSpPr>
        <p:spPr>
          <a:xfrm>
            <a:off x="1224643" y="1494064"/>
            <a:ext cx="5600700" cy="1347107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>
            <a:off x="1377043" y="1646464"/>
            <a:ext cx="3562350" cy="1309007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>
            <a:endCxn id="34" idx="1"/>
          </p:cNvCxnSpPr>
          <p:nvPr/>
        </p:nvCxnSpPr>
        <p:spPr>
          <a:xfrm>
            <a:off x="1371600" y="2041071"/>
            <a:ext cx="1677812" cy="1040845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1412421" y="1828800"/>
            <a:ext cx="5257800" cy="2792186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1216479" y="2237014"/>
            <a:ext cx="3698421" cy="228600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1061357" y="2506436"/>
            <a:ext cx="2081893" cy="1983921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>
            <a:endCxn id="31" idx="1"/>
          </p:cNvCxnSpPr>
          <p:nvPr/>
        </p:nvCxnSpPr>
        <p:spPr>
          <a:xfrm rot="16200000" flipH="1">
            <a:off x="804735" y="2673251"/>
            <a:ext cx="451412" cy="36271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 rot="16200000" flipH="1">
            <a:off x="-20409" y="3326945"/>
            <a:ext cx="1885949" cy="538844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TextBox 239"/>
          <p:cNvSpPr txBox="1"/>
          <p:nvPr/>
        </p:nvSpPr>
        <p:spPr>
          <a:xfrm>
            <a:off x="4106636" y="1600200"/>
            <a:ext cx="3927021" cy="7592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Futura Bk" pitchFamily="34" charset="0"/>
              </a:rPr>
              <a:t>SNMP Queries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155121" y="1787979"/>
            <a:ext cx="1036864" cy="3755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2000" b="1" dirty="0" smtClean="0">
                <a:latin typeface="Futura Bk" pitchFamily="34" charset="0"/>
              </a:rPr>
              <a:t>SPAIN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0"/>
          <p:cNvGrpSpPr/>
          <p:nvPr/>
        </p:nvGrpSpPr>
        <p:grpSpPr>
          <a:xfrm>
            <a:off x="1489164" y="2857462"/>
            <a:ext cx="5535388" cy="2069429"/>
            <a:chOff x="1570807" y="2049198"/>
            <a:chExt cx="5535388" cy="2069429"/>
          </a:xfrm>
        </p:grpSpPr>
        <p:cxnSp>
          <p:nvCxnSpPr>
            <p:cNvPr id="92" name="Straight Connector 91"/>
            <p:cNvCxnSpPr>
              <a:stCxn id="31" idx="0"/>
              <a:endCxn id="116" idx="2"/>
            </p:cNvCxnSpPr>
            <p:nvPr/>
          </p:nvCxnSpPr>
          <p:spPr>
            <a:xfrm rot="16200000" flipH="1">
              <a:off x="1471572" y="2174262"/>
              <a:ext cx="2066706" cy="181658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31" idx="0"/>
              <a:endCxn id="16" idx="2"/>
            </p:cNvCxnSpPr>
            <p:nvPr/>
          </p:nvCxnSpPr>
          <p:spPr>
            <a:xfrm rot="16200000" flipH="1" flipV="1">
              <a:off x="549007" y="3070999"/>
              <a:ext cx="2069428" cy="2582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31" idx="0"/>
              <a:endCxn id="135" idx="2"/>
            </p:cNvCxnSpPr>
            <p:nvPr/>
          </p:nvCxnSpPr>
          <p:spPr>
            <a:xfrm rot="16200000" flipH="1">
              <a:off x="2398219" y="1247614"/>
              <a:ext cx="2063985" cy="36671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31" idx="0"/>
              <a:endCxn id="154" idx="2"/>
            </p:cNvCxnSpPr>
            <p:nvPr/>
          </p:nvCxnSpPr>
          <p:spPr>
            <a:xfrm rot="16200000" flipH="1">
              <a:off x="3320783" y="325051"/>
              <a:ext cx="2061264" cy="55095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81"/>
          <p:cNvGrpSpPr/>
          <p:nvPr/>
        </p:nvGrpSpPr>
        <p:grpSpPr>
          <a:xfrm>
            <a:off x="1489164" y="2859066"/>
            <a:ext cx="5535388" cy="2067825"/>
            <a:chOff x="1570807" y="2050802"/>
            <a:chExt cx="5535388" cy="2067825"/>
          </a:xfrm>
        </p:grpSpPr>
        <p:cxnSp>
          <p:nvCxnSpPr>
            <p:cNvPr id="155" name="Straight Connector 154"/>
            <p:cNvCxnSpPr>
              <a:stCxn id="34" idx="0"/>
              <a:endCxn id="116" idx="2"/>
            </p:cNvCxnSpPr>
            <p:nvPr/>
          </p:nvCxnSpPr>
          <p:spPr>
            <a:xfrm rot="16200000" flipH="1" flipV="1">
              <a:off x="2391183" y="3072836"/>
              <a:ext cx="2065102" cy="2103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34" idx="0"/>
              <a:endCxn id="16" idx="2"/>
            </p:cNvCxnSpPr>
            <p:nvPr/>
          </p:nvCxnSpPr>
          <p:spPr>
            <a:xfrm rot="16200000" flipH="1" flipV="1">
              <a:off x="1468617" y="2152993"/>
              <a:ext cx="2067824" cy="186344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34" idx="0"/>
              <a:endCxn id="135" idx="2"/>
            </p:cNvCxnSpPr>
            <p:nvPr/>
          </p:nvCxnSpPr>
          <p:spPr>
            <a:xfrm rot="16200000" flipH="1">
              <a:off x="3317829" y="2167224"/>
              <a:ext cx="2062381" cy="182953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34" idx="0"/>
              <a:endCxn id="154" idx="2"/>
            </p:cNvCxnSpPr>
            <p:nvPr/>
          </p:nvCxnSpPr>
          <p:spPr>
            <a:xfrm rot="16200000" flipH="1">
              <a:off x="4240393" y="1244661"/>
              <a:ext cx="2059660" cy="367194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83"/>
          <p:cNvGrpSpPr/>
          <p:nvPr/>
        </p:nvGrpSpPr>
        <p:grpSpPr>
          <a:xfrm>
            <a:off x="1489164" y="2857891"/>
            <a:ext cx="5556558" cy="2068999"/>
            <a:chOff x="1570807" y="2049627"/>
            <a:chExt cx="5556558" cy="2068999"/>
          </a:xfrm>
        </p:grpSpPr>
        <p:cxnSp>
          <p:nvCxnSpPr>
            <p:cNvPr id="126" name="Straight Connector 125"/>
            <p:cNvCxnSpPr>
              <a:stCxn id="32" idx="0"/>
              <a:endCxn id="16" idx="2"/>
            </p:cNvCxnSpPr>
            <p:nvPr/>
          </p:nvCxnSpPr>
          <p:spPr>
            <a:xfrm rot="16200000" flipH="1" flipV="1">
              <a:off x="3314586" y="305848"/>
              <a:ext cx="2068999" cy="555655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32" idx="0"/>
              <a:endCxn id="116" idx="2"/>
            </p:cNvCxnSpPr>
            <p:nvPr/>
          </p:nvCxnSpPr>
          <p:spPr>
            <a:xfrm rot="16200000" flipH="1" flipV="1">
              <a:off x="4237152" y="1225691"/>
              <a:ext cx="2066277" cy="371414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32" idx="0"/>
              <a:endCxn id="135" idx="2"/>
            </p:cNvCxnSpPr>
            <p:nvPr/>
          </p:nvCxnSpPr>
          <p:spPr>
            <a:xfrm rot="16200000" flipH="1" flipV="1">
              <a:off x="5163799" y="2149618"/>
              <a:ext cx="2063556" cy="186357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32" idx="0"/>
              <a:endCxn id="154" idx="2"/>
            </p:cNvCxnSpPr>
            <p:nvPr/>
          </p:nvCxnSpPr>
          <p:spPr>
            <a:xfrm rot="16200000" flipH="1" flipV="1">
              <a:off x="6086363" y="3069460"/>
              <a:ext cx="2060835" cy="211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82"/>
          <p:cNvGrpSpPr/>
          <p:nvPr/>
        </p:nvGrpSpPr>
        <p:grpSpPr>
          <a:xfrm>
            <a:off x="1489164" y="2864451"/>
            <a:ext cx="5535388" cy="2062439"/>
            <a:chOff x="1570807" y="2056187"/>
            <a:chExt cx="5535388" cy="2062439"/>
          </a:xfrm>
        </p:grpSpPr>
        <p:cxnSp>
          <p:nvCxnSpPr>
            <p:cNvPr id="107" name="Straight Connector 106"/>
            <p:cNvCxnSpPr>
              <a:stCxn id="33" idx="0"/>
              <a:endCxn id="16" idx="2"/>
            </p:cNvCxnSpPr>
            <p:nvPr/>
          </p:nvCxnSpPr>
          <p:spPr>
            <a:xfrm rot="16200000" flipH="1" flipV="1">
              <a:off x="2396263" y="1230731"/>
              <a:ext cx="2062439" cy="3713352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33" idx="0"/>
              <a:endCxn id="135" idx="2"/>
            </p:cNvCxnSpPr>
            <p:nvPr/>
          </p:nvCxnSpPr>
          <p:spPr>
            <a:xfrm rot="16200000" flipH="1" flipV="1">
              <a:off x="4245476" y="3074501"/>
              <a:ext cx="2056996" cy="2037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33" idx="0"/>
              <a:endCxn id="154" idx="2"/>
            </p:cNvCxnSpPr>
            <p:nvPr/>
          </p:nvCxnSpPr>
          <p:spPr>
            <a:xfrm rot="16200000" flipH="1">
              <a:off x="5168039" y="2172307"/>
              <a:ext cx="2054275" cy="1822037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33" idx="0"/>
              <a:endCxn id="116" idx="2"/>
            </p:cNvCxnSpPr>
            <p:nvPr/>
          </p:nvCxnSpPr>
          <p:spPr>
            <a:xfrm rot="16200000" flipH="1" flipV="1">
              <a:off x="3318829" y="2150574"/>
              <a:ext cx="2059717" cy="187094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85"/>
          <p:cNvGrpSpPr/>
          <p:nvPr/>
        </p:nvGrpSpPr>
        <p:grpSpPr>
          <a:xfrm>
            <a:off x="868203" y="4481193"/>
            <a:ext cx="1297981" cy="976336"/>
            <a:chOff x="949846" y="3672929"/>
            <a:chExt cx="1297981" cy="976336"/>
          </a:xfrm>
        </p:grpSpPr>
        <p:cxnSp>
          <p:nvCxnSpPr>
            <p:cNvPr id="80" name="Straight Connector 79"/>
            <p:cNvCxnSpPr>
              <a:stCxn id="16" idx="0"/>
              <a:endCxn id="24" idx="0"/>
            </p:cNvCxnSpPr>
            <p:nvPr/>
          </p:nvCxnSpPr>
          <p:spPr>
            <a:xfrm rot="16200000" flipH="1" flipV="1">
              <a:off x="772159" y="3850616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16" idx="0"/>
              <a:endCxn id="29" idx="0"/>
            </p:cNvCxnSpPr>
            <p:nvPr/>
          </p:nvCxnSpPr>
          <p:spPr>
            <a:xfrm rot="16200000" flipH="1" flipV="1">
              <a:off x="861963" y="3937704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6" idx="0"/>
              <a:endCxn id="25" idx="0"/>
            </p:cNvCxnSpPr>
            <p:nvPr/>
          </p:nvCxnSpPr>
          <p:spPr>
            <a:xfrm rot="16200000" flipH="1" flipV="1">
              <a:off x="949797" y="4026650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6" idx="0"/>
              <a:endCxn id="30" idx="0"/>
            </p:cNvCxnSpPr>
            <p:nvPr/>
          </p:nvCxnSpPr>
          <p:spPr>
            <a:xfrm rot="16200000" flipH="1" flipV="1">
              <a:off x="1043683" y="4117820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6" idx="0"/>
              <a:endCxn id="26" idx="0"/>
            </p:cNvCxnSpPr>
            <p:nvPr/>
          </p:nvCxnSpPr>
          <p:spPr>
            <a:xfrm rot="16200000" flipH="1">
              <a:off x="1136327" y="4107409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6" idx="0"/>
              <a:endCxn id="50" idx="0"/>
            </p:cNvCxnSpPr>
            <p:nvPr/>
          </p:nvCxnSpPr>
          <p:spPr>
            <a:xfrm rot="16200000" flipH="1">
              <a:off x="1234295" y="4009441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6" idx="0"/>
              <a:endCxn id="27" idx="0"/>
            </p:cNvCxnSpPr>
            <p:nvPr/>
          </p:nvCxnSpPr>
          <p:spPr>
            <a:xfrm rot="16200000" flipH="1">
              <a:off x="1326943" y="3916792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16" idx="0"/>
              <a:endCxn id="51" idx="0"/>
            </p:cNvCxnSpPr>
            <p:nvPr/>
          </p:nvCxnSpPr>
          <p:spPr>
            <a:xfrm rot="16200000" flipH="1">
              <a:off x="1424911" y="3818824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84"/>
          <p:cNvGrpSpPr/>
          <p:nvPr/>
        </p:nvGrpSpPr>
        <p:grpSpPr>
          <a:xfrm>
            <a:off x="2710612" y="4478471"/>
            <a:ext cx="1297981" cy="976336"/>
            <a:chOff x="2792255" y="3670207"/>
            <a:chExt cx="1297981" cy="976336"/>
          </a:xfrm>
        </p:grpSpPr>
        <p:cxnSp>
          <p:nvCxnSpPr>
            <p:cNvPr id="108" name="Straight Connector 107"/>
            <p:cNvCxnSpPr>
              <a:stCxn id="116" idx="0"/>
              <a:endCxn id="118" idx="0"/>
            </p:cNvCxnSpPr>
            <p:nvPr/>
          </p:nvCxnSpPr>
          <p:spPr>
            <a:xfrm rot="16200000" flipH="1" flipV="1">
              <a:off x="2614568" y="3847894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16" idx="0"/>
              <a:endCxn id="122" idx="0"/>
            </p:cNvCxnSpPr>
            <p:nvPr/>
          </p:nvCxnSpPr>
          <p:spPr>
            <a:xfrm rot="16200000" flipH="1" flipV="1">
              <a:off x="2704372" y="3934982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16" idx="0"/>
              <a:endCxn id="119" idx="0"/>
            </p:cNvCxnSpPr>
            <p:nvPr/>
          </p:nvCxnSpPr>
          <p:spPr>
            <a:xfrm rot="16200000" flipH="1" flipV="1">
              <a:off x="2792206" y="4023928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16" idx="0"/>
              <a:endCxn id="123" idx="0"/>
            </p:cNvCxnSpPr>
            <p:nvPr/>
          </p:nvCxnSpPr>
          <p:spPr>
            <a:xfrm rot="16200000" flipH="1" flipV="1">
              <a:off x="2886092" y="4115098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16" idx="0"/>
              <a:endCxn id="120" idx="0"/>
            </p:cNvCxnSpPr>
            <p:nvPr/>
          </p:nvCxnSpPr>
          <p:spPr>
            <a:xfrm rot="16200000" flipH="1">
              <a:off x="2978736" y="4104687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16" idx="0"/>
              <a:endCxn id="124" idx="0"/>
            </p:cNvCxnSpPr>
            <p:nvPr/>
          </p:nvCxnSpPr>
          <p:spPr>
            <a:xfrm rot="16200000" flipH="1">
              <a:off x="3076704" y="4006719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6" idx="0"/>
              <a:endCxn id="121" idx="0"/>
            </p:cNvCxnSpPr>
            <p:nvPr/>
          </p:nvCxnSpPr>
          <p:spPr>
            <a:xfrm rot="16200000" flipH="1">
              <a:off x="3169352" y="3914070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6" idx="0"/>
              <a:endCxn id="125" idx="0"/>
            </p:cNvCxnSpPr>
            <p:nvPr/>
          </p:nvCxnSpPr>
          <p:spPr>
            <a:xfrm rot="16200000" flipH="1">
              <a:off x="3267320" y="3816102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83"/>
          <p:cNvGrpSpPr/>
          <p:nvPr/>
        </p:nvGrpSpPr>
        <p:grpSpPr>
          <a:xfrm>
            <a:off x="4561185" y="4475750"/>
            <a:ext cx="1297981" cy="976336"/>
            <a:chOff x="4642828" y="3667486"/>
            <a:chExt cx="1297981" cy="976336"/>
          </a:xfrm>
        </p:grpSpPr>
        <p:cxnSp>
          <p:nvCxnSpPr>
            <p:cNvPr id="127" name="Straight Connector 126"/>
            <p:cNvCxnSpPr>
              <a:stCxn id="135" idx="0"/>
              <a:endCxn id="137" idx="0"/>
            </p:cNvCxnSpPr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35" idx="0"/>
            </p:cNvCxnSpPr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35" idx="0"/>
              <a:endCxn id="138" idx="0"/>
            </p:cNvCxnSpPr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35" idx="0"/>
              <a:endCxn id="118" idx="0"/>
            </p:cNvCxnSpPr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35" idx="0"/>
              <a:endCxn id="139" idx="0"/>
            </p:cNvCxnSpPr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35" idx="0"/>
              <a:endCxn id="119" idx="0"/>
            </p:cNvCxnSpPr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35" idx="0"/>
              <a:endCxn id="106" idx="0"/>
            </p:cNvCxnSpPr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35" idx="0"/>
              <a:endCxn id="144" idx="0"/>
            </p:cNvCxnSpPr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82"/>
          <p:cNvGrpSpPr/>
          <p:nvPr/>
        </p:nvGrpSpPr>
        <p:grpSpPr>
          <a:xfrm>
            <a:off x="6403592" y="4473029"/>
            <a:ext cx="1297981" cy="976336"/>
            <a:chOff x="6485235" y="3664765"/>
            <a:chExt cx="1297981" cy="976336"/>
          </a:xfrm>
        </p:grpSpPr>
        <p:cxnSp>
          <p:nvCxnSpPr>
            <p:cNvPr id="146" name="Straight Connector 145"/>
            <p:cNvCxnSpPr>
              <a:stCxn id="154" idx="0"/>
            </p:cNvCxnSpPr>
            <p:nvPr/>
          </p:nvCxnSpPr>
          <p:spPr>
            <a:xfrm rot="16200000" flipH="1" flipV="1">
              <a:off x="6307548" y="3842452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54" idx="0"/>
              <a:endCxn id="136" idx="0"/>
            </p:cNvCxnSpPr>
            <p:nvPr/>
          </p:nvCxnSpPr>
          <p:spPr>
            <a:xfrm rot="16200000" flipH="1" flipV="1">
              <a:off x="6397352" y="3929540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54" idx="0"/>
            </p:cNvCxnSpPr>
            <p:nvPr/>
          </p:nvCxnSpPr>
          <p:spPr>
            <a:xfrm rot="16200000" flipH="1" flipV="1">
              <a:off x="6485186" y="4018486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54" idx="0"/>
              <a:endCxn id="161" idx="0"/>
            </p:cNvCxnSpPr>
            <p:nvPr/>
          </p:nvCxnSpPr>
          <p:spPr>
            <a:xfrm rot="16200000" flipH="1" flipV="1">
              <a:off x="6579072" y="4109656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54" idx="0"/>
            </p:cNvCxnSpPr>
            <p:nvPr/>
          </p:nvCxnSpPr>
          <p:spPr>
            <a:xfrm rot="16200000" flipH="1">
              <a:off x="6671716" y="4099245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54" idx="0"/>
              <a:endCxn id="162" idx="0"/>
            </p:cNvCxnSpPr>
            <p:nvPr/>
          </p:nvCxnSpPr>
          <p:spPr>
            <a:xfrm rot="16200000" flipH="1">
              <a:off x="6769684" y="4001277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54" idx="0"/>
            </p:cNvCxnSpPr>
            <p:nvPr/>
          </p:nvCxnSpPr>
          <p:spPr>
            <a:xfrm rot="16200000" flipH="1">
              <a:off x="6862332" y="3908628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54" idx="0"/>
              <a:endCxn id="139" idx="0"/>
            </p:cNvCxnSpPr>
            <p:nvPr/>
          </p:nvCxnSpPr>
          <p:spPr>
            <a:xfrm rot="16200000" flipH="1">
              <a:off x="6960300" y="3810660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1796" y="2857463"/>
            <a:ext cx="606392" cy="445698"/>
          </a:xfrm>
          <a:prstGeom prst="rect">
            <a:avLst/>
          </a:prstGeom>
        </p:spPr>
      </p:pic>
      <p:pic>
        <p:nvPicPr>
          <p:cNvPr id="32" name="Picture 31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2526" y="2857892"/>
            <a:ext cx="606392" cy="445698"/>
          </a:xfrm>
          <a:prstGeom prst="rect">
            <a:avLst/>
          </a:prstGeom>
        </p:spPr>
      </p:pic>
      <p:pic>
        <p:nvPicPr>
          <p:cNvPr id="33" name="Picture 32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9320" y="2864452"/>
            <a:ext cx="606392" cy="445698"/>
          </a:xfrm>
          <a:prstGeom prst="rect">
            <a:avLst/>
          </a:prstGeom>
        </p:spPr>
      </p:pic>
      <p:pic>
        <p:nvPicPr>
          <p:cNvPr id="34" name="Picture 33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412" y="2859067"/>
            <a:ext cx="606392" cy="445698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757740" y="128363"/>
            <a:ext cx="7592784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Compute paths</a:t>
            </a:r>
          </a:p>
        </p:txBody>
      </p:sp>
      <p:grpSp>
        <p:nvGrpSpPr>
          <p:cNvPr id="10" name="Group 51"/>
          <p:cNvGrpSpPr/>
          <p:nvPr/>
        </p:nvGrpSpPr>
        <p:grpSpPr>
          <a:xfrm>
            <a:off x="791932" y="5450004"/>
            <a:ext cx="1450524" cy="1106732"/>
            <a:chOff x="791935" y="4641740"/>
            <a:chExt cx="1450524" cy="1106732"/>
          </a:xfrm>
        </p:grpSpPr>
        <p:pic>
          <p:nvPicPr>
            <p:cNvPr id="71" name="Picture 7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72" name="Picture 71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73" name="Picture 72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74" name="Picture 73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75" name="Picture 74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76" name="Picture 75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77" name="Picture 76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78" name="Picture 77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11" name="Group 51"/>
          <p:cNvGrpSpPr/>
          <p:nvPr/>
        </p:nvGrpSpPr>
        <p:grpSpPr>
          <a:xfrm>
            <a:off x="2634341" y="5447282"/>
            <a:ext cx="1450524" cy="1106732"/>
            <a:chOff x="791935" y="4641740"/>
            <a:chExt cx="1450524" cy="1106732"/>
          </a:xfrm>
        </p:grpSpPr>
        <p:pic>
          <p:nvPicPr>
            <p:cNvPr id="81" name="Picture 8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83" name="Picture 82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84" name="Picture 83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86" name="Picture 85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90" name="Picture 8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94" name="Picture 93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95" name="Picture 94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97" name="Picture 96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12" name="Group 51"/>
          <p:cNvGrpSpPr/>
          <p:nvPr/>
        </p:nvGrpSpPr>
        <p:grpSpPr>
          <a:xfrm>
            <a:off x="4484914" y="5444561"/>
            <a:ext cx="1450524" cy="1106732"/>
            <a:chOff x="791935" y="4641740"/>
            <a:chExt cx="1450524" cy="1106732"/>
          </a:xfrm>
        </p:grpSpPr>
        <p:pic>
          <p:nvPicPr>
            <p:cNvPr id="99" name="Picture 9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100" name="Picture 9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104" name="Picture 103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106" name="Picture 105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117" name="Picture 116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118" name="Picture 117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119" name="Picture 11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120" name="Picture 11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13" name="Group 51"/>
          <p:cNvGrpSpPr/>
          <p:nvPr/>
        </p:nvGrpSpPr>
        <p:grpSpPr>
          <a:xfrm>
            <a:off x="6327321" y="5441840"/>
            <a:ext cx="1450524" cy="1106732"/>
            <a:chOff x="791935" y="4641740"/>
            <a:chExt cx="1450524" cy="1106732"/>
          </a:xfrm>
        </p:grpSpPr>
        <p:pic>
          <p:nvPicPr>
            <p:cNvPr id="122" name="Picture 121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123" name="Picture 122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124" name="Picture 123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125" name="Picture 124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136" name="Picture 135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137" name="Picture 136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138" name="Picture 137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139" name="Picture 13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sp>
        <p:nvSpPr>
          <p:cNvPr id="142" name="TextBox 141"/>
          <p:cNvSpPr txBox="1"/>
          <p:nvPr/>
        </p:nvSpPr>
        <p:spPr>
          <a:xfrm>
            <a:off x="819509" y="1190446"/>
            <a:ext cx="7893171" cy="13370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00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Futura Bk" pitchFamily="34" charset="0"/>
              </a:rPr>
              <a:t>Goal:</a:t>
            </a:r>
            <a:r>
              <a:rPr lang="en-US" sz="2800" dirty="0" smtClean="0">
                <a:solidFill>
                  <a:srgbClr val="C00000"/>
                </a:solidFill>
                <a:latin typeface="Futura Bk" pitchFamily="34" charset="0"/>
              </a:rPr>
              <a:t> leverage redundancy; improve reliability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Futura Bk" pitchFamily="34" charset="0"/>
              </a:rPr>
              <a:t>Challenges:</a:t>
            </a:r>
            <a:r>
              <a:rPr lang="en-US" sz="2800" dirty="0" smtClean="0">
                <a:solidFill>
                  <a:srgbClr val="C00000"/>
                </a:solidFill>
                <a:latin typeface="Futura Bk" pitchFamily="34" charset="0"/>
              </a:rPr>
              <a:t> large graphs; 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Futura Bk" pitchFamily="34" charset="0"/>
              </a:rPr>
              <a:t>                     more </a:t>
            </a:r>
            <a:r>
              <a:rPr lang="en-US" sz="2800" dirty="0" err="1" smtClean="0">
                <a:solidFill>
                  <a:srgbClr val="C00000"/>
                </a:solidFill>
                <a:latin typeface="Futura Bk" pitchFamily="34" charset="0"/>
              </a:rPr>
              <a:t>paths</a:t>
            </a:r>
            <a:r>
              <a:rPr lang="en-US" sz="2800" dirty="0" err="1" smtClean="0">
                <a:solidFill>
                  <a:srgbClr val="C00000"/>
                </a:solidFill>
                <a:latin typeface="Futura Bk" pitchFamily="34" charset="0"/>
                <a:sym typeface="Wingdings" pitchFamily="2" charset="2"/>
              </a:rPr>
              <a:t>more</a:t>
            </a:r>
            <a:r>
              <a:rPr lang="en-US" sz="2800" dirty="0" smtClean="0">
                <a:solidFill>
                  <a:srgbClr val="C00000"/>
                </a:solidFill>
                <a:latin typeface="Futura Bk" pitchFamily="34" charset="0"/>
                <a:sym typeface="Wingdings" pitchFamily="2" charset="2"/>
              </a:rPr>
              <a:t> resources</a:t>
            </a:r>
            <a:endParaRPr lang="en-US" sz="2800" dirty="0" smtClean="0">
              <a:solidFill>
                <a:srgbClr val="C00000"/>
              </a:solidFill>
              <a:latin typeface="Futura Bk" pitchFamily="34" charset="0"/>
            </a:endParaRPr>
          </a:p>
        </p:txBody>
      </p:sp>
      <p:pic>
        <p:nvPicPr>
          <p:cNvPr id="16" name="Picture 15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5968" y="4481193"/>
            <a:ext cx="606392" cy="445698"/>
          </a:xfrm>
          <a:prstGeom prst="rect">
            <a:avLst/>
          </a:prstGeom>
        </p:spPr>
      </p:pic>
      <p:pic>
        <p:nvPicPr>
          <p:cNvPr id="116" name="Picture 115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8377" y="4478471"/>
            <a:ext cx="606392" cy="445698"/>
          </a:xfrm>
          <a:prstGeom prst="rect">
            <a:avLst/>
          </a:prstGeom>
        </p:spPr>
      </p:pic>
      <p:pic>
        <p:nvPicPr>
          <p:cNvPr id="135" name="Picture 134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8950" y="4475750"/>
            <a:ext cx="606392" cy="445698"/>
          </a:xfrm>
          <a:prstGeom prst="rect">
            <a:avLst/>
          </a:prstGeom>
        </p:spPr>
      </p:pic>
      <p:pic>
        <p:nvPicPr>
          <p:cNvPr id="154" name="Picture 153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1357" y="4473029"/>
            <a:ext cx="606392" cy="4456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0"/>
          <p:cNvGrpSpPr/>
          <p:nvPr/>
        </p:nvGrpSpPr>
        <p:grpSpPr>
          <a:xfrm>
            <a:off x="1489164" y="2857462"/>
            <a:ext cx="5535388" cy="2069429"/>
            <a:chOff x="1570807" y="2049198"/>
            <a:chExt cx="5535388" cy="2069429"/>
          </a:xfrm>
        </p:grpSpPr>
        <p:cxnSp>
          <p:nvCxnSpPr>
            <p:cNvPr id="92" name="Straight Connector 91"/>
            <p:cNvCxnSpPr>
              <a:stCxn id="31" idx="0"/>
              <a:endCxn id="116" idx="2"/>
            </p:cNvCxnSpPr>
            <p:nvPr/>
          </p:nvCxnSpPr>
          <p:spPr>
            <a:xfrm rot="16200000" flipH="1">
              <a:off x="1471572" y="2174262"/>
              <a:ext cx="2066706" cy="181658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31" idx="0"/>
              <a:endCxn id="16" idx="2"/>
            </p:cNvCxnSpPr>
            <p:nvPr/>
          </p:nvCxnSpPr>
          <p:spPr>
            <a:xfrm rot="16200000" flipH="1" flipV="1">
              <a:off x="549007" y="3070999"/>
              <a:ext cx="2069428" cy="2582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31" idx="0"/>
              <a:endCxn id="135" idx="2"/>
            </p:cNvCxnSpPr>
            <p:nvPr/>
          </p:nvCxnSpPr>
          <p:spPr>
            <a:xfrm rot="16200000" flipH="1">
              <a:off x="2398219" y="1247614"/>
              <a:ext cx="2063985" cy="36671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31" idx="0"/>
              <a:endCxn id="154" idx="2"/>
            </p:cNvCxnSpPr>
            <p:nvPr/>
          </p:nvCxnSpPr>
          <p:spPr>
            <a:xfrm rot="16200000" flipH="1">
              <a:off x="3320783" y="325051"/>
              <a:ext cx="2061264" cy="55095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81"/>
          <p:cNvGrpSpPr/>
          <p:nvPr/>
        </p:nvGrpSpPr>
        <p:grpSpPr>
          <a:xfrm>
            <a:off x="1489164" y="2859066"/>
            <a:ext cx="5535388" cy="2067825"/>
            <a:chOff x="1570807" y="2050802"/>
            <a:chExt cx="5535388" cy="2067825"/>
          </a:xfrm>
        </p:grpSpPr>
        <p:cxnSp>
          <p:nvCxnSpPr>
            <p:cNvPr id="155" name="Straight Connector 154"/>
            <p:cNvCxnSpPr>
              <a:stCxn id="34" idx="0"/>
              <a:endCxn id="116" idx="2"/>
            </p:cNvCxnSpPr>
            <p:nvPr/>
          </p:nvCxnSpPr>
          <p:spPr>
            <a:xfrm rot="16200000" flipH="1" flipV="1">
              <a:off x="2391183" y="3072836"/>
              <a:ext cx="2065102" cy="2103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34" idx="0"/>
              <a:endCxn id="16" idx="2"/>
            </p:cNvCxnSpPr>
            <p:nvPr/>
          </p:nvCxnSpPr>
          <p:spPr>
            <a:xfrm rot="16200000" flipH="1" flipV="1">
              <a:off x="1468617" y="2152993"/>
              <a:ext cx="2067824" cy="186344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34" idx="0"/>
              <a:endCxn id="135" idx="2"/>
            </p:cNvCxnSpPr>
            <p:nvPr/>
          </p:nvCxnSpPr>
          <p:spPr>
            <a:xfrm rot="16200000" flipH="1">
              <a:off x="3317829" y="2167224"/>
              <a:ext cx="2062381" cy="182953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34" idx="0"/>
              <a:endCxn id="154" idx="2"/>
            </p:cNvCxnSpPr>
            <p:nvPr/>
          </p:nvCxnSpPr>
          <p:spPr>
            <a:xfrm rot="16200000" flipH="1">
              <a:off x="4240393" y="1244661"/>
              <a:ext cx="2059660" cy="367194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83"/>
          <p:cNvGrpSpPr/>
          <p:nvPr/>
        </p:nvGrpSpPr>
        <p:grpSpPr>
          <a:xfrm>
            <a:off x="1489164" y="2857891"/>
            <a:ext cx="5556558" cy="2068999"/>
            <a:chOff x="1570807" y="2049627"/>
            <a:chExt cx="5556558" cy="2068999"/>
          </a:xfrm>
        </p:grpSpPr>
        <p:cxnSp>
          <p:nvCxnSpPr>
            <p:cNvPr id="126" name="Straight Connector 125"/>
            <p:cNvCxnSpPr>
              <a:stCxn id="32" idx="0"/>
              <a:endCxn id="16" idx="2"/>
            </p:cNvCxnSpPr>
            <p:nvPr/>
          </p:nvCxnSpPr>
          <p:spPr>
            <a:xfrm rot="16200000" flipH="1" flipV="1">
              <a:off x="3314586" y="305848"/>
              <a:ext cx="2068999" cy="555655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32" idx="0"/>
              <a:endCxn id="116" idx="2"/>
            </p:cNvCxnSpPr>
            <p:nvPr/>
          </p:nvCxnSpPr>
          <p:spPr>
            <a:xfrm rot="16200000" flipH="1" flipV="1">
              <a:off x="4237152" y="1225691"/>
              <a:ext cx="2066277" cy="371414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32" idx="0"/>
              <a:endCxn id="135" idx="2"/>
            </p:cNvCxnSpPr>
            <p:nvPr/>
          </p:nvCxnSpPr>
          <p:spPr>
            <a:xfrm rot="16200000" flipH="1" flipV="1">
              <a:off x="5163799" y="2149618"/>
              <a:ext cx="2063556" cy="186357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32" idx="0"/>
              <a:endCxn id="154" idx="2"/>
            </p:cNvCxnSpPr>
            <p:nvPr/>
          </p:nvCxnSpPr>
          <p:spPr>
            <a:xfrm rot="16200000" flipH="1" flipV="1">
              <a:off x="6086363" y="3069460"/>
              <a:ext cx="2060835" cy="211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82"/>
          <p:cNvGrpSpPr/>
          <p:nvPr/>
        </p:nvGrpSpPr>
        <p:grpSpPr>
          <a:xfrm>
            <a:off x="1489164" y="2864451"/>
            <a:ext cx="5535388" cy="2062439"/>
            <a:chOff x="1570807" y="2056187"/>
            <a:chExt cx="5535388" cy="2062439"/>
          </a:xfrm>
        </p:grpSpPr>
        <p:cxnSp>
          <p:nvCxnSpPr>
            <p:cNvPr id="107" name="Straight Connector 106"/>
            <p:cNvCxnSpPr>
              <a:stCxn id="33" idx="0"/>
              <a:endCxn id="16" idx="2"/>
            </p:cNvCxnSpPr>
            <p:nvPr/>
          </p:nvCxnSpPr>
          <p:spPr>
            <a:xfrm rot="16200000" flipH="1" flipV="1">
              <a:off x="2396263" y="1230731"/>
              <a:ext cx="2062439" cy="3713352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33" idx="0"/>
              <a:endCxn id="135" idx="2"/>
            </p:cNvCxnSpPr>
            <p:nvPr/>
          </p:nvCxnSpPr>
          <p:spPr>
            <a:xfrm rot="16200000" flipH="1" flipV="1">
              <a:off x="4245476" y="3074501"/>
              <a:ext cx="2056996" cy="2037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33" idx="0"/>
              <a:endCxn id="154" idx="2"/>
            </p:cNvCxnSpPr>
            <p:nvPr/>
          </p:nvCxnSpPr>
          <p:spPr>
            <a:xfrm rot="16200000" flipH="1">
              <a:off x="5168039" y="2172307"/>
              <a:ext cx="2054275" cy="1822037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33" idx="0"/>
              <a:endCxn id="116" idx="2"/>
            </p:cNvCxnSpPr>
            <p:nvPr/>
          </p:nvCxnSpPr>
          <p:spPr>
            <a:xfrm rot="16200000" flipH="1" flipV="1">
              <a:off x="3318829" y="2150574"/>
              <a:ext cx="2059717" cy="187094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85"/>
          <p:cNvGrpSpPr/>
          <p:nvPr/>
        </p:nvGrpSpPr>
        <p:grpSpPr>
          <a:xfrm>
            <a:off x="868203" y="4481193"/>
            <a:ext cx="1297981" cy="976336"/>
            <a:chOff x="949846" y="3672929"/>
            <a:chExt cx="1297981" cy="976336"/>
          </a:xfrm>
        </p:grpSpPr>
        <p:cxnSp>
          <p:nvCxnSpPr>
            <p:cNvPr id="80" name="Straight Connector 79"/>
            <p:cNvCxnSpPr>
              <a:stCxn id="16" idx="0"/>
              <a:endCxn id="24" idx="0"/>
            </p:cNvCxnSpPr>
            <p:nvPr/>
          </p:nvCxnSpPr>
          <p:spPr>
            <a:xfrm rot="16200000" flipH="1" flipV="1">
              <a:off x="772159" y="3850616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16" idx="0"/>
              <a:endCxn id="29" idx="0"/>
            </p:cNvCxnSpPr>
            <p:nvPr/>
          </p:nvCxnSpPr>
          <p:spPr>
            <a:xfrm rot="16200000" flipH="1" flipV="1">
              <a:off x="861963" y="3937704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6" idx="0"/>
              <a:endCxn id="25" idx="0"/>
            </p:cNvCxnSpPr>
            <p:nvPr/>
          </p:nvCxnSpPr>
          <p:spPr>
            <a:xfrm rot="16200000" flipH="1" flipV="1">
              <a:off x="949797" y="4026650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6" idx="0"/>
              <a:endCxn id="30" idx="0"/>
            </p:cNvCxnSpPr>
            <p:nvPr/>
          </p:nvCxnSpPr>
          <p:spPr>
            <a:xfrm rot="16200000" flipH="1" flipV="1">
              <a:off x="1043683" y="4117820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6" idx="0"/>
              <a:endCxn id="26" idx="0"/>
            </p:cNvCxnSpPr>
            <p:nvPr/>
          </p:nvCxnSpPr>
          <p:spPr>
            <a:xfrm rot="16200000" flipH="1">
              <a:off x="1136327" y="4107409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6" idx="0"/>
              <a:endCxn id="50" idx="0"/>
            </p:cNvCxnSpPr>
            <p:nvPr/>
          </p:nvCxnSpPr>
          <p:spPr>
            <a:xfrm rot="16200000" flipH="1">
              <a:off x="1234295" y="4009441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6" idx="0"/>
              <a:endCxn id="27" idx="0"/>
            </p:cNvCxnSpPr>
            <p:nvPr/>
          </p:nvCxnSpPr>
          <p:spPr>
            <a:xfrm rot="16200000" flipH="1">
              <a:off x="1326943" y="3916792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16" idx="0"/>
              <a:endCxn id="51" idx="0"/>
            </p:cNvCxnSpPr>
            <p:nvPr/>
          </p:nvCxnSpPr>
          <p:spPr>
            <a:xfrm rot="16200000" flipH="1">
              <a:off x="1424911" y="3818824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84"/>
          <p:cNvGrpSpPr/>
          <p:nvPr/>
        </p:nvGrpSpPr>
        <p:grpSpPr>
          <a:xfrm>
            <a:off x="2710612" y="4478471"/>
            <a:ext cx="1297981" cy="976336"/>
            <a:chOff x="2792255" y="3670207"/>
            <a:chExt cx="1297981" cy="976336"/>
          </a:xfrm>
        </p:grpSpPr>
        <p:cxnSp>
          <p:nvCxnSpPr>
            <p:cNvPr id="108" name="Straight Connector 107"/>
            <p:cNvCxnSpPr>
              <a:stCxn id="116" idx="0"/>
              <a:endCxn id="118" idx="0"/>
            </p:cNvCxnSpPr>
            <p:nvPr/>
          </p:nvCxnSpPr>
          <p:spPr>
            <a:xfrm rot="16200000" flipH="1" flipV="1">
              <a:off x="2614568" y="3847894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16" idx="0"/>
              <a:endCxn id="122" idx="0"/>
            </p:cNvCxnSpPr>
            <p:nvPr/>
          </p:nvCxnSpPr>
          <p:spPr>
            <a:xfrm rot="16200000" flipH="1" flipV="1">
              <a:off x="2704372" y="3934982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16" idx="0"/>
              <a:endCxn id="119" idx="0"/>
            </p:cNvCxnSpPr>
            <p:nvPr/>
          </p:nvCxnSpPr>
          <p:spPr>
            <a:xfrm rot="16200000" flipH="1" flipV="1">
              <a:off x="2792206" y="4023928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16" idx="0"/>
              <a:endCxn id="123" idx="0"/>
            </p:cNvCxnSpPr>
            <p:nvPr/>
          </p:nvCxnSpPr>
          <p:spPr>
            <a:xfrm rot="16200000" flipH="1" flipV="1">
              <a:off x="2886092" y="4115098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16" idx="0"/>
              <a:endCxn id="120" idx="0"/>
            </p:cNvCxnSpPr>
            <p:nvPr/>
          </p:nvCxnSpPr>
          <p:spPr>
            <a:xfrm rot="16200000" flipH="1">
              <a:off x="2978736" y="4104687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16" idx="0"/>
              <a:endCxn id="124" idx="0"/>
            </p:cNvCxnSpPr>
            <p:nvPr/>
          </p:nvCxnSpPr>
          <p:spPr>
            <a:xfrm rot="16200000" flipH="1">
              <a:off x="3076704" y="4006719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6" idx="0"/>
              <a:endCxn id="121" idx="0"/>
            </p:cNvCxnSpPr>
            <p:nvPr/>
          </p:nvCxnSpPr>
          <p:spPr>
            <a:xfrm rot="16200000" flipH="1">
              <a:off x="3169352" y="3914070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6" idx="0"/>
              <a:endCxn id="125" idx="0"/>
            </p:cNvCxnSpPr>
            <p:nvPr/>
          </p:nvCxnSpPr>
          <p:spPr>
            <a:xfrm rot="16200000" flipH="1">
              <a:off x="3267320" y="3816102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83"/>
          <p:cNvGrpSpPr/>
          <p:nvPr/>
        </p:nvGrpSpPr>
        <p:grpSpPr>
          <a:xfrm>
            <a:off x="4561185" y="4475750"/>
            <a:ext cx="1297981" cy="976336"/>
            <a:chOff x="4642828" y="3667486"/>
            <a:chExt cx="1297981" cy="976336"/>
          </a:xfrm>
        </p:grpSpPr>
        <p:cxnSp>
          <p:nvCxnSpPr>
            <p:cNvPr id="127" name="Straight Connector 126"/>
            <p:cNvCxnSpPr>
              <a:stCxn id="135" idx="0"/>
              <a:endCxn id="137" idx="0"/>
            </p:cNvCxnSpPr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35" idx="0"/>
              <a:endCxn id="141" idx="0"/>
            </p:cNvCxnSpPr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35" idx="0"/>
              <a:endCxn id="138" idx="0"/>
            </p:cNvCxnSpPr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35" idx="0"/>
              <a:endCxn id="118" idx="0"/>
            </p:cNvCxnSpPr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35" idx="0"/>
              <a:endCxn id="139" idx="0"/>
            </p:cNvCxnSpPr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35" idx="0"/>
              <a:endCxn id="119" idx="0"/>
            </p:cNvCxnSpPr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35" idx="0"/>
              <a:endCxn id="106" idx="0"/>
            </p:cNvCxnSpPr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35" idx="0"/>
              <a:endCxn id="144" idx="0"/>
            </p:cNvCxnSpPr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82"/>
          <p:cNvGrpSpPr/>
          <p:nvPr/>
        </p:nvGrpSpPr>
        <p:grpSpPr>
          <a:xfrm>
            <a:off x="6403592" y="4473029"/>
            <a:ext cx="1297981" cy="976336"/>
            <a:chOff x="6485235" y="3664765"/>
            <a:chExt cx="1297981" cy="976336"/>
          </a:xfrm>
        </p:grpSpPr>
        <p:cxnSp>
          <p:nvCxnSpPr>
            <p:cNvPr id="146" name="Straight Connector 145"/>
            <p:cNvCxnSpPr>
              <a:stCxn id="154" idx="0"/>
              <a:endCxn id="156" idx="0"/>
            </p:cNvCxnSpPr>
            <p:nvPr/>
          </p:nvCxnSpPr>
          <p:spPr>
            <a:xfrm rot="16200000" flipH="1" flipV="1">
              <a:off x="6307548" y="3842452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54" idx="0"/>
              <a:endCxn id="136" idx="0"/>
            </p:cNvCxnSpPr>
            <p:nvPr/>
          </p:nvCxnSpPr>
          <p:spPr>
            <a:xfrm rot="16200000" flipH="1" flipV="1">
              <a:off x="6397352" y="3929540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54" idx="0"/>
              <a:endCxn id="157" idx="0"/>
            </p:cNvCxnSpPr>
            <p:nvPr/>
          </p:nvCxnSpPr>
          <p:spPr>
            <a:xfrm rot="16200000" flipH="1" flipV="1">
              <a:off x="6485186" y="4018486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54" idx="0"/>
              <a:endCxn id="161" idx="0"/>
            </p:cNvCxnSpPr>
            <p:nvPr/>
          </p:nvCxnSpPr>
          <p:spPr>
            <a:xfrm rot="16200000" flipH="1" flipV="1">
              <a:off x="6579072" y="4109656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54" idx="0"/>
              <a:endCxn id="158" idx="0"/>
            </p:cNvCxnSpPr>
            <p:nvPr/>
          </p:nvCxnSpPr>
          <p:spPr>
            <a:xfrm rot="16200000" flipH="1">
              <a:off x="6671716" y="4099245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54" idx="0"/>
              <a:endCxn id="162" idx="0"/>
            </p:cNvCxnSpPr>
            <p:nvPr/>
          </p:nvCxnSpPr>
          <p:spPr>
            <a:xfrm rot="16200000" flipH="1">
              <a:off x="6769684" y="4001277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54" idx="0"/>
              <a:endCxn id="159" idx="0"/>
            </p:cNvCxnSpPr>
            <p:nvPr/>
          </p:nvCxnSpPr>
          <p:spPr>
            <a:xfrm rot="16200000" flipH="1">
              <a:off x="6862332" y="3908628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54" idx="0"/>
              <a:endCxn id="139" idx="0"/>
            </p:cNvCxnSpPr>
            <p:nvPr/>
          </p:nvCxnSpPr>
          <p:spPr>
            <a:xfrm rot="16200000" flipH="1">
              <a:off x="6960300" y="3810660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1796" y="2857463"/>
            <a:ext cx="606392" cy="445698"/>
          </a:xfrm>
          <a:prstGeom prst="rect">
            <a:avLst/>
          </a:prstGeom>
        </p:spPr>
      </p:pic>
      <p:pic>
        <p:nvPicPr>
          <p:cNvPr id="32" name="Picture 31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2526" y="2857892"/>
            <a:ext cx="606392" cy="445698"/>
          </a:xfrm>
          <a:prstGeom prst="rect">
            <a:avLst/>
          </a:prstGeom>
        </p:spPr>
      </p:pic>
      <p:pic>
        <p:nvPicPr>
          <p:cNvPr id="33" name="Picture 32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9320" y="2864452"/>
            <a:ext cx="606392" cy="445698"/>
          </a:xfrm>
          <a:prstGeom prst="rect">
            <a:avLst/>
          </a:prstGeom>
        </p:spPr>
      </p:pic>
      <p:pic>
        <p:nvPicPr>
          <p:cNvPr id="34" name="Picture 33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9412" y="2859067"/>
            <a:ext cx="606392" cy="445698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757740" y="128363"/>
            <a:ext cx="7592784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Compute paths</a:t>
            </a:r>
          </a:p>
        </p:txBody>
      </p:sp>
      <p:grpSp>
        <p:nvGrpSpPr>
          <p:cNvPr id="10" name="Group 51"/>
          <p:cNvGrpSpPr/>
          <p:nvPr/>
        </p:nvGrpSpPr>
        <p:grpSpPr>
          <a:xfrm>
            <a:off x="791932" y="5450004"/>
            <a:ext cx="1450524" cy="1106732"/>
            <a:chOff x="791935" y="4641740"/>
            <a:chExt cx="1450524" cy="1106732"/>
          </a:xfrm>
        </p:grpSpPr>
        <p:pic>
          <p:nvPicPr>
            <p:cNvPr id="71" name="Picture 70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72" name="Picture 71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73" name="Picture 72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74" name="Picture 73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75" name="Picture 74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76" name="Picture 75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77" name="Picture 76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78" name="Picture 77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11" name="Group 51"/>
          <p:cNvGrpSpPr/>
          <p:nvPr/>
        </p:nvGrpSpPr>
        <p:grpSpPr>
          <a:xfrm>
            <a:off x="2634341" y="5447282"/>
            <a:ext cx="1450524" cy="1106732"/>
            <a:chOff x="791935" y="4641740"/>
            <a:chExt cx="1450524" cy="1106732"/>
          </a:xfrm>
        </p:grpSpPr>
        <p:pic>
          <p:nvPicPr>
            <p:cNvPr id="81" name="Picture 80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83" name="Picture 82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84" name="Picture 83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86" name="Picture 85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90" name="Picture 89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94" name="Picture 93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95" name="Picture 94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97" name="Picture 96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12" name="Group 51"/>
          <p:cNvGrpSpPr/>
          <p:nvPr/>
        </p:nvGrpSpPr>
        <p:grpSpPr>
          <a:xfrm>
            <a:off x="4484914" y="5444561"/>
            <a:ext cx="1450524" cy="1106732"/>
            <a:chOff x="791935" y="4641740"/>
            <a:chExt cx="1450524" cy="1106732"/>
          </a:xfrm>
        </p:grpSpPr>
        <p:pic>
          <p:nvPicPr>
            <p:cNvPr id="99" name="Picture 98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100" name="Picture 99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104" name="Picture 103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106" name="Picture 105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117" name="Picture 116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118" name="Picture 117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119" name="Picture 118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120" name="Picture 119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13" name="Group 51"/>
          <p:cNvGrpSpPr/>
          <p:nvPr/>
        </p:nvGrpSpPr>
        <p:grpSpPr>
          <a:xfrm>
            <a:off x="6327321" y="5441840"/>
            <a:ext cx="1450524" cy="1106732"/>
            <a:chOff x="791935" y="4641740"/>
            <a:chExt cx="1450524" cy="1106732"/>
          </a:xfrm>
        </p:grpSpPr>
        <p:pic>
          <p:nvPicPr>
            <p:cNvPr id="122" name="Picture 121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123" name="Picture 122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124" name="Picture 123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125" name="Picture 124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136" name="Picture 135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137" name="Picture 136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138" name="Picture 137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139" name="Picture 138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sp>
        <p:nvSpPr>
          <p:cNvPr id="142" name="TextBox 141"/>
          <p:cNvSpPr txBox="1"/>
          <p:nvPr/>
        </p:nvSpPr>
        <p:spPr>
          <a:xfrm>
            <a:off x="595222" y="1117734"/>
            <a:ext cx="7980819" cy="9715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Futura Bk" pitchFamily="34" charset="0"/>
              </a:rPr>
              <a:t>Only consider paths between edge-switches</a:t>
            </a:r>
          </a:p>
        </p:txBody>
      </p:sp>
      <p:sp>
        <p:nvSpPr>
          <p:cNvPr id="145" name="Left Arrow 144"/>
          <p:cNvSpPr/>
          <p:nvPr/>
        </p:nvSpPr>
        <p:spPr>
          <a:xfrm>
            <a:off x="7837714" y="4531178"/>
            <a:ext cx="914400" cy="285750"/>
          </a:xfrm>
          <a:prstGeom prst="leftArrow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2000" dirty="0" smtClea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396815" y="1784639"/>
            <a:ext cx="8436634" cy="9715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Futura Bk" pitchFamily="34" charset="0"/>
              </a:rPr>
              <a:t>Modified </a:t>
            </a:r>
            <a:r>
              <a:rPr lang="en-US" sz="3200" dirty="0" err="1" smtClean="0">
                <a:solidFill>
                  <a:srgbClr val="C00000"/>
                </a:solidFill>
                <a:latin typeface="Futura Bk" pitchFamily="34" charset="0"/>
              </a:rPr>
              <a:t>Dijkstra’s</a:t>
            </a:r>
            <a:r>
              <a:rPr lang="en-US" sz="3200" dirty="0" smtClean="0">
                <a:solidFill>
                  <a:srgbClr val="C00000"/>
                </a:solidFill>
                <a:latin typeface="Futura Bk" pitchFamily="34" charset="0"/>
              </a:rPr>
              <a:t>; Prefer edge-disjoint paths</a:t>
            </a:r>
          </a:p>
        </p:txBody>
      </p:sp>
      <p:cxnSp>
        <p:nvCxnSpPr>
          <p:cNvPr id="141" name="Straight Connector 140"/>
          <p:cNvCxnSpPr>
            <a:stCxn id="16" idx="2"/>
            <a:endCxn id="158" idx="0"/>
          </p:cNvCxnSpPr>
          <p:nvPr/>
        </p:nvCxnSpPr>
        <p:spPr>
          <a:xfrm rot="5400000" flipH="1" flipV="1">
            <a:off x="1383732" y="2963324"/>
            <a:ext cx="2068999" cy="185813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35" idx="2"/>
            <a:endCxn id="158" idx="0"/>
          </p:cNvCxnSpPr>
          <p:nvPr/>
        </p:nvCxnSpPr>
        <p:spPr>
          <a:xfrm rot="5400000" flipH="1">
            <a:off x="3232945" y="2972247"/>
            <a:ext cx="2063556" cy="1834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16" idx="0"/>
            <a:endCxn id="159" idx="0"/>
          </p:cNvCxnSpPr>
          <p:nvPr/>
        </p:nvCxnSpPr>
        <p:spPr>
          <a:xfrm rot="5400000" flipH="1" flipV="1">
            <a:off x="689460" y="3663039"/>
            <a:ext cx="1617858" cy="18451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stCxn id="135" idx="2"/>
            <a:endCxn id="159" idx="0"/>
          </p:cNvCxnSpPr>
          <p:nvPr/>
        </p:nvCxnSpPr>
        <p:spPr>
          <a:xfrm rot="5400000" flipH="1">
            <a:off x="2315824" y="2055127"/>
            <a:ext cx="2058113" cy="3674531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stCxn id="16" idx="2"/>
            <a:endCxn id="157" idx="0"/>
          </p:cNvCxnSpPr>
          <p:nvPr/>
        </p:nvCxnSpPr>
        <p:spPr>
          <a:xfrm rot="5400000" flipH="1" flipV="1">
            <a:off x="2309018" y="2040758"/>
            <a:ext cx="2066278" cy="3705987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stCxn id="135" idx="0"/>
            <a:endCxn id="157" idx="0"/>
          </p:cNvCxnSpPr>
          <p:nvPr/>
        </p:nvCxnSpPr>
        <p:spPr>
          <a:xfrm rot="5400000" flipH="1" flipV="1">
            <a:off x="4381080" y="3661680"/>
            <a:ext cx="1615137" cy="13005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stCxn id="16" idx="2"/>
            <a:endCxn id="32" idx="0"/>
          </p:cNvCxnSpPr>
          <p:nvPr/>
        </p:nvCxnSpPr>
        <p:spPr>
          <a:xfrm rot="5400000" flipH="1" flipV="1">
            <a:off x="3232943" y="1114113"/>
            <a:ext cx="2068999" cy="555655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>
            <a:stCxn id="135" idx="2"/>
            <a:endCxn id="156" idx="0"/>
          </p:cNvCxnSpPr>
          <p:nvPr/>
        </p:nvCxnSpPr>
        <p:spPr>
          <a:xfrm rot="5400000" flipH="1" flipV="1">
            <a:off x="5083516" y="2961963"/>
            <a:ext cx="2058114" cy="186085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5968" y="4481193"/>
            <a:ext cx="606392" cy="445698"/>
          </a:xfrm>
          <a:prstGeom prst="rect">
            <a:avLst/>
          </a:prstGeom>
        </p:spPr>
      </p:pic>
      <p:pic>
        <p:nvPicPr>
          <p:cNvPr id="116" name="Picture 115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8377" y="4478471"/>
            <a:ext cx="606392" cy="445698"/>
          </a:xfrm>
          <a:prstGeom prst="rect">
            <a:avLst/>
          </a:prstGeom>
        </p:spPr>
      </p:pic>
      <p:pic>
        <p:nvPicPr>
          <p:cNvPr id="135" name="Picture 134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8950" y="4475750"/>
            <a:ext cx="606392" cy="445698"/>
          </a:xfrm>
          <a:prstGeom prst="rect">
            <a:avLst/>
          </a:prstGeom>
        </p:spPr>
      </p:pic>
      <p:pic>
        <p:nvPicPr>
          <p:cNvPr id="154" name="Picture 153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1357" y="4473029"/>
            <a:ext cx="606392" cy="445698"/>
          </a:xfrm>
          <a:prstGeom prst="rect">
            <a:avLst/>
          </a:prstGeom>
        </p:spPr>
      </p:pic>
      <p:pic>
        <p:nvPicPr>
          <p:cNvPr id="156" name="Picture 155" descr="11949856431316298822router_joeseph_teed_01.svg.h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9805" y="2863334"/>
            <a:ext cx="606392" cy="445698"/>
          </a:xfrm>
          <a:prstGeom prst="rect">
            <a:avLst/>
          </a:prstGeom>
        </p:spPr>
      </p:pic>
      <p:pic>
        <p:nvPicPr>
          <p:cNvPr id="157" name="Picture 156" descr="11949856431316298822router_joeseph_teed_01.svg.h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91955" y="2860613"/>
            <a:ext cx="606392" cy="445698"/>
          </a:xfrm>
          <a:prstGeom prst="rect">
            <a:avLst/>
          </a:prstGeom>
        </p:spPr>
      </p:pic>
      <p:pic>
        <p:nvPicPr>
          <p:cNvPr id="158" name="Picture 157" descr="11949856431316298822router_joeseph_teed_01.svg.h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4104" y="2857892"/>
            <a:ext cx="606392" cy="445698"/>
          </a:xfrm>
          <a:prstGeom prst="rect">
            <a:avLst/>
          </a:prstGeom>
        </p:spPr>
      </p:pic>
      <p:pic>
        <p:nvPicPr>
          <p:cNvPr id="159" name="Picture 158" descr="11949856431316298822router_joeseph_teed_01.svg.h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4419" y="2863335"/>
            <a:ext cx="606392" cy="44569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5" grpId="0" animBg="1"/>
      <p:bldP spid="1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0"/>
          <p:cNvGrpSpPr/>
          <p:nvPr/>
        </p:nvGrpSpPr>
        <p:grpSpPr>
          <a:xfrm>
            <a:off x="1489164" y="2857462"/>
            <a:ext cx="5535388" cy="2069429"/>
            <a:chOff x="1570807" y="2049198"/>
            <a:chExt cx="5535388" cy="2069429"/>
          </a:xfrm>
        </p:grpSpPr>
        <p:cxnSp>
          <p:nvCxnSpPr>
            <p:cNvPr id="92" name="Straight Connector 91"/>
            <p:cNvCxnSpPr>
              <a:stCxn id="31" idx="0"/>
              <a:endCxn id="116" idx="2"/>
            </p:cNvCxnSpPr>
            <p:nvPr/>
          </p:nvCxnSpPr>
          <p:spPr>
            <a:xfrm rot="16200000" flipH="1">
              <a:off x="1471572" y="2174262"/>
              <a:ext cx="2066706" cy="181658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31" idx="0"/>
              <a:endCxn id="16" idx="2"/>
            </p:cNvCxnSpPr>
            <p:nvPr/>
          </p:nvCxnSpPr>
          <p:spPr>
            <a:xfrm rot="16200000" flipH="1" flipV="1">
              <a:off x="549007" y="3070999"/>
              <a:ext cx="2069428" cy="2582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31" idx="0"/>
              <a:endCxn id="135" idx="2"/>
            </p:cNvCxnSpPr>
            <p:nvPr/>
          </p:nvCxnSpPr>
          <p:spPr>
            <a:xfrm rot="16200000" flipH="1">
              <a:off x="2398219" y="1247614"/>
              <a:ext cx="2063985" cy="36671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31" idx="0"/>
              <a:endCxn id="154" idx="2"/>
            </p:cNvCxnSpPr>
            <p:nvPr/>
          </p:nvCxnSpPr>
          <p:spPr>
            <a:xfrm rot="16200000" flipH="1">
              <a:off x="3320783" y="325051"/>
              <a:ext cx="2061264" cy="55095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81"/>
          <p:cNvGrpSpPr/>
          <p:nvPr/>
        </p:nvGrpSpPr>
        <p:grpSpPr>
          <a:xfrm>
            <a:off x="1489164" y="2859066"/>
            <a:ext cx="5535388" cy="2067825"/>
            <a:chOff x="1570807" y="2050802"/>
            <a:chExt cx="5535388" cy="2067825"/>
          </a:xfrm>
        </p:grpSpPr>
        <p:cxnSp>
          <p:nvCxnSpPr>
            <p:cNvPr id="155" name="Straight Connector 154"/>
            <p:cNvCxnSpPr>
              <a:stCxn id="34" idx="0"/>
              <a:endCxn id="116" idx="2"/>
            </p:cNvCxnSpPr>
            <p:nvPr/>
          </p:nvCxnSpPr>
          <p:spPr>
            <a:xfrm rot="16200000" flipH="1" flipV="1">
              <a:off x="2391183" y="3072836"/>
              <a:ext cx="2065102" cy="2103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34" idx="0"/>
              <a:endCxn id="16" idx="2"/>
            </p:cNvCxnSpPr>
            <p:nvPr/>
          </p:nvCxnSpPr>
          <p:spPr>
            <a:xfrm rot="16200000" flipH="1" flipV="1">
              <a:off x="1468617" y="2152993"/>
              <a:ext cx="2067824" cy="186344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34" idx="0"/>
              <a:endCxn id="135" idx="2"/>
            </p:cNvCxnSpPr>
            <p:nvPr/>
          </p:nvCxnSpPr>
          <p:spPr>
            <a:xfrm rot="16200000" flipH="1">
              <a:off x="3317829" y="2167224"/>
              <a:ext cx="2062381" cy="182953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34" idx="0"/>
              <a:endCxn id="154" idx="2"/>
            </p:cNvCxnSpPr>
            <p:nvPr/>
          </p:nvCxnSpPr>
          <p:spPr>
            <a:xfrm rot="16200000" flipH="1">
              <a:off x="4240393" y="1244661"/>
              <a:ext cx="2059660" cy="367194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83"/>
          <p:cNvGrpSpPr/>
          <p:nvPr/>
        </p:nvGrpSpPr>
        <p:grpSpPr>
          <a:xfrm>
            <a:off x="1489164" y="2857891"/>
            <a:ext cx="5556558" cy="2068999"/>
            <a:chOff x="1570807" y="2049627"/>
            <a:chExt cx="5556558" cy="2068999"/>
          </a:xfrm>
        </p:grpSpPr>
        <p:cxnSp>
          <p:nvCxnSpPr>
            <p:cNvPr id="126" name="Straight Connector 125"/>
            <p:cNvCxnSpPr>
              <a:stCxn id="32" idx="0"/>
              <a:endCxn id="16" idx="2"/>
            </p:cNvCxnSpPr>
            <p:nvPr/>
          </p:nvCxnSpPr>
          <p:spPr>
            <a:xfrm rot="16200000" flipH="1" flipV="1">
              <a:off x="3314586" y="305848"/>
              <a:ext cx="2068999" cy="555655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32" idx="0"/>
              <a:endCxn id="116" idx="2"/>
            </p:cNvCxnSpPr>
            <p:nvPr/>
          </p:nvCxnSpPr>
          <p:spPr>
            <a:xfrm rot="16200000" flipH="1" flipV="1">
              <a:off x="4237152" y="1225691"/>
              <a:ext cx="2066277" cy="371414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32" idx="0"/>
              <a:endCxn id="135" idx="2"/>
            </p:cNvCxnSpPr>
            <p:nvPr/>
          </p:nvCxnSpPr>
          <p:spPr>
            <a:xfrm rot="16200000" flipH="1" flipV="1">
              <a:off x="5163799" y="2149618"/>
              <a:ext cx="2063556" cy="186357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32" idx="0"/>
              <a:endCxn id="154" idx="2"/>
            </p:cNvCxnSpPr>
            <p:nvPr/>
          </p:nvCxnSpPr>
          <p:spPr>
            <a:xfrm rot="16200000" flipH="1" flipV="1">
              <a:off x="6086363" y="3069460"/>
              <a:ext cx="2060835" cy="211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82"/>
          <p:cNvGrpSpPr/>
          <p:nvPr/>
        </p:nvGrpSpPr>
        <p:grpSpPr>
          <a:xfrm>
            <a:off x="1489164" y="2864451"/>
            <a:ext cx="5535388" cy="2062439"/>
            <a:chOff x="1570807" y="2056187"/>
            <a:chExt cx="5535388" cy="2062439"/>
          </a:xfrm>
        </p:grpSpPr>
        <p:cxnSp>
          <p:nvCxnSpPr>
            <p:cNvPr id="107" name="Straight Connector 106"/>
            <p:cNvCxnSpPr>
              <a:stCxn id="33" idx="0"/>
              <a:endCxn id="16" idx="2"/>
            </p:cNvCxnSpPr>
            <p:nvPr/>
          </p:nvCxnSpPr>
          <p:spPr>
            <a:xfrm rot="16200000" flipH="1" flipV="1">
              <a:off x="2396263" y="1230731"/>
              <a:ext cx="2062439" cy="3713352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33" idx="0"/>
              <a:endCxn id="135" idx="2"/>
            </p:cNvCxnSpPr>
            <p:nvPr/>
          </p:nvCxnSpPr>
          <p:spPr>
            <a:xfrm rot="16200000" flipH="1" flipV="1">
              <a:off x="4245476" y="3074501"/>
              <a:ext cx="2056996" cy="2037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33" idx="0"/>
              <a:endCxn id="154" idx="2"/>
            </p:cNvCxnSpPr>
            <p:nvPr/>
          </p:nvCxnSpPr>
          <p:spPr>
            <a:xfrm rot="16200000" flipH="1">
              <a:off x="5168039" y="2172307"/>
              <a:ext cx="2054275" cy="1822037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33" idx="0"/>
              <a:endCxn id="116" idx="2"/>
            </p:cNvCxnSpPr>
            <p:nvPr/>
          </p:nvCxnSpPr>
          <p:spPr>
            <a:xfrm rot="16200000" flipH="1" flipV="1">
              <a:off x="3318829" y="2150574"/>
              <a:ext cx="2059717" cy="187094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85"/>
          <p:cNvGrpSpPr/>
          <p:nvPr/>
        </p:nvGrpSpPr>
        <p:grpSpPr>
          <a:xfrm>
            <a:off x="868203" y="4481193"/>
            <a:ext cx="1297981" cy="976336"/>
            <a:chOff x="949846" y="3672929"/>
            <a:chExt cx="1297981" cy="976336"/>
          </a:xfrm>
        </p:grpSpPr>
        <p:cxnSp>
          <p:nvCxnSpPr>
            <p:cNvPr id="80" name="Straight Connector 79"/>
            <p:cNvCxnSpPr>
              <a:stCxn id="16" idx="0"/>
              <a:endCxn id="24" idx="0"/>
            </p:cNvCxnSpPr>
            <p:nvPr/>
          </p:nvCxnSpPr>
          <p:spPr>
            <a:xfrm rot="16200000" flipH="1" flipV="1">
              <a:off x="772159" y="3850616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16" idx="0"/>
              <a:endCxn id="29" idx="0"/>
            </p:cNvCxnSpPr>
            <p:nvPr/>
          </p:nvCxnSpPr>
          <p:spPr>
            <a:xfrm rot="16200000" flipH="1" flipV="1">
              <a:off x="861963" y="3937704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6" idx="0"/>
              <a:endCxn id="25" idx="0"/>
            </p:cNvCxnSpPr>
            <p:nvPr/>
          </p:nvCxnSpPr>
          <p:spPr>
            <a:xfrm rot="16200000" flipH="1" flipV="1">
              <a:off x="949797" y="4026650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6" idx="0"/>
              <a:endCxn id="30" idx="0"/>
            </p:cNvCxnSpPr>
            <p:nvPr/>
          </p:nvCxnSpPr>
          <p:spPr>
            <a:xfrm rot="16200000" flipH="1" flipV="1">
              <a:off x="1043683" y="4117820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6" idx="0"/>
              <a:endCxn id="26" idx="0"/>
            </p:cNvCxnSpPr>
            <p:nvPr/>
          </p:nvCxnSpPr>
          <p:spPr>
            <a:xfrm rot="16200000" flipH="1">
              <a:off x="1136327" y="4107409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6" idx="0"/>
              <a:endCxn id="50" idx="0"/>
            </p:cNvCxnSpPr>
            <p:nvPr/>
          </p:nvCxnSpPr>
          <p:spPr>
            <a:xfrm rot="16200000" flipH="1">
              <a:off x="1234295" y="4009441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6" idx="0"/>
              <a:endCxn id="27" idx="0"/>
            </p:cNvCxnSpPr>
            <p:nvPr/>
          </p:nvCxnSpPr>
          <p:spPr>
            <a:xfrm rot="16200000" flipH="1">
              <a:off x="1326943" y="3916792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16" idx="0"/>
              <a:endCxn id="51" idx="0"/>
            </p:cNvCxnSpPr>
            <p:nvPr/>
          </p:nvCxnSpPr>
          <p:spPr>
            <a:xfrm rot="16200000" flipH="1">
              <a:off x="1424911" y="3818824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84"/>
          <p:cNvGrpSpPr/>
          <p:nvPr/>
        </p:nvGrpSpPr>
        <p:grpSpPr>
          <a:xfrm>
            <a:off x="2710612" y="4478471"/>
            <a:ext cx="1297981" cy="976336"/>
            <a:chOff x="2792255" y="3670207"/>
            <a:chExt cx="1297981" cy="976336"/>
          </a:xfrm>
        </p:grpSpPr>
        <p:cxnSp>
          <p:nvCxnSpPr>
            <p:cNvPr id="108" name="Straight Connector 107"/>
            <p:cNvCxnSpPr>
              <a:stCxn id="116" idx="0"/>
              <a:endCxn id="118" idx="0"/>
            </p:cNvCxnSpPr>
            <p:nvPr/>
          </p:nvCxnSpPr>
          <p:spPr>
            <a:xfrm rot="16200000" flipH="1" flipV="1">
              <a:off x="2614568" y="3847894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16" idx="0"/>
              <a:endCxn id="122" idx="0"/>
            </p:cNvCxnSpPr>
            <p:nvPr/>
          </p:nvCxnSpPr>
          <p:spPr>
            <a:xfrm rot="16200000" flipH="1" flipV="1">
              <a:off x="2704372" y="3934982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16" idx="0"/>
              <a:endCxn id="119" idx="0"/>
            </p:cNvCxnSpPr>
            <p:nvPr/>
          </p:nvCxnSpPr>
          <p:spPr>
            <a:xfrm rot="16200000" flipH="1" flipV="1">
              <a:off x="2792206" y="4023928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16" idx="0"/>
              <a:endCxn id="123" idx="0"/>
            </p:cNvCxnSpPr>
            <p:nvPr/>
          </p:nvCxnSpPr>
          <p:spPr>
            <a:xfrm rot="16200000" flipH="1" flipV="1">
              <a:off x="2886092" y="4115098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16" idx="0"/>
              <a:endCxn id="120" idx="0"/>
            </p:cNvCxnSpPr>
            <p:nvPr/>
          </p:nvCxnSpPr>
          <p:spPr>
            <a:xfrm rot="16200000" flipH="1">
              <a:off x="2978736" y="4104687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16" idx="0"/>
              <a:endCxn id="124" idx="0"/>
            </p:cNvCxnSpPr>
            <p:nvPr/>
          </p:nvCxnSpPr>
          <p:spPr>
            <a:xfrm rot="16200000" flipH="1">
              <a:off x="3076704" y="4006719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6" idx="0"/>
              <a:endCxn id="121" idx="0"/>
            </p:cNvCxnSpPr>
            <p:nvPr/>
          </p:nvCxnSpPr>
          <p:spPr>
            <a:xfrm rot="16200000" flipH="1">
              <a:off x="3169352" y="3914070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6" idx="0"/>
              <a:endCxn id="125" idx="0"/>
            </p:cNvCxnSpPr>
            <p:nvPr/>
          </p:nvCxnSpPr>
          <p:spPr>
            <a:xfrm rot="16200000" flipH="1">
              <a:off x="3267320" y="3816102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83"/>
          <p:cNvGrpSpPr/>
          <p:nvPr/>
        </p:nvGrpSpPr>
        <p:grpSpPr>
          <a:xfrm>
            <a:off x="4561185" y="4475750"/>
            <a:ext cx="1297981" cy="976336"/>
            <a:chOff x="4642828" y="3667486"/>
            <a:chExt cx="1297981" cy="976336"/>
          </a:xfrm>
        </p:grpSpPr>
        <p:cxnSp>
          <p:nvCxnSpPr>
            <p:cNvPr id="127" name="Straight Connector 126"/>
            <p:cNvCxnSpPr>
              <a:stCxn id="135" idx="0"/>
              <a:endCxn id="137" idx="0"/>
            </p:cNvCxnSpPr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35" idx="0"/>
              <a:endCxn id="141" idx="0"/>
            </p:cNvCxnSpPr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35" idx="0"/>
              <a:endCxn id="138" idx="0"/>
            </p:cNvCxnSpPr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35" idx="0"/>
              <a:endCxn id="118" idx="0"/>
            </p:cNvCxnSpPr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35" idx="0"/>
              <a:endCxn id="139" idx="0"/>
            </p:cNvCxnSpPr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35" idx="0"/>
              <a:endCxn id="119" idx="0"/>
            </p:cNvCxnSpPr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35" idx="0"/>
              <a:endCxn id="106" idx="0"/>
            </p:cNvCxnSpPr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35" idx="0"/>
              <a:endCxn id="144" idx="0"/>
            </p:cNvCxnSpPr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82"/>
          <p:cNvGrpSpPr/>
          <p:nvPr/>
        </p:nvGrpSpPr>
        <p:grpSpPr>
          <a:xfrm>
            <a:off x="6403592" y="4473029"/>
            <a:ext cx="1297981" cy="976336"/>
            <a:chOff x="6485235" y="3664765"/>
            <a:chExt cx="1297981" cy="976336"/>
          </a:xfrm>
        </p:grpSpPr>
        <p:cxnSp>
          <p:nvCxnSpPr>
            <p:cNvPr id="146" name="Straight Connector 145"/>
            <p:cNvCxnSpPr>
              <a:stCxn id="154" idx="0"/>
              <a:endCxn id="156" idx="0"/>
            </p:cNvCxnSpPr>
            <p:nvPr/>
          </p:nvCxnSpPr>
          <p:spPr>
            <a:xfrm rot="16200000" flipH="1" flipV="1">
              <a:off x="6307548" y="3842452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54" idx="0"/>
              <a:endCxn id="136" idx="0"/>
            </p:cNvCxnSpPr>
            <p:nvPr/>
          </p:nvCxnSpPr>
          <p:spPr>
            <a:xfrm rot="16200000" flipH="1" flipV="1">
              <a:off x="6397352" y="3929540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54" idx="0"/>
              <a:endCxn id="157" idx="0"/>
            </p:cNvCxnSpPr>
            <p:nvPr/>
          </p:nvCxnSpPr>
          <p:spPr>
            <a:xfrm rot="16200000" flipH="1" flipV="1">
              <a:off x="6485186" y="4018486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54" idx="0"/>
              <a:endCxn id="161" idx="0"/>
            </p:cNvCxnSpPr>
            <p:nvPr/>
          </p:nvCxnSpPr>
          <p:spPr>
            <a:xfrm rot="16200000" flipH="1" flipV="1">
              <a:off x="6579072" y="4109656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54" idx="0"/>
              <a:endCxn id="158" idx="0"/>
            </p:cNvCxnSpPr>
            <p:nvPr/>
          </p:nvCxnSpPr>
          <p:spPr>
            <a:xfrm rot="16200000" flipH="1">
              <a:off x="6671716" y="4099245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54" idx="0"/>
              <a:endCxn id="162" idx="0"/>
            </p:cNvCxnSpPr>
            <p:nvPr/>
          </p:nvCxnSpPr>
          <p:spPr>
            <a:xfrm rot="16200000" flipH="1">
              <a:off x="6769684" y="4001277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54" idx="0"/>
              <a:endCxn id="159" idx="0"/>
            </p:cNvCxnSpPr>
            <p:nvPr/>
          </p:nvCxnSpPr>
          <p:spPr>
            <a:xfrm rot="16200000" flipH="1">
              <a:off x="6862332" y="3908628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54" idx="0"/>
            </p:cNvCxnSpPr>
            <p:nvPr/>
          </p:nvCxnSpPr>
          <p:spPr>
            <a:xfrm rot="16200000" flipH="1">
              <a:off x="6960300" y="3810660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1796" y="2857463"/>
            <a:ext cx="606392" cy="445698"/>
          </a:xfrm>
          <a:prstGeom prst="rect">
            <a:avLst/>
          </a:prstGeom>
        </p:spPr>
      </p:pic>
      <p:pic>
        <p:nvPicPr>
          <p:cNvPr id="32" name="Picture 31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2526" y="2857892"/>
            <a:ext cx="606392" cy="445698"/>
          </a:xfrm>
          <a:prstGeom prst="rect">
            <a:avLst/>
          </a:prstGeom>
        </p:spPr>
      </p:pic>
      <p:pic>
        <p:nvPicPr>
          <p:cNvPr id="33" name="Picture 32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9320" y="2864452"/>
            <a:ext cx="606392" cy="445698"/>
          </a:xfrm>
          <a:prstGeom prst="rect">
            <a:avLst/>
          </a:prstGeom>
        </p:spPr>
      </p:pic>
      <p:pic>
        <p:nvPicPr>
          <p:cNvPr id="34" name="Picture 33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412" y="2859067"/>
            <a:ext cx="606392" cy="445698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774993" y="51756"/>
            <a:ext cx="7592784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VLAN Layout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1196605" y="1174733"/>
            <a:ext cx="6817179" cy="1200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Futura Bk" pitchFamily="34" charset="0"/>
              </a:rPr>
              <a:t>Simple scheme:  Each Path as VLAN</a:t>
            </a:r>
          </a:p>
        </p:txBody>
      </p:sp>
      <p:cxnSp>
        <p:nvCxnSpPr>
          <p:cNvPr id="141" name="Straight Connector 140"/>
          <p:cNvCxnSpPr>
            <a:stCxn id="16" idx="2"/>
            <a:endCxn id="158" idx="0"/>
          </p:cNvCxnSpPr>
          <p:nvPr/>
        </p:nvCxnSpPr>
        <p:spPr>
          <a:xfrm rot="5400000" flipH="1" flipV="1">
            <a:off x="1383732" y="2963324"/>
            <a:ext cx="2068999" cy="185813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35" idx="2"/>
            <a:endCxn id="158" idx="0"/>
          </p:cNvCxnSpPr>
          <p:nvPr/>
        </p:nvCxnSpPr>
        <p:spPr>
          <a:xfrm rot="5400000" flipH="1">
            <a:off x="3232945" y="2972247"/>
            <a:ext cx="2063556" cy="1834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16" idx="0"/>
            <a:endCxn id="159" idx="0"/>
          </p:cNvCxnSpPr>
          <p:nvPr/>
        </p:nvCxnSpPr>
        <p:spPr>
          <a:xfrm rot="5400000" flipH="1" flipV="1">
            <a:off x="689460" y="3663039"/>
            <a:ext cx="1617858" cy="18451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stCxn id="135" idx="2"/>
            <a:endCxn id="159" idx="0"/>
          </p:cNvCxnSpPr>
          <p:nvPr/>
        </p:nvCxnSpPr>
        <p:spPr>
          <a:xfrm rot="5400000" flipH="1">
            <a:off x="2315824" y="2055127"/>
            <a:ext cx="2058113" cy="3674531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stCxn id="16" idx="2"/>
            <a:endCxn id="157" idx="0"/>
          </p:cNvCxnSpPr>
          <p:nvPr/>
        </p:nvCxnSpPr>
        <p:spPr>
          <a:xfrm rot="5400000" flipH="1" flipV="1">
            <a:off x="2309018" y="2040758"/>
            <a:ext cx="2066278" cy="3705987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stCxn id="135" idx="0"/>
            <a:endCxn id="157" idx="0"/>
          </p:cNvCxnSpPr>
          <p:nvPr/>
        </p:nvCxnSpPr>
        <p:spPr>
          <a:xfrm rot="5400000" flipH="1" flipV="1">
            <a:off x="4381080" y="3661680"/>
            <a:ext cx="1615137" cy="13005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stCxn id="16" idx="2"/>
            <a:endCxn id="32" idx="0"/>
          </p:cNvCxnSpPr>
          <p:nvPr/>
        </p:nvCxnSpPr>
        <p:spPr>
          <a:xfrm rot="5400000" flipH="1" flipV="1">
            <a:off x="3232943" y="1114113"/>
            <a:ext cx="2068999" cy="555655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>
            <a:stCxn id="135" idx="2"/>
            <a:endCxn id="156" idx="0"/>
          </p:cNvCxnSpPr>
          <p:nvPr/>
        </p:nvCxnSpPr>
        <p:spPr>
          <a:xfrm rot="5400000" flipH="1" flipV="1">
            <a:off x="5083516" y="2961963"/>
            <a:ext cx="2058114" cy="186085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5968" y="4481193"/>
            <a:ext cx="606392" cy="445698"/>
          </a:xfrm>
          <a:prstGeom prst="rect">
            <a:avLst/>
          </a:prstGeom>
        </p:spPr>
      </p:pic>
      <p:pic>
        <p:nvPicPr>
          <p:cNvPr id="116" name="Picture 115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8377" y="4478471"/>
            <a:ext cx="606392" cy="445698"/>
          </a:xfrm>
          <a:prstGeom prst="rect">
            <a:avLst/>
          </a:prstGeom>
        </p:spPr>
      </p:pic>
      <p:pic>
        <p:nvPicPr>
          <p:cNvPr id="135" name="Picture 134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8950" y="4475750"/>
            <a:ext cx="606392" cy="445698"/>
          </a:xfrm>
          <a:prstGeom prst="rect">
            <a:avLst/>
          </a:prstGeom>
        </p:spPr>
      </p:pic>
      <p:pic>
        <p:nvPicPr>
          <p:cNvPr id="154" name="Picture 153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1357" y="4473029"/>
            <a:ext cx="606392" cy="445698"/>
          </a:xfrm>
          <a:prstGeom prst="rect">
            <a:avLst/>
          </a:prstGeom>
        </p:spPr>
      </p:pic>
      <p:pic>
        <p:nvPicPr>
          <p:cNvPr id="156" name="Picture 155" descr="11949856431316298822router_joeseph_teed_01.svg.h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9805" y="2863334"/>
            <a:ext cx="606392" cy="445698"/>
          </a:xfrm>
          <a:prstGeom prst="rect">
            <a:avLst/>
          </a:prstGeom>
        </p:spPr>
      </p:pic>
      <p:pic>
        <p:nvPicPr>
          <p:cNvPr id="157" name="Picture 156" descr="11949856431316298822router_joeseph_teed_01.svg.h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91955" y="2860613"/>
            <a:ext cx="606392" cy="445698"/>
          </a:xfrm>
          <a:prstGeom prst="rect">
            <a:avLst/>
          </a:prstGeom>
        </p:spPr>
      </p:pic>
      <p:pic>
        <p:nvPicPr>
          <p:cNvPr id="158" name="Picture 157" descr="11949856431316298822router_joeseph_teed_01.svg.h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4104" y="2857892"/>
            <a:ext cx="606392" cy="445698"/>
          </a:xfrm>
          <a:prstGeom prst="rect">
            <a:avLst/>
          </a:prstGeom>
        </p:spPr>
      </p:pic>
      <p:pic>
        <p:nvPicPr>
          <p:cNvPr id="159" name="Picture 158" descr="11949856431316298822router_joeseph_teed_01.svg.h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4419" y="2863335"/>
            <a:ext cx="606392" cy="4456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889" y="463559"/>
            <a:ext cx="6024467" cy="138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But…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3435" y="2967275"/>
            <a:ext cx="6490607" cy="138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Futura Bk" pitchFamily="34" charset="0"/>
              </a:rPr>
              <a:t>VLAN ID = </a:t>
            </a:r>
            <a:r>
              <a:rPr lang="en-US" sz="6600" dirty="0" smtClean="0">
                <a:solidFill>
                  <a:srgbClr val="000000"/>
                </a:solidFill>
                <a:latin typeface="Futura Bk" pitchFamily="34" charset="0"/>
              </a:rPr>
              <a:t>12</a:t>
            </a:r>
            <a:r>
              <a:rPr lang="en-US" sz="5400" dirty="0" smtClean="0">
                <a:solidFill>
                  <a:srgbClr val="000000"/>
                </a:solidFill>
                <a:latin typeface="Futura Bk" pitchFamily="34" charset="0"/>
              </a:rPr>
              <a:t> bits</a:t>
            </a:r>
          </a:p>
          <a:p>
            <a:r>
              <a:rPr lang="en-US" sz="5400" dirty="0" smtClean="0">
                <a:solidFill>
                  <a:srgbClr val="000000"/>
                </a:solidFill>
                <a:latin typeface="Futura Bk" pitchFamily="34" charset="0"/>
              </a:rPr>
              <a:t>    </a:t>
            </a:r>
            <a:r>
              <a:rPr lang="en-US" sz="5400" dirty="0" smtClean="0">
                <a:solidFill>
                  <a:srgbClr val="000000"/>
                </a:solidFill>
                <a:latin typeface="Futura Bk" pitchFamily="34" charset="0"/>
                <a:sym typeface="Wingdings" pitchFamily="2" charset="2"/>
              </a:rPr>
              <a:t></a:t>
            </a:r>
            <a:r>
              <a:rPr lang="en-US" sz="5400" dirty="0" smtClean="0">
                <a:solidFill>
                  <a:srgbClr val="C00000"/>
                </a:solidFill>
                <a:latin typeface="Futura Bk" pitchFamily="34" charset="0"/>
                <a:sym typeface="Wingdings" pitchFamily="2" charset="2"/>
              </a:rPr>
              <a:t> </a:t>
            </a:r>
            <a:r>
              <a:rPr lang="en-US" sz="6600" dirty="0" smtClean="0">
                <a:solidFill>
                  <a:srgbClr val="C00000"/>
                </a:solidFill>
                <a:latin typeface="Futura Bk" pitchFamily="34" charset="0"/>
                <a:sym typeface="Wingdings" pitchFamily="2" charset="2"/>
              </a:rPr>
              <a:t>4096</a:t>
            </a:r>
            <a:r>
              <a:rPr lang="en-US" sz="5400" dirty="0" smtClean="0">
                <a:solidFill>
                  <a:srgbClr val="C00000"/>
                </a:solidFill>
                <a:latin typeface="Futura Bk" pitchFamily="34" charset="0"/>
                <a:sym typeface="Wingdings" pitchFamily="2" charset="2"/>
              </a:rPr>
              <a:t> </a:t>
            </a:r>
            <a:r>
              <a:rPr lang="en-US" sz="5400" dirty="0" smtClean="0">
                <a:solidFill>
                  <a:srgbClr val="000000"/>
                </a:solidFill>
                <a:latin typeface="Futura Bk" pitchFamily="34" charset="0"/>
                <a:sym typeface="Wingdings" pitchFamily="2" charset="2"/>
              </a:rPr>
              <a:t>VLANs!</a:t>
            </a:r>
            <a:endParaRPr lang="en-US" sz="5400" dirty="0" smtClean="0">
              <a:solidFill>
                <a:srgbClr val="000000"/>
              </a:solidFill>
              <a:latin typeface="Futura B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214" y="1756238"/>
            <a:ext cx="6490607" cy="138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Futura Bk" pitchFamily="34" charset="0"/>
              </a:rPr>
              <a:t>IEEE 802.1Q: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0458" y="1894576"/>
            <a:ext cx="2879161" cy="88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3532" y="283945"/>
            <a:ext cx="4554895" cy="1210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DC Trends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868" y="1798608"/>
            <a:ext cx="3406451" cy="151855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Information Explosion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575" y="4540261"/>
            <a:ext cx="4005167" cy="155846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Application Consolidation</a:t>
            </a:r>
          </a:p>
        </p:txBody>
      </p:sp>
      <p:pic>
        <p:nvPicPr>
          <p:cNvPr id="9" name="Picture 8" descr="hbase_logo_me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275" y="2247038"/>
            <a:ext cx="1459769" cy="992643"/>
          </a:xfrm>
          <a:prstGeom prst="rect">
            <a:avLst/>
          </a:prstGeom>
        </p:spPr>
      </p:pic>
      <p:pic>
        <p:nvPicPr>
          <p:cNvPr id="10" name="Picture 9" descr="hdfs-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41958" y="2763535"/>
            <a:ext cx="2441123" cy="7628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7830" y="5531888"/>
            <a:ext cx="2576417" cy="5977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Futura Bk" pitchFamily="34" charset="0"/>
              </a:rPr>
              <a:t>Virtualization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35902" y="1371600"/>
            <a:ext cx="4114800" cy="69673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Futura Bk" pitchFamily="34" charset="0"/>
              </a:rPr>
              <a:t>HPC Applications</a:t>
            </a:r>
          </a:p>
        </p:txBody>
      </p:sp>
      <p:pic>
        <p:nvPicPr>
          <p:cNvPr id="14" name="Picture 13" descr="xen_logo_smal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00024" y="4620188"/>
            <a:ext cx="1417864" cy="632722"/>
          </a:xfrm>
          <a:prstGeom prst="rect">
            <a:avLst/>
          </a:prstGeom>
        </p:spPr>
      </p:pic>
      <p:pic>
        <p:nvPicPr>
          <p:cNvPr id="15" name="Picture 14" descr="VMware.eps"/>
          <p:cNvPicPr>
            <a:picLocks noChangeAspect="1"/>
          </p:cNvPicPr>
          <p:nvPr/>
        </p:nvPicPr>
        <p:blipFill>
          <a:blip r:embed="rId8" cstate="print"/>
          <a:srcRect t="37628" b="36638"/>
          <a:stretch>
            <a:fillRect/>
          </a:stretch>
        </p:blipFill>
        <p:spPr>
          <a:xfrm>
            <a:off x="4641010" y="4629083"/>
            <a:ext cx="2737808" cy="7043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1196605" y="1174733"/>
            <a:ext cx="6817179" cy="1200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Futura Bk" pitchFamily="34" charset="0"/>
              </a:rPr>
              <a:t>Simple scheme:  Each Path as VLAN</a:t>
            </a:r>
          </a:p>
        </p:txBody>
      </p:sp>
      <p:grpSp>
        <p:nvGrpSpPr>
          <p:cNvPr id="2" name="Group 180"/>
          <p:cNvGrpSpPr/>
          <p:nvPr/>
        </p:nvGrpSpPr>
        <p:grpSpPr>
          <a:xfrm>
            <a:off x="1489164" y="2857462"/>
            <a:ext cx="5535388" cy="2069429"/>
            <a:chOff x="1570807" y="2049198"/>
            <a:chExt cx="5535388" cy="2069429"/>
          </a:xfrm>
        </p:grpSpPr>
        <p:cxnSp>
          <p:nvCxnSpPr>
            <p:cNvPr id="92" name="Straight Connector 91"/>
            <p:cNvCxnSpPr>
              <a:stCxn id="31" idx="0"/>
              <a:endCxn id="116" idx="2"/>
            </p:cNvCxnSpPr>
            <p:nvPr/>
          </p:nvCxnSpPr>
          <p:spPr>
            <a:xfrm rot="16200000" flipH="1">
              <a:off x="1471572" y="2174262"/>
              <a:ext cx="2066706" cy="181658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31" idx="0"/>
              <a:endCxn id="16" idx="2"/>
            </p:cNvCxnSpPr>
            <p:nvPr/>
          </p:nvCxnSpPr>
          <p:spPr>
            <a:xfrm rot="16200000" flipH="1" flipV="1">
              <a:off x="549007" y="3070999"/>
              <a:ext cx="2069428" cy="2582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31" idx="0"/>
              <a:endCxn id="135" idx="2"/>
            </p:cNvCxnSpPr>
            <p:nvPr/>
          </p:nvCxnSpPr>
          <p:spPr>
            <a:xfrm rot="16200000" flipH="1">
              <a:off x="2398219" y="1247614"/>
              <a:ext cx="2063985" cy="36671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31" idx="0"/>
              <a:endCxn id="154" idx="2"/>
            </p:cNvCxnSpPr>
            <p:nvPr/>
          </p:nvCxnSpPr>
          <p:spPr>
            <a:xfrm rot="16200000" flipH="1">
              <a:off x="3320783" y="325051"/>
              <a:ext cx="2061264" cy="55095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81"/>
          <p:cNvGrpSpPr/>
          <p:nvPr/>
        </p:nvGrpSpPr>
        <p:grpSpPr>
          <a:xfrm>
            <a:off x="1489164" y="2859066"/>
            <a:ext cx="5535388" cy="2067825"/>
            <a:chOff x="1570807" y="2050802"/>
            <a:chExt cx="5535388" cy="2067825"/>
          </a:xfrm>
        </p:grpSpPr>
        <p:cxnSp>
          <p:nvCxnSpPr>
            <p:cNvPr id="155" name="Straight Connector 154"/>
            <p:cNvCxnSpPr>
              <a:stCxn id="34" idx="0"/>
              <a:endCxn id="116" idx="2"/>
            </p:cNvCxnSpPr>
            <p:nvPr/>
          </p:nvCxnSpPr>
          <p:spPr>
            <a:xfrm rot="16200000" flipH="1" flipV="1">
              <a:off x="2391183" y="3072836"/>
              <a:ext cx="2065102" cy="2103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34" idx="0"/>
              <a:endCxn id="16" idx="2"/>
            </p:cNvCxnSpPr>
            <p:nvPr/>
          </p:nvCxnSpPr>
          <p:spPr>
            <a:xfrm rot="16200000" flipH="1" flipV="1">
              <a:off x="1468617" y="2152993"/>
              <a:ext cx="2067824" cy="186344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34" idx="0"/>
              <a:endCxn id="135" idx="2"/>
            </p:cNvCxnSpPr>
            <p:nvPr/>
          </p:nvCxnSpPr>
          <p:spPr>
            <a:xfrm rot="16200000" flipH="1">
              <a:off x="3317829" y="2167224"/>
              <a:ext cx="2062381" cy="182953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34" idx="0"/>
              <a:endCxn id="154" idx="2"/>
            </p:cNvCxnSpPr>
            <p:nvPr/>
          </p:nvCxnSpPr>
          <p:spPr>
            <a:xfrm rot="16200000" flipH="1">
              <a:off x="4240393" y="1244661"/>
              <a:ext cx="2059660" cy="367194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83"/>
          <p:cNvGrpSpPr/>
          <p:nvPr/>
        </p:nvGrpSpPr>
        <p:grpSpPr>
          <a:xfrm>
            <a:off x="1489164" y="2857891"/>
            <a:ext cx="5556558" cy="2068999"/>
            <a:chOff x="1570807" y="2049627"/>
            <a:chExt cx="5556558" cy="2068999"/>
          </a:xfrm>
        </p:grpSpPr>
        <p:cxnSp>
          <p:nvCxnSpPr>
            <p:cNvPr id="126" name="Straight Connector 125"/>
            <p:cNvCxnSpPr>
              <a:stCxn id="32" idx="0"/>
              <a:endCxn id="16" idx="2"/>
            </p:cNvCxnSpPr>
            <p:nvPr/>
          </p:nvCxnSpPr>
          <p:spPr>
            <a:xfrm rot="16200000" flipH="1" flipV="1">
              <a:off x="3314586" y="305848"/>
              <a:ext cx="2068999" cy="555655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32" idx="0"/>
              <a:endCxn id="116" idx="2"/>
            </p:cNvCxnSpPr>
            <p:nvPr/>
          </p:nvCxnSpPr>
          <p:spPr>
            <a:xfrm rot="16200000" flipH="1" flipV="1">
              <a:off x="4237152" y="1225691"/>
              <a:ext cx="2066277" cy="371414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32" idx="0"/>
              <a:endCxn id="135" idx="2"/>
            </p:cNvCxnSpPr>
            <p:nvPr/>
          </p:nvCxnSpPr>
          <p:spPr>
            <a:xfrm rot="16200000" flipH="1" flipV="1">
              <a:off x="5163799" y="2149618"/>
              <a:ext cx="2063556" cy="186357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32" idx="0"/>
              <a:endCxn id="154" idx="2"/>
            </p:cNvCxnSpPr>
            <p:nvPr/>
          </p:nvCxnSpPr>
          <p:spPr>
            <a:xfrm rot="16200000" flipH="1" flipV="1">
              <a:off x="6086363" y="3069460"/>
              <a:ext cx="2060835" cy="211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82"/>
          <p:cNvGrpSpPr/>
          <p:nvPr/>
        </p:nvGrpSpPr>
        <p:grpSpPr>
          <a:xfrm>
            <a:off x="1489164" y="2864451"/>
            <a:ext cx="5535388" cy="2062439"/>
            <a:chOff x="1570807" y="2056187"/>
            <a:chExt cx="5535388" cy="2062439"/>
          </a:xfrm>
        </p:grpSpPr>
        <p:cxnSp>
          <p:nvCxnSpPr>
            <p:cNvPr id="107" name="Straight Connector 106"/>
            <p:cNvCxnSpPr>
              <a:stCxn id="33" idx="0"/>
              <a:endCxn id="16" idx="2"/>
            </p:cNvCxnSpPr>
            <p:nvPr/>
          </p:nvCxnSpPr>
          <p:spPr>
            <a:xfrm rot="16200000" flipH="1" flipV="1">
              <a:off x="2396263" y="1230731"/>
              <a:ext cx="2062439" cy="3713352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33" idx="0"/>
              <a:endCxn id="135" idx="2"/>
            </p:cNvCxnSpPr>
            <p:nvPr/>
          </p:nvCxnSpPr>
          <p:spPr>
            <a:xfrm rot="16200000" flipH="1" flipV="1">
              <a:off x="4245476" y="3074501"/>
              <a:ext cx="2056996" cy="2037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33" idx="0"/>
              <a:endCxn id="154" idx="2"/>
            </p:cNvCxnSpPr>
            <p:nvPr/>
          </p:nvCxnSpPr>
          <p:spPr>
            <a:xfrm rot="16200000" flipH="1">
              <a:off x="5168039" y="2172307"/>
              <a:ext cx="2054275" cy="1822037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33" idx="0"/>
              <a:endCxn id="116" idx="2"/>
            </p:cNvCxnSpPr>
            <p:nvPr/>
          </p:nvCxnSpPr>
          <p:spPr>
            <a:xfrm rot="16200000" flipH="1" flipV="1">
              <a:off x="3318829" y="2150574"/>
              <a:ext cx="2059717" cy="187094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85"/>
          <p:cNvGrpSpPr/>
          <p:nvPr/>
        </p:nvGrpSpPr>
        <p:grpSpPr>
          <a:xfrm>
            <a:off x="868203" y="4481193"/>
            <a:ext cx="1297981" cy="976336"/>
            <a:chOff x="949846" y="3672929"/>
            <a:chExt cx="1297981" cy="976336"/>
          </a:xfrm>
        </p:grpSpPr>
        <p:cxnSp>
          <p:nvCxnSpPr>
            <p:cNvPr id="80" name="Straight Connector 79"/>
            <p:cNvCxnSpPr>
              <a:stCxn id="16" idx="0"/>
              <a:endCxn id="24" idx="0"/>
            </p:cNvCxnSpPr>
            <p:nvPr/>
          </p:nvCxnSpPr>
          <p:spPr>
            <a:xfrm rot="16200000" flipH="1" flipV="1">
              <a:off x="772159" y="3850616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16" idx="0"/>
              <a:endCxn id="29" idx="0"/>
            </p:cNvCxnSpPr>
            <p:nvPr/>
          </p:nvCxnSpPr>
          <p:spPr>
            <a:xfrm rot="16200000" flipH="1" flipV="1">
              <a:off x="861963" y="3937704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6" idx="0"/>
              <a:endCxn id="25" idx="0"/>
            </p:cNvCxnSpPr>
            <p:nvPr/>
          </p:nvCxnSpPr>
          <p:spPr>
            <a:xfrm rot="16200000" flipH="1" flipV="1">
              <a:off x="949797" y="4026650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6" idx="0"/>
              <a:endCxn id="30" idx="0"/>
            </p:cNvCxnSpPr>
            <p:nvPr/>
          </p:nvCxnSpPr>
          <p:spPr>
            <a:xfrm rot="16200000" flipH="1" flipV="1">
              <a:off x="1043683" y="4117820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6" idx="0"/>
              <a:endCxn id="26" idx="0"/>
            </p:cNvCxnSpPr>
            <p:nvPr/>
          </p:nvCxnSpPr>
          <p:spPr>
            <a:xfrm rot="16200000" flipH="1">
              <a:off x="1136327" y="4107409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6" idx="0"/>
              <a:endCxn id="50" idx="0"/>
            </p:cNvCxnSpPr>
            <p:nvPr/>
          </p:nvCxnSpPr>
          <p:spPr>
            <a:xfrm rot="16200000" flipH="1">
              <a:off x="1234295" y="4009441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6" idx="0"/>
              <a:endCxn id="27" idx="0"/>
            </p:cNvCxnSpPr>
            <p:nvPr/>
          </p:nvCxnSpPr>
          <p:spPr>
            <a:xfrm rot="16200000" flipH="1">
              <a:off x="1326943" y="3916792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16" idx="0"/>
              <a:endCxn id="51" idx="0"/>
            </p:cNvCxnSpPr>
            <p:nvPr/>
          </p:nvCxnSpPr>
          <p:spPr>
            <a:xfrm rot="16200000" flipH="1">
              <a:off x="1424911" y="3818824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84"/>
          <p:cNvGrpSpPr/>
          <p:nvPr/>
        </p:nvGrpSpPr>
        <p:grpSpPr>
          <a:xfrm>
            <a:off x="2710612" y="4478471"/>
            <a:ext cx="1297981" cy="976336"/>
            <a:chOff x="2792255" y="3670207"/>
            <a:chExt cx="1297981" cy="976336"/>
          </a:xfrm>
        </p:grpSpPr>
        <p:cxnSp>
          <p:nvCxnSpPr>
            <p:cNvPr id="108" name="Straight Connector 107"/>
            <p:cNvCxnSpPr>
              <a:stCxn id="116" idx="0"/>
              <a:endCxn id="118" idx="0"/>
            </p:cNvCxnSpPr>
            <p:nvPr/>
          </p:nvCxnSpPr>
          <p:spPr>
            <a:xfrm rot="16200000" flipH="1" flipV="1">
              <a:off x="2614568" y="3847894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16" idx="0"/>
              <a:endCxn id="122" idx="0"/>
            </p:cNvCxnSpPr>
            <p:nvPr/>
          </p:nvCxnSpPr>
          <p:spPr>
            <a:xfrm rot="16200000" flipH="1" flipV="1">
              <a:off x="2704372" y="3934982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16" idx="0"/>
              <a:endCxn id="119" idx="0"/>
            </p:cNvCxnSpPr>
            <p:nvPr/>
          </p:nvCxnSpPr>
          <p:spPr>
            <a:xfrm rot="16200000" flipH="1" flipV="1">
              <a:off x="2792206" y="4023928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16" idx="0"/>
              <a:endCxn id="123" idx="0"/>
            </p:cNvCxnSpPr>
            <p:nvPr/>
          </p:nvCxnSpPr>
          <p:spPr>
            <a:xfrm rot="16200000" flipH="1" flipV="1">
              <a:off x="2886092" y="4115098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16" idx="0"/>
              <a:endCxn id="120" idx="0"/>
            </p:cNvCxnSpPr>
            <p:nvPr/>
          </p:nvCxnSpPr>
          <p:spPr>
            <a:xfrm rot="16200000" flipH="1">
              <a:off x="2978736" y="4104687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16" idx="0"/>
              <a:endCxn id="124" idx="0"/>
            </p:cNvCxnSpPr>
            <p:nvPr/>
          </p:nvCxnSpPr>
          <p:spPr>
            <a:xfrm rot="16200000" flipH="1">
              <a:off x="3076704" y="4006719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6" idx="0"/>
              <a:endCxn id="121" idx="0"/>
            </p:cNvCxnSpPr>
            <p:nvPr/>
          </p:nvCxnSpPr>
          <p:spPr>
            <a:xfrm rot="16200000" flipH="1">
              <a:off x="3169352" y="3914070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6" idx="0"/>
              <a:endCxn id="125" idx="0"/>
            </p:cNvCxnSpPr>
            <p:nvPr/>
          </p:nvCxnSpPr>
          <p:spPr>
            <a:xfrm rot="16200000" flipH="1">
              <a:off x="3267320" y="3816102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83"/>
          <p:cNvGrpSpPr/>
          <p:nvPr/>
        </p:nvGrpSpPr>
        <p:grpSpPr>
          <a:xfrm>
            <a:off x="4561185" y="4475750"/>
            <a:ext cx="1297981" cy="976336"/>
            <a:chOff x="4642828" y="3667486"/>
            <a:chExt cx="1297981" cy="976336"/>
          </a:xfrm>
        </p:grpSpPr>
        <p:cxnSp>
          <p:nvCxnSpPr>
            <p:cNvPr id="127" name="Straight Connector 126"/>
            <p:cNvCxnSpPr>
              <a:stCxn id="135" idx="0"/>
              <a:endCxn id="137" idx="0"/>
            </p:cNvCxnSpPr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35" idx="0"/>
              <a:endCxn id="141" idx="0"/>
            </p:cNvCxnSpPr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35" idx="0"/>
              <a:endCxn id="138" idx="0"/>
            </p:cNvCxnSpPr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35" idx="0"/>
              <a:endCxn id="118" idx="0"/>
            </p:cNvCxnSpPr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35" idx="0"/>
              <a:endCxn id="139" idx="0"/>
            </p:cNvCxnSpPr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35" idx="0"/>
              <a:endCxn id="119" idx="0"/>
            </p:cNvCxnSpPr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35" idx="0"/>
              <a:endCxn id="106" idx="0"/>
            </p:cNvCxnSpPr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35" idx="0"/>
              <a:endCxn id="144" idx="0"/>
            </p:cNvCxnSpPr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82"/>
          <p:cNvGrpSpPr/>
          <p:nvPr/>
        </p:nvGrpSpPr>
        <p:grpSpPr>
          <a:xfrm>
            <a:off x="6403592" y="4473029"/>
            <a:ext cx="1297981" cy="976336"/>
            <a:chOff x="6485235" y="3664765"/>
            <a:chExt cx="1297981" cy="976336"/>
          </a:xfrm>
        </p:grpSpPr>
        <p:cxnSp>
          <p:nvCxnSpPr>
            <p:cNvPr id="146" name="Straight Connector 145"/>
            <p:cNvCxnSpPr>
              <a:stCxn id="154" idx="0"/>
              <a:endCxn id="156" idx="0"/>
            </p:cNvCxnSpPr>
            <p:nvPr/>
          </p:nvCxnSpPr>
          <p:spPr>
            <a:xfrm rot="16200000" flipH="1" flipV="1">
              <a:off x="6307548" y="3842452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54" idx="0"/>
              <a:endCxn id="136" idx="0"/>
            </p:cNvCxnSpPr>
            <p:nvPr/>
          </p:nvCxnSpPr>
          <p:spPr>
            <a:xfrm rot="16200000" flipH="1" flipV="1">
              <a:off x="6397352" y="3929540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54" idx="0"/>
              <a:endCxn id="157" idx="0"/>
            </p:cNvCxnSpPr>
            <p:nvPr/>
          </p:nvCxnSpPr>
          <p:spPr>
            <a:xfrm rot="16200000" flipH="1" flipV="1">
              <a:off x="6485186" y="4018486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54" idx="0"/>
              <a:endCxn id="161" idx="0"/>
            </p:cNvCxnSpPr>
            <p:nvPr/>
          </p:nvCxnSpPr>
          <p:spPr>
            <a:xfrm rot="16200000" flipH="1" flipV="1">
              <a:off x="6579072" y="4109656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54" idx="0"/>
              <a:endCxn id="158" idx="0"/>
            </p:cNvCxnSpPr>
            <p:nvPr/>
          </p:nvCxnSpPr>
          <p:spPr>
            <a:xfrm rot="16200000" flipH="1">
              <a:off x="6671716" y="4099245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54" idx="0"/>
              <a:endCxn id="162" idx="0"/>
            </p:cNvCxnSpPr>
            <p:nvPr/>
          </p:nvCxnSpPr>
          <p:spPr>
            <a:xfrm rot="16200000" flipH="1">
              <a:off x="6769684" y="4001277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54" idx="0"/>
              <a:endCxn id="159" idx="0"/>
            </p:cNvCxnSpPr>
            <p:nvPr/>
          </p:nvCxnSpPr>
          <p:spPr>
            <a:xfrm rot="16200000" flipH="1">
              <a:off x="6862332" y="3908628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54" idx="0"/>
            </p:cNvCxnSpPr>
            <p:nvPr/>
          </p:nvCxnSpPr>
          <p:spPr>
            <a:xfrm rot="16200000" flipH="1">
              <a:off x="6960300" y="3810660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1796" y="2857463"/>
            <a:ext cx="606392" cy="445698"/>
          </a:xfrm>
          <a:prstGeom prst="rect">
            <a:avLst/>
          </a:prstGeom>
        </p:spPr>
      </p:pic>
      <p:pic>
        <p:nvPicPr>
          <p:cNvPr id="32" name="Picture 31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2526" y="2857892"/>
            <a:ext cx="606392" cy="445698"/>
          </a:xfrm>
          <a:prstGeom prst="rect">
            <a:avLst/>
          </a:prstGeom>
        </p:spPr>
      </p:pic>
      <p:pic>
        <p:nvPicPr>
          <p:cNvPr id="33" name="Picture 32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9320" y="2864452"/>
            <a:ext cx="606392" cy="445698"/>
          </a:xfrm>
          <a:prstGeom prst="rect">
            <a:avLst/>
          </a:prstGeom>
        </p:spPr>
      </p:pic>
      <p:pic>
        <p:nvPicPr>
          <p:cNvPr id="34" name="Picture 33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412" y="2859067"/>
            <a:ext cx="606392" cy="445698"/>
          </a:xfrm>
          <a:prstGeom prst="rect">
            <a:avLst/>
          </a:prstGeom>
        </p:spPr>
      </p:pic>
      <p:cxnSp>
        <p:nvCxnSpPr>
          <p:cNvPr id="141" name="Straight Connector 140"/>
          <p:cNvCxnSpPr>
            <a:stCxn id="16" idx="2"/>
            <a:endCxn id="158" idx="0"/>
          </p:cNvCxnSpPr>
          <p:nvPr/>
        </p:nvCxnSpPr>
        <p:spPr>
          <a:xfrm rot="5400000" flipH="1" flipV="1">
            <a:off x="1383732" y="2963324"/>
            <a:ext cx="2068999" cy="185813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35" idx="2"/>
            <a:endCxn id="158" idx="0"/>
          </p:cNvCxnSpPr>
          <p:nvPr/>
        </p:nvCxnSpPr>
        <p:spPr>
          <a:xfrm rot="5400000" flipH="1">
            <a:off x="3232945" y="2972247"/>
            <a:ext cx="2063556" cy="1834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16" idx="0"/>
            <a:endCxn id="159" idx="0"/>
          </p:cNvCxnSpPr>
          <p:nvPr/>
        </p:nvCxnSpPr>
        <p:spPr>
          <a:xfrm rot="5400000" flipH="1" flipV="1">
            <a:off x="689460" y="3663039"/>
            <a:ext cx="1617858" cy="18451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stCxn id="135" idx="2"/>
            <a:endCxn id="159" idx="0"/>
          </p:cNvCxnSpPr>
          <p:nvPr/>
        </p:nvCxnSpPr>
        <p:spPr>
          <a:xfrm rot="5400000" flipH="1">
            <a:off x="2315824" y="2055127"/>
            <a:ext cx="2058113" cy="3674531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stCxn id="16" idx="2"/>
            <a:endCxn id="157" idx="0"/>
          </p:cNvCxnSpPr>
          <p:nvPr/>
        </p:nvCxnSpPr>
        <p:spPr>
          <a:xfrm rot="5400000" flipH="1" flipV="1">
            <a:off x="2309018" y="2040758"/>
            <a:ext cx="2066278" cy="3705987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stCxn id="135" idx="0"/>
            <a:endCxn id="157" idx="0"/>
          </p:cNvCxnSpPr>
          <p:nvPr/>
        </p:nvCxnSpPr>
        <p:spPr>
          <a:xfrm rot="5400000" flipH="1" flipV="1">
            <a:off x="4381080" y="3661680"/>
            <a:ext cx="1615137" cy="13005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stCxn id="16" idx="2"/>
            <a:endCxn id="32" idx="0"/>
          </p:cNvCxnSpPr>
          <p:nvPr/>
        </p:nvCxnSpPr>
        <p:spPr>
          <a:xfrm rot="5400000" flipH="1" flipV="1">
            <a:off x="3232943" y="1114113"/>
            <a:ext cx="2068999" cy="555655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>
            <a:stCxn id="135" idx="2"/>
            <a:endCxn id="156" idx="0"/>
          </p:cNvCxnSpPr>
          <p:nvPr/>
        </p:nvCxnSpPr>
        <p:spPr>
          <a:xfrm rot="5400000" flipH="1" flipV="1">
            <a:off x="5083516" y="2961963"/>
            <a:ext cx="2058114" cy="186085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5968" y="4481193"/>
            <a:ext cx="606392" cy="445698"/>
          </a:xfrm>
          <a:prstGeom prst="rect">
            <a:avLst/>
          </a:prstGeom>
        </p:spPr>
      </p:pic>
      <p:pic>
        <p:nvPicPr>
          <p:cNvPr id="116" name="Picture 115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8377" y="4478471"/>
            <a:ext cx="606392" cy="445698"/>
          </a:xfrm>
          <a:prstGeom prst="rect">
            <a:avLst/>
          </a:prstGeom>
        </p:spPr>
      </p:pic>
      <p:pic>
        <p:nvPicPr>
          <p:cNvPr id="135" name="Picture 134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8950" y="4475750"/>
            <a:ext cx="606392" cy="445698"/>
          </a:xfrm>
          <a:prstGeom prst="rect">
            <a:avLst/>
          </a:prstGeom>
        </p:spPr>
      </p:pic>
      <p:pic>
        <p:nvPicPr>
          <p:cNvPr id="154" name="Picture 153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1357" y="4473029"/>
            <a:ext cx="606392" cy="445698"/>
          </a:xfrm>
          <a:prstGeom prst="rect">
            <a:avLst/>
          </a:prstGeom>
        </p:spPr>
      </p:pic>
      <p:pic>
        <p:nvPicPr>
          <p:cNvPr id="156" name="Picture 155" descr="11949856431316298822router_joeseph_teed_01.svg.h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9805" y="2863334"/>
            <a:ext cx="606392" cy="445698"/>
          </a:xfrm>
          <a:prstGeom prst="rect">
            <a:avLst/>
          </a:prstGeom>
        </p:spPr>
      </p:pic>
      <p:pic>
        <p:nvPicPr>
          <p:cNvPr id="157" name="Picture 156" descr="11949856431316298822router_joeseph_teed_01.svg.h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91955" y="2860613"/>
            <a:ext cx="606392" cy="445698"/>
          </a:xfrm>
          <a:prstGeom prst="rect">
            <a:avLst/>
          </a:prstGeom>
        </p:spPr>
      </p:pic>
      <p:pic>
        <p:nvPicPr>
          <p:cNvPr id="158" name="Picture 157" descr="11949856431316298822router_joeseph_teed_01.svg.h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4104" y="2857892"/>
            <a:ext cx="606392" cy="445698"/>
          </a:xfrm>
          <a:prstGeom prst="rect">
            <a:avLst/>
          </a:prstGeom>
        </p:spPr>
      </p:pic>
      <p:pic>
        <p:nvPicPr>
          <p:cNvPr id="159" name="Picture 158" descr="11949856431316298822router_joeseph_teed_01.svg.h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4419" y="2863335"/>
            <a:ext cx="606392" cy="445698"/>
          </a:xfrm>
          <a:prstGeom prst="rect">
            <a:avLst/>
          </a:prstGeom>
        </p:spPr>
      </p:pic>
      <p:sp>
        <p:nvSpPr>
          <p:cNvPr id="83" name="Multiply 82"/>
          <p:cNvSpPr/>
          <p:nvPr/>
        </p:nvSpPr>
        <p:spPr>
          <a:xfrm>
            <a:off x="3698420" y="1175657"/>
            <a:ext cx="1069523" cy="1159329"/>
          </a:xfrm>
          <a:prstGeom prst="mathMultiply">
            <a:avLst>
              <a:gd name="adj1" fmla="val 13462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2000" dirty="0" smtClea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14400" y="1947636"/>
            <a:ext cx="7531100" cy="7919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Futura Bk" pitchFamily="34" charset="0"/>
              </a:rPr>
              <a:t>Scales to only few switches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74993" y="51756"/>
            <a:ext cx="7592784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VLAN Layout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0"/>
          <p:cNvGrpSpPr/>
          <p:nvPr/>
        </p:nvGrpSpPr>
        <p:grpSpPr>
          <a:xfrm>
            <a:off x="1489164" y="2857462"/>
            <a:ext cx="5535388" cy="2069429"/>
            <a:chOff x="1570807" y="2049198"/>
            <a:chExt cx="5535388" cy="2069429"/>
          </a:xfrm>
        </p:grpSpPr>
        <p:cxnSp>
          <p:nvCxnSpPr>
            <p:cNvPr id="92" name="Straight Connector 91"/>
            <p:cNvCxnSpPr>
              <a:stCxn id="31" idx="0"/>
              <a:endCxn id="116" idx="2"/>
            </p:cNvCxnSpPr>
            <p:nvPr/>
          </p:nvCxnSpPr>
          <p:spPr>
            <a:xfrm rot="16200000" flipH="1">
              <a:off x="1471572" y="2174262"/>
              <a:ext cx="2066706" cy="181658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31" idx="0"/>
              <a:endCxn id="16" idx="2"/>
            </p:cNvCxnSpPr>
            <p:nvPr/>
          </p:nvCxnSpPr>
          <p:spPr>
            <a:xfrm rot="16200000" flipH="1" flipV="1">
              <a:off x="549007" y="3070999"/>
              <a:ext cx="2069428" cy="2582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31" idx="0"/>
              <a:endCxn id="135" idx="2"/>
            </p:cNvCxnSpPr>
            <p:nvPr/>
          </p:nvCxnSpPr>
          <p:spPr>
            <a:xfrm rot="16200000" flipH="1">
              <a:off x="2398219" y="1247614"/>
              <a:ext cx="2063985" cy="366715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31" idx="0"/>
              <a:endCxn id="154" idx="2"/>
            </p:cNvCxnSpPr>
            <p:nvPr/>
          </p:nvCxnSpPr>
          <p:spPr>
            <a:xfrm rot="16200000" flipH="1">
              <a:off x="3320783" y="325051"/>
              <a:ext cx="2061264" cy="550956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81"/>
          <p:cNvGrpSpPr/>
          <p:nvPr/>
        </p:nvGrpSpPr>
        <p:grpSpPr>
          <a:xfrm>
            <a:off x="1489164" y="2859066"/>
            <a:ext cx="5535388" cy="2067825"/>
            <a:chOff x="1570807" y="2050802"/>
            <a:chExt cx="5535388" cy="2067825"/>
          </a:xfrm>
        </p:grpSpPr>
        <p:cxnSp>
          <p:nvCxnSpPr>
            <p:cNvPr id="155" name="Straight Connector 154"/>
            <p:cNvCxnSpPr>
              <a:stCxn id="34" idx="0"/>
              <a:endCxn id="116" idx="2"/>
            </p:cNvCxnSpPr>
            <p:nvPr/>
          </p:nvCxnSpPr>
          <p:spPr>
            <a:xfrm rot="16200000" flipH="1" flipV="1">
              <a:off x="2391183" y="3072836"/>
              <a:ext cx="2065102" cy="2103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34" idx="0"/>
              <a:endCxn id="16" idx="2"/>
            </p:cNvCxnSpPr>
            <p:nvPr/>
          </p:nvCxnSpPr>
          <p:spPr>
            <a:xfrm rot="16200000" flipH="1" flipV="1">
              <a:off x="1468617" y="2152993"/>
              <a:ext cx="2067824" cy="186344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34" idx="0"/>
              <a:endCxn id="135" idx="2"/>
            </p:cNvCxnSpPr>
            <p:nvPr/>
          </p:nvCxnSpPr>
          <p:spPr>
            <a:xfrm rot="16200000" flipH="1">
              <a:off x="3317829" y="2167224"/>
              <a:ext cx="2062381" cy="182953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34" idx="0"/>
              <a:endCxn id="154" idx="2"/>
            </p:cNvCxnSpPr>
            <p:nvPr/>
          </p:nvCxnSpPr>
          <p:spPr>
            <a:xfrm rot="16200000" flipH="1">
              <a:off x="4240393" y="1244661"/>
              <a:ext cx="2059660" cy="367194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83"/>
          <p:cNvGrpSpPr/>
          <p:nvPr/>
        </p:nvGrpSpPr>
        <p:grpSpPr>
          <a:xfrm>
            <a:off x="1489164" y="2857891"/>
            <a:ext cx="5556558" cy="2068999"/>
            <a:chOff x="1570807" y="2049627"/>
            <a:chExt cx="5556558" cy="2068999"/>
          </a:xfrm>
        </p:grpSpPr>
        <p:cxnSp>
          <p:nvCxnSpPr>
            <p:cNvPr id="126" name="Straight Connector 125"/>
            <p:cNvCxnSpPr>
              <a:stCxn id="32" idx="0"/>
              <a:endCxn id="16" idx="2"/>
            </p:cNvCxnSpPr>
            <p:nvPr/>
          </p:nvCxnSpPr>
          <p:spPr>
            <a:xfrm rot="16200000" flipH="1" flipV="1">
              <a:off x="3314586" y="305848"/>
              <a:ext cx="2068999" cy="555655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32" idx="0"/>
              <a:endCxn id="116" idx="2"/>
            </p:cNvCxnSpPr>
            <p:nvPr/>
          </p:nvCxnSpPr>
          <p:spPr>
            <a:xfrm rot="16200000" flipH="1" flipV="1">
              <a:off x="4237152" y="1225691"/>
              <a:ext cx="2066277" cy="371414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32" idx="0"/>
              <a:endCxn id="135" idx="2"/>
            </p:cNvCxnSpPr>
            <p:nvPr/>
          </p:nvCxnSpPr>
          <p:spPr>
            <a:xfrm rot="16200000" flipH="1" flipV="1">
              <a:off x="5163799" y="2149618"/>
              <a:ext cx="2063556" cy="186357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32" idx="0"/>
              <a:endCxn id="154" idx="2"/>
            </p:cNvCxnSpPr>
            <p:nvPr/>
          </p:nvCxnSpPr>
          <p:spPr>
            <a:xfrm rot="16200000" flipH="1" flipV="1">
              <a:off x="6086363" y="3069460"/>
              <a:ext cx="2060835" cy="2116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82"/>
          <p:cNvGrpSpPr/>
          <p:nvPr/>
        </p:nvGrpSpPr>
        <p:grpSpPr>
          <a:xfrm>
            <a:off x="1489164" y="2864451"/>
            <a:ext cx="5535388" cy="2062439"/>
            <a:chOff x="1570807" y="2056187"/>
            <a:chExt cx="5535388" cy="2062439"/>
          </a:xfrm>
        </p:grpSpPr>
        <p:cxnSp>
          <p:nvCxnSpPr>
            <p:cNvPr id="107" name="Straight Connector 106"/>
            <p:cNvCxnSpPr>
              <a:stCxn id="33" idx="0"/>
              <a:endCxn id="16" idx="2"/>
            </p:cNvCxnSpPr>
            <p:nvPr/>
          </p:nvCxnSpPr>
          <p:spPr>
            <a:xfrm rot="16200000" flipH="1" flipV="1">
              <a:off x="2396263" y="1230731"/>
              <a:ext cx="2062439" cy="371335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33" idx="0"/>
              <a:endCxn id="135" idx="2"/>
            </p:cNvCxnSpPr>
            <p:nvPr/>
          </p:nvCxnSpPr>
          <p:spPr>
            <a:xfrm rot="16200000" flipH="1" flipV="1">
              <a:off x="4245476" y="3074501"/>
              <a:ext cx="2056996" cy="2037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33" idx="0"/>
              <a:endCxn id="154" idx="2"/>
            </p:cNvCxnSpPr>
            <p:nvPr/>
          </p:nvCxnSpPr>
          <p:spPr>
            <a:xfrm rot="16200000" flipH="1">
              <a:off x="5168039" y="2172307"/>
              <a:ext cx="2054275" cy="182203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33" idx="0"/>
              <a:endCxn id="116" idx="2"/>
            </p:cNvCxnSpPr>
            <p:nvPr/>
          </p:nvCxnSpPr>
          <p:spPr>
            <a:xfrm rot="16200000" flipH="1" flipV="1">
              <a:off x="3318829" y="2150574"/>
              <a:ext cx="2059717" cy="187094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85"/>
          <p:cNvGrpSpPr/>
          <p:nvPr/>
        </p:nvGrpSpPr>
        <p:grpSpPr>
          <a:xfrm>
            <a:off x="868203" y="4481193"/>
            <a:ext cx="1297981" cy="976336"/>
            <a:chOff x="949846" y="3672929"/>
            <a:chExt cx="1297981" cy="976336"/>
          </a:xfrm>
        </p:grpSpPr>
        <p:cxnSp>
          <p:nvCxnSpPr>
            <p:cNvPr id="80" name="Straight Connector 79"/>
            <p:cNvCxnSpPr>
              <a:stCxn id="16" idx="0"/>
              <a:endCxn id="24" idx="0"/>
            </p:cNvCxnSpPr>
            <p:nvPr/>
          </p:nvCxnSpPr>
          <p:spPr>
            <a:xfrm rot="16200000" flipH="1" flipV="1">
              <a:off x="772159" y="3850616"/>
              <a:ext cx="976336" cy="62096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16" idx="0"/>
              <a:endCxn id="29" idx="0"/>
            </p:cNvCxnSpPr>
            <p:nvPr/>
          </p:nvCxnSpPr>
          <p:spPr>
            <a:xfrm rot="16200000" flipH="1" flipV="1">
              <a:off x="861963" y="3937704"/>
              <a:ext cx="973620" cy="44406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6" idx="0"/>
              <a:endCxn id="25" idx="0"/>
            </p:cNvCxnSpPr>
            <p:nvPr/>
          </p:nvCxnSpPr>
          <p:spPr>
            <a:xfrm rot="16200000" flipH="1" flipV="1">
              <a:off x="949797" y="4026650"/>
              <a:ext cx="974732" cy="26728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6" idx="0"/>
              <a:endCxn id="30" idx="0"/>
            </p:cNvCxnSpPr>
            <p:nvPr/>
          </p:nvCxnSpPr>
          <p:spPr>
            <a:xfrm rot="16200000" flipH="1" flipV="1">
              <a:off x="1043683" y="4117820"/>
              <a:ext cx="972016" cy="8223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6" idx="0"/>
              <a:endCxn id="26" idx="0"/>
            </p:cNvCxnSpPr>
            <p:nvPr/>
          </p:nvCxnSpPr>
          <p:spPr>
            <a:xfrm rot="16200000" flipH="1">
              <a:off x="1136327" y="4107409"/>
              <a:ext cx="973130" cy="10417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6" idx="0"/>
              <a:endCxn id="50" idx="0"/>
            </p:cNvCxnSpPr>
            <p:nvPr/>
          </p:nvCxnSpPr>
          <p:spPr>
            <a:xfrm rot="16200000" flipH="1">
              <a:off x="1234295" y="4009441"/>
              <a:ext cx="970414" cy="29739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6" idx="0"/>
              <a:endCxn id="27" idx="0"/>
            </p:cNvCxnSpPr>
            <p:nvPr/>
          </p:nvCxnSpPr>
          <p:spPr>
            <a:xfrm rot="16200000" flipH="1">
              <a:off x="1326943" y="3916792"/>
              <a:ext cx="971527" cy="48380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16" idx="0"/>
              <a:endCxn id="51" idx="0"/>
            </p:cNvCxnSpPr>
            <p:nvPr/>
          </p:nvCxnSpPr>
          <p:spPr>
            <a:xfrm rot="16200000" flipH="1">
              <a:off x="1424911" y="3818824"/>
              <a:ext cx="968811" cy="67702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84"/>
          <p:cNvGrpSpPr/>
          <p:nvPr/>
        </p:nvGrpSpPr>
        <p:grpSpPr>
          <a:xfrm>
            <a:off x="2735039" y="4478471"/>
            <a:ext cx="1273554" cy="974732"/>
            <a:chOff x="2816682" y="3670207"/>
            <a:chExt cx="1273554" cy="974732"/>
          </a:xfrm>
        </p:grpSpPr>
        <p:cxnSp>
          <p:nvCxnSpPr>
            <p:cNvPr id="108" name="Straight Connector 107"/>
            <p:cNvCxnSpPr>
              <a:stCxn id="116" idx="0"/>
            </p:cNvCxnSpPr>
            <p:nvPr/>
          </p:nvCxnSpPr>
          <p:spPr>
            <a:xfrm rot="16200000" flipH="1" flipV="1">
              <a:off x="2643640" y="3843249"/>
              <a:ext cx="942618" cy="59653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16" idx="0"/>
              <a:endCxn id="122" idx="0"/>
            </p:cNvCxnSpPr>
            <p:nvPr/>
          </p:nvCxnSpPr>
          <p:spPr>
            <a:xfrm rot="16200000" flipH="1" flipV="1">
              <a:off x="2704372" y="3934982"/>
              <a:ext cx="973620" cy="44406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16" idx="0"/>
              <a:endCxn id="119" idx="0"/>
            </p:cNvCxnSpPr>
            <p:nvPr/>
          </p:nvCxnSpPr>
          <p:spPr>
            <a:xfrm rot="16200000" flipH="1" flipV="1">
              <a:off x="2792206" y="4023928"/>
              <a:ext cx="974732" cy="26728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16" idx="0"/>
              <a:endCxn id="123" idx="0"/>
            </p:cNvCxnSpPr>
            <p:nvPr/>
          </p:nvCxnSpPr>
          <p:spPr>
            <a:xfrm rot="16200000" flipH="1" flipV="1">
              <a:off x="2886092" y="4115098"/>
              <a:ext cx="972016" cy="8223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16" idx="0"/>
              <a:endCxn id="120" idx="0"/>
            </p:cNvCxnSpPr>
            <p:nvPr/>
          </p:nvCxnSpPr>
          <p:spPr>
            <a:xfrm rot="16200000" flipH="1">
              <a:off x="2978736" y="4104687"/>
              <a:ext cx="973130" cy="10417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16" idx="0"/>
              <a:endCxn id="124" idx="0"/>
            </p:cNvCxnSpPr>
            <p:nvPr/>
          </p:nvCxnSpPr>
          <p:spPr>
            <a:xfrm rot="16200000" flipH="1">
              <a:off x="3076704" y="4006719"/>
              <a:ext cx="970414" cy="29739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6" idx="0"/>
              <a:endCxn id="121" idx="0"/>
            </p:cNvCxnSpPr>
            <p:nvPr/>
          </p:nvCxnSpPr>
          <p:spPr>
            <a:xfrm rot="16200000" flipH="1">
              <a:off x="3169352" y="3914070"/>
              <a:ext cx="971527" cy="48380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6" idx="0"/>
              <a:endCxn id="125" idx="0"/>
            </p:cNvCxnSpPr>
            <p:nvPr/>
          </p:nvCxnSpPr>
          <p:spPr>
            <a:xfrm rot="16200000" flipH="1">
              <a:off x="3267320" y="3816102"/>
              <a:ext cx="968811" cy="67702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83"/>
          <p:cNvGrpSpPr/>
          <p:nvPr/>
        </p:nvGrpSpPr>
        <p:grpSpPr>
          <a:xfrm>
            <a:off x="4561185" y="4475750"/>
            <a:ext cx="1297981" cy="976336"/>
            <a:chOff x="4642828" y="3667486"/>
            <a:chExt cx="1297981" cy="976336"/>
          </a:xfrm>
        </p:grpSpPr>
        <p:cxnSp>
          <p:nvCxnSpPr>
            <p:cNvPr id="127" name="Straight Connector 126"/>
            <p:cNvCxnSpPr>
              <a:stCxn id="135" idx="0"/>
              <a:endCxn id="137" idx="0"/>
            </p:cNvCxnSpPr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35" idx="0"/>
              <a:endCxn id="141" idx="0"/>
            </p:cNvCxnSpPr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35" idx="0"/>
              <a:endCxn id="138" idx="0"/>
            </p:cNvCxnSpPr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35" idx="0"/>
            </p:cNvCxnSpPr>
            <p:nvPr/>
          </p:nvCxnSpPr>
          <p:spPr>
            <a:xfrm rot="16200000" flipH="1" flipV="1">
              <a:off x="4747304" y="4120832"/>
              <a:ext cx="969832" cy="6313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35" idx="0"/>
              <a:endCxn id="139" idx="0"/>
            </p:cNvCxnSpPr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35" idx="0"/>
              <a:endCxn id="119" idx="0"/>
            </p:cNvCxnSpPr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35" idx="0"/>
              <a:endCxn id="106" idx="0"/>
            </p:cNvCxnSpPr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35" idx="0"/>
              <a:endCxn id="144" idx="0"/>
            </p:cNvCxnSpPr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82"/>
          <p:cNvGrpSpPr/>
          <p:nvPr/>
        </p:nvGrpSpPr>
        <p:grpSpPr>
          <a:xfrm>
            <a:off x="6403592" y="4473029"/>
            <a:ext cx="1297981" cy="976336"/>
            <a:chOff x="6485235" y="3664765"/>
            <a:chExt cx="1297981" cy="976336"/>
          </a:xfrm>
        </p:grpSpPr>
        <p:cxnSp>
          <p:nvCxnSpPr>
            <p:cNvPr id="146" name="Straight Connector 145"/>
            <p:cNvCxnSpPr>
              <a:stCxn id="154" idx="0"/>
              <a:endCxn id="156" idx="0"/>
            </p:cNvCxnSpPr>
            <p:nvPr/>
          </p:nvCxnSpPr>
          <p:spPr>
            <a:xfrm rot="16200000" flipH="1" flipV="1">
              <a:off x="6307548" y="3842452"/>
              <a:ext cx="976336" cy="62096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54" idx="0"/>
              <a:endCxn id="136" idx="0"/>
            </p:cNvCxnSpPr>
            <p:nvPr/>
          </p:nvCxnSpPr>
          <p:spPr>
            <a:xfrm rot="16200000" flipH="1" flipV="1">
              <a:off x="6397352" y="3929540"/>
              <a:ext cx="973620" cy="44406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54" idx="0"/>
              <a:endCxn id="157" idx="0"/>
            </p:cNvCxnSpPr>
            <p:nvPr/>
          </p:nvCxnSpPr>
          <p:spPr>
            <a:xfrm rot="16200000" flipH="1" flipV="1">
              <a:off x="6485186" y="4018486"/>
              <a:ext cx="974732" cy="26728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54" idx="0"/>
              <a:endCxn id="161" idx="0"/>
            </p:cNvCxnSpPr>
            <p:nvPr/>
          </p:nvCxnSpPr>
          <p:spPr>
            <a:xfrm rot="16200000" flipH="1" flipV="1">
              <a:off x="6579072" y="4109656"/>
              <a:ext cx="972016" cy="82233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54" idx="0"/>
              <a:endCxn id="158" idx="0"/>
            </p:cNvCxnSpPr>
            <p:nvPr/>
          </p:nvCxnSpPr>
          <p:spPr>
            <a:xfrm rot="16200000" flipH="1">
              <a:off x="6671716" y="4099245"/>
              <a:ext cx="973130" cy="10417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54" idx="0"/>
              <a:endCxn id="162" idx="0"/>
            </p:cNvCxnSpPr>
            <p:nvPr/>
          </p:nvCxnSpPr>
          <p:spPr>
            <a:xfrm rot="16200000" flipH="1">
              <a:off x="6769684" y="4001277"/>
              <a:ext cx="970414" cy="29739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54" idx="0"/>
              <a:endCxn id="159" idx="0"/>
            </p:cNvCxnSpPr>
            <p:nvPr/>
          </p:nvCxnSpPr>
          <p:spPr>
            <a:xfrm rot="16200000" flipH="1">
              <a:off x="6862332" y="3908628"/>
              <a:ext cx="971527" cy="48380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54" idx="0"/>
            </p:cNvCxnSpPr>
            <p:nvPr/>
          </p:nvCxnSpPr>
          <p:spPr>
            <a:xfrm rot="16200000" flipH="1">
              <a:off x="6960300" y="3810660"/>
              <a:ext cx="968811" cy="67702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1796" y="2857463"/>
            <a:ext cx="606392" cy="445698"/>
          </a:xfrm>
          <a:prstGeom prst="rect">
            <a:avLst/>
          </a:prstGeom>
        </p:spPr>
      </p:pic>
      <p:pic>
        <p:nvPicPr>
          <p:cNvPr id="32" name="Picture 31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2526" y="2857892"/>
            <a:ext cx="606392" cy="445698"/>
          </a:xfrm>
          <a:prstGeom prst="rect">
            <a:avLst/>
          </a:prstGeom>
        </p:spPr>
      </p:pic>
      <p:pic>
        <p:nvPicPr>
          <p:cNvPr id="33" name="Picture 32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9320" y="2864452"/>
            <a:ext cx="606392" cy="445698"/>
          </a:xfrm>
          <a:prstGeom prst="rect">
            <a:avLst/>
          </a:prstGeom>
        </p:spPr>
      </p:pic>
      <p:pic>
        <p:nvPicPr>
          <p:cNvPr id="34" name="Picture 33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9412" y="2859067"/>
            <a:ext cx="606392" cy="445698"/>
          </a:xfrm>
          <a:prstGeom prst="rect">
            <a:avLst/>
          </a:prstGeom>
        </p:spPr>
      </p:pic>
      <p:cxnSp>
        <p:nvCxnSpPr>
          <p:cNvPr id="141" name="Straight Connector 140"/>
          <p:cNvCxnSpPr>
            <a:stCxn id="16" idx="2"/>
            <a:endCxn id="158" idx="0"/>
          </p:cNvCxnSpPr>
          <p:nvPr/>
        </p:nvCxnSpPr>
        <p:spPr>
          <a:xfrm rot="5400000" flipH="1" flipV="1">
            <a:off x="1383732" y="2963324"/>
            <a:ext cx="2068999" cy="185813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endCxn id="158" idx="0"/>
          </p:cNvCxnSpPr>
          <p:nvPr/>
        </p:nvCxnSpPr>
        <p:spPr>
          <a:xfrm rot="16200000" flipV="1">
            <a:off x="3331197" y="2873995"/>
            <a:ext cx="1869230" cy="18370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116" idx="0"/>
            <a:endCxn id="158" idx="0"/>
          </p:cNvCxnSpPr>
          <p:nvPr/>
        </p:nvCxnSpPr>
        <p:spPr>
          <a:xfrm rot="5400000" flipH="1" flipV="1">
            <a:off x="2529147" y="3660319"/>
            <a:ext cx="1620579" cy="15727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16200000" flipV="1">
            <a:off x="3237139" y="3000373"/>
            <a:ext cx="2000251" cy="1910447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115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8377" y="4478471"/>
            <a:ext cx="606392" cy="445698"/>
          </a:xfrm>
          <a:prstGeom prst="rect">
            <a:avLst/>
          </a:prstGeom>
        </p:spPr>
      </p:pic>
      <p:pic>
        <p:nvPicPr>
          <p:cNvPr id="154" name="Picture 153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1357" y="4473029"/>
            <a:ext cx="606392" cy="445698"/>
          </a:xfrm>
          <a:prstGeom prst="rect">
            <a:avLst/>
          </a:prstGeom>
        </p:spPr>
      </p:pic>
      <p:pic>
        <p:nvPicPr>
          <p:cNvPr id="156" name="Picture 155" descr="11949856431316298822router_joeseph_teed_01.svg.h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9805" y="2863334"/>
            <a:ext cx="606392" cy="445698"/>
          </a:xfrm>
          <a:prstGeom prst="rect">
            <a:avLst/>
          </a:prstGeom>
        </p:spPr>
      </p:pic>
      <p:pic>
        <p:nvPicPr>
          <p:cNvPr id="157" name="Picture 156" descr="11949856431316298822router_joeseph_teed_01.svg.h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91955" y="2860613"/>
            <a:ext cx="606392" cy="445698"/>
          </a:xfrm>
          <a:prstGeom prst="rect">
            <a:avLst/>
          </a:prstGeom>
        </p:spPr>
      </p:pic>
      <p:pic>
        <p:nvPicPr>
          <p:cNvPr id="159" name="Picture 158" descr="11949856431316298822router_joeseph_teed_01.svg.h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4419" y="2863335"/>
            <a:ext cx="606392" cy="445698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674243" y="1199227"/>
            <a:ext cx="7568297" cy="9633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Futura Bk" pitchFamily="34" charset="0"/>
              </a:rPr>
              <a:t>Our approach: 1 VLAN for a set of paths</a:t>
            </a:r>
          </a:p>
        </p:txBody>
      </p:sp>
      <p:cxnSp>
        <p:nvCxnSpPr>
          <p:cNvPr id="117" name="Straight Connector 116"/>
          <p:cNvCxnSpPr>
            <a:stCxn id="16" idx="2"/>
            <a:endCxn id="158" idx="0"/>
          </p:cNvCxnSpPr>
          <p:nvPr/>
        </p:nvCxnSpPr>
        <p:spPr>
          <a:xfrm rot="5400000" flipH="1" flipV="1">
            <a:off x="1383732" y="2963324"/>
            <a:ext cx="2068999" cy="1858136"/>
          </a:xfrm>
          <a:prstGeom prst="line">
            <a:avLst/>
          </a:prstGeom>
          <a:ln w="1016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16" idx="0"/>
            <a:endCxn id="158" idx="0"/>
          </p:cNvCxnSpPr>
          <p:nvPr/>
        </p:nvCxnSpPr>
        <p:spPr>
          <a:xfrm rot="5400000" flipH="1" flipV="1">
            <a:off x="2529147" y="3660319"/>
            <a:ext cx="1620579" cy="15727"/>
          </a:xfrm>
          <a:prstGeom prst="line">
            <a:avLst/>
          </a:prstGeom>
          <a:ln w="1016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>
            <a:stCxn id="135" idx="2"/>
            <a:endCxn id="158" idx="0"/>
          </p:cNvCxnSpPr>
          <p:nvPr/>
        </p:nvCxnSpPr>
        <p:spPr>
          <a:xfrm rot="5400000" flipH="1">
            <a:off x="3232945" y="2972247"/>
            <a:ext cx="2063556" cy="1834846"/>
          </a:xfrm>
          <a:prstGeom prst="line">
            <a:avLst/>
          </a:prstGeom>
          <a:ln w="1016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5968" y="4481193"/>
            <a:ext cx="606392" cy="445698"/>
          </a:xfrm>
          <a:prstGeom prst="rect">
            <a:avLst/>
          </a:prstGeom>
        </p:spPr>
      </p:pic>
      <p:pic>
        <p:nvPicPr>
          <p:cNvPr id="135" name="Picture 134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8950" y="4475750"/>
            <a:ext cx="606392" cy="445698"/>
          </a:xfrm>
          <a:prstGeom prst="rect">
            <a:avLst/>
          </a:prstGeom>
        </p:spPr>
      </p:pic>
      <p:pic>
        <p:nvPicPr>
          <p:cNvPr id="158" name="Picture 157" descr="11949856431316298822router_joeseph_teed_01.svg.h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4104" y="2857892"/>
            <a:ext cx="606392" cy="445698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774993" y="51756"/>
            <a:ext cx="7592784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VLAN Layout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4982" y="586023"/>
            <a:ext cx="7004182" cy="19612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Challenge: </a:t>
            </a:r>
          </a:p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   Minimize VLANs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1940" y="3125116"/>
            <a:ext cx="7012346" cy="1879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7200" dirty="0" smtClean="0">
                <a:solidFill>
                  <a:srgbClr val="C00000"/>
                </a:solidFill>
                <a:latin typeface="Futura Bk" pitchFamily="34" charset="0"/>
              </a:rPr>
              <a:t>NP-Hard</a:t>
            </a:r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 for arbitrary topologies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384494" y="1622888"/>
            <a:ext cx="8481919" cy="45104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Heuristics:</a:t>
            </a:r>
          </a:p>
          <a:p>
            <a:pPr>
              <a:lnSpc>
                <a:spcPct val="150000"/>
              </a:lnSpc>
            </a:pPr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  1. Greedy path packing</a:t>
            </a:r>
            <a:endParaRPr lang="en-US" sz="3200" dirty="0" smtClean="0">
              <a:solidFill>
                <a:srgbClr val="000000"/>
              </a:solidFill>
              <a:latin typeface="Futura Bk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  2. Parallel graph-coloring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4993" y="51756"/>
            <a:ext cx="7592784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VLAN Layout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0"/>
          <p:cNvGrpSpPr/>
          <p:nvPr/>
        </p:nvGrpSpPr>
        <p:grpSpPr>
          <a:xfrm>
            <a:off x="1489164" y="2857462"/>
            <a:ext cx="5535388" cy="2069429"/>
            <a:chOff x="1570807" y="2049198"/>
            <a:chExt cx="5535388" cy="2069429"/>
          </a:xfrm>
        </p:grpSpPr>
        <p:cxnSp>
          <p:nvCxnSpPr>
            <p:cNvPr id="92" name="Straight Connector 91"/>
            <p:cNvCxnSpPr>
              <a:stCxn id="31" idx="0"/>
              <a:endCxn id="116" idx="2"/>
            </p:cNvCxnSpPr>
            <p:nvPr/>
          </p:nvCxnSpPr>
          <p:spPr>
            <a:xfrm rot="16200000" flipH="1">
              <a:off x="1471572" y="2174262"/>
              <a:ext cx="2066706" cy="181658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31" idx="0"/>
              <a:endCxn id="16" idx="2"/>
            </p:cNvCxnSpPr>
            <p:nvPr/>
          </p:nvCxnSpPr>
          <p:spPr>
            <a:xfrm rot="16200000" flipH="1" flipV="1">
              <a:off x="549007" y="3070999"/>
              <a:ext cx="2069428" cy="2582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31" idx="0"/>
              <a:endCxn id="135" idx="2"/>
            </p:cNvCxnSpPr>
            <p:nvPr/>
          </p:nvCxnSpPr>
          <p:spPr>
            <a:xfrm rot="16200000" flipH="1">
              <a:off x="2398219" y="1247614"/>
              <a:ext cx="2063985" cy="366715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31" idx="0"/>
              <a:endCxn id="154" idx="2"/>
            </p:cNvCxnSpPr>
            <p:nvPr/>
          </p:nvCxnSpPr>
          <p:spPr>
            <a:xfrm rot="16200000" flipH="1">
              <a:off x="3320783" y="325051"/>
              <a:ext cx="2061264" cy="5509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81"/>
          <p:cNvGrpSpPr/>
          <p:nvPr/>
        </p:nvGrpSpPr>
        <p:grpSpPr>
          <a:xfrm>
            <a:off x="1489164" y="2859066"/>
            <a:ext cx="5535388" cy="2067825"/>
            <a:chOff x="1570807" y="2050802"/>
            <a:chExt cx="5535388" cy="2067825"/>
          </a:xfrm>
        </p:grpSpPr>
        <p:cxnSp>
          <p:nvCxnSpPr>
            <p:cNvPr id="155" name="Straight Connector 154"/>
            <p:cNvCxnSpPr>
              <a:stCxn id="34" idx="0"/>
              <a:endCxn id="116" idx="2"/>
            </p:cNvCxnSpPr>
            <p:nvPr/>
          </p:nvCxnSpPr>
          <p:spPr>
            <a:xfrm rot="16200000" flipH="1" flipV="1">
              <a:off x="2391183" y="3072836"/>
              <a:ext cx="2065102" cy="21035"/>
            </a:xfrm>
            <a:prstGeom prst="line">
              <a:avLst/>
            </a:prstGeom>
            <a:ln w="57150">
              <a:solidFill>
                <a:srgbClr val="0098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34" idx="0"/>
              <a:endCxn id="16" idx="2"/>
            </p:cNvCxnSpPr>
            <p:nvPr/>
          </p:nvCxnSpPr>
          <p:spPr>
            <a:xfrm rot="16200000" flipH="1" flipV="1">
              <a:off x="1468617" y="2152993"/>
              <a:ext cx="2067824" cy="1863444"/>
            </a:xfrm>
            <a:prstGeom prst="line">
              <a:avLst/>
            </a:prstGeom>
            <a:ln w="57150">
              <a:solidFill>
                <a:srgbClr val="0098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34" idx="0"/>
              <a:endCxn id="135" idx="2"/>
            </p:cNvCxnSpPr>
            <p:nvPr/>
          </p:nvCxnSpPr>
          <p:spPr>
            <a:xfrm rot="16200000" flipH="1">
              <a:off x="3317829" y="2167224"/>
              <a:ext cx="2062381" cy="1829538"/>
            </a:xfrm>
            <a:prstGeom prst="line">
              <a:avLst/>
            </a:prstGeom>
            <a:ln w="57150">
              <a:solidFill>
                <a:srgbClr val="0098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34" idx="0"/>
              <a:endCxn id="154" idx="2"/>
            </p:cNvCxnSpPr>
            <p:nvPr/>
          </p:nvCxnSpPr>
          <p:spPr>
            <a:xfrm rot="16200000" flipH="1">
              <a:off x="4240393" y="1244661"/>
              <a:ext cx="2059660" cy="3671945"/>
            </a:xfrm>
            <a:prstGeom prst="line">
              <a:avLst/>
            </a:prstGeom>
            <a:ln w="57150">
              <a:solidFill>
                <a:srgbClr val="0098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83"/>
          <p:cNvGrpSpPr/>
          <p:nvPr/>
        </p:nvGrpSpPr>
        <p:grpSpPr>
          <a:xfrm>
            <a:off x="1489164" y="2857891"/>
            <a:ext cx="5556558" cy="2068999"/>
            <a:chOff x="1570807" y="2049627"/>
            <a:chExt cx="5556558" cy="2068999"/>
          </a:xfrm>
        </p:grpSpPr>
        <p:cxnSp>
          <p:nvCxnSpPr>
            <p:cNvPr id="126" name="Straight Connector 125"/>
            <p:cNvCxnSpPr>
              <a:stCxn id="32" idx="0"/>
              <a:endCxn id="16" idx="2"/>
            </p:cNvCxnSpPr>
            <p:nvPr/>
          </p:nvCxnSpPr>
          <p:spPr>
            <a:xfrm rot="16200000" flipH="1" flipV="1">
              <a:off x="3314586" y="305848"/>
              <a:ext cx="2068999" cy="5556558"/>
            </a:xfrm>
            <a:prstGeom prst="line">
              <a:avLst/>
            </a:prstGeom>
            <a:ln w="57150">
              <a:solidFill>
                <a:srgbClr val="298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32" idx="0"/>
              <a:endCxn id="116" idx="2"/>
            </p:cNvCxnSpPr>
            <p:nvPr/>
          </p:nvCxnSpPr>
          <p:spPr>
            <a:xfrm rot="16200000" flipH="1" flipV="1">
              <a:off x="4237152" y="1225691"/>
              <a:ext cx="2066277" cy="3714149"/>
            </a:xfrm>
            <a:prstGeom prst="line">
              <a:avLst/>
            </a:prstGeom>
            <a:ln w="57150">
              <a:solidFill>
                <a:srgbClr val="298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32" idx="0"/>
              <a:endCxn id="135" idx="2"/>
            </p:cNvCxnSpPr>
            <p:nvPr/>
          </p:nvCxnSpPr>
          <p:spPr>
            <a:xfrm rot="16200000" flipH="1" flipV="1">
              <a:off x="5163799" y="2149618"/>
              <a:ext cx="2063556" cy="1863576"/>
            </a:xfrm>
            <a:prstGeom prst="line">
              <a:avLst/>
            </a:prstGeom>
            <a:ln w="57150">
              <a:solidFill>
                <a:srgbClr val="298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32" idx="0"/>
              <a:endCxn id="154" idx="2"/>
            </p:cNvCxnSpPr>
            <p:nvPr/>
          </p:nvCxnSpPr>
          <p:spPr>
            <a:xfrm rot="16200000" flipH="1" flipV="1">
              <a:off x="6086363" y="3069460"/>
              <a:ext cx="2060835" cy="21169"/>
            </a:xfrm>
            <a:prstGeom prst="line">
              <a:avLst/>
            </a:prstGeom>
            <a:ln w="57150">
              <a:solidFill>
                <a:srgbClr val="298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82"/>
          <p:cNvGrpSpPr/>
          <p:nvPr/>
        </p:nvGrpSpPr>
        <p:grpSpPr>
          <a:xfrm>
            <a:off x="1489164" y="2864451"/>
            <a:ext cx="5535388" cy="2062439"/>
            <a:chOff x="1570807" y="2056187"/>
            <a:chExt cx="5535388" cy="2062439"/>
          </a:xfrm>
        </p:grpSpPr>
        <p:cxnSp>
          <p:nvCxnSpPr>
            <p:cNvPr id="107" name="Straight Connector 106"/>
            <p:cNvCxnSpPr>
              <a:stCxn id="33" idx="0"/>
              <a:endCxn id="16" idx="2"/>
            </p:cNvCxnSpPr>
            <p:nvPr/>
          </p:nvCxnSpPr>
          <p:spPr>
            <a:xfrm rot="16200000" flipH="1" flipV="1">
              <a:off x="2396263" y="1230731"/>
              <a:ext cx="2062439" cy="3713352"/>
            </a:xfrm>
            <a:prstGeom prst="line">
              <a:avLst/>
            </a:prstGeom>
            <a:ln w="57150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33" idx="0"/>
              <a:endCxn id="135" idx="2"/>
            </p:cNvCxnSpPr>
            <p:nvPr/>
          </p:nvCxnSpPr>
          <p:spPr>
            <a:xfrm rot="16200000" flipH="1" flipV="1">
              <a:off x="4245476" y="3074501"/>
              <a:ext cx="2056996" cy="20370"/>
            </a:xfrm>
            <a:prstGeom prst="line">
              <a:avLst/>
            </a:prstGeom>
            <a:ln w="57150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33" idx="0"/>
              <a:endCxn id="154" idx="2"/>
            </p:cNvCxnSpPr>
            <p:nvPr/>
          </p:nvCxnSpPr>
          <p:spPr>
            <a:xfrm rot="16200000" flipH="1">
              <a:off x="5168039" y="2172307"/>
              <a:ext cx="2054275" cy="1822037"/>
            </a:xfrm>
            <a:prstGeom prst="line">
              <a:avLst/>
            </a:prstGeom>
            <a:ln w="57150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33" idx="0"/>
              <a:endCxn id="116" idx="2"/>
            </p:cNvCxnSpPr>
            <p:nvPr/>
          </p:nvCxnSpPr>
          <p:spPr>
            <a:xfrm rot="16200000" flipH="1" flipV="1">
              <a:off x="3318829" y="2150574"/>
              <a:ext cx="2059717" cy="1870943"/>
            </a:xfrm>
            <a:prstGeom prst="line">
              <a:avLst/>
            </a:prstGeom>
            <a:ln w="57150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85"/>
          <p:cNvGrpSpPr/>
          <p:nvPr/>
        </p:nvGrpSpPr>
        <p:grpSpPr>
          <a:xfrm>
            <a:off x="868203" y="4481193"/>
            <a:ext cx="1297981" cy="976336"/>
            <a:chOff x="949846" y="3672929"/>
            <a:chExt cx="1297981" cy="976336"/>
          </a:xfrm>
        </p:grpSpPr>
        <p:cxnSp>
          <p:nvCxnSpPr>
            <p:cNvPr id="80" name="Straight Connector 79"/>
            <p:cNvCxnSpPr>
              <a:stCxn id="16" idx="0"/>
              <a:endCxn id="24" idx="0"/>
            </p:cNvCxnSpPr>
            <p:nvPr/>
          </p:nvCxnSpPr>
          <p:spPr>
            <a:xfrm rot="16200000" flipH="1" flipV="1">
              <a:off x="772159" y="3850616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16" idx="0"/>
              <a:endCxn id="29" idx="0"/>
            </p:cNvCxnSpPr>
            <p:nvPr/>
          </p:nvCxnSpPr>
          <p:spPr>
            <a:xfrm rot="16200000" flipH="1" flipV="1">
              <a:off x="861963" y="3937704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6" idx="0"/>
              <a:endCxn id="25" idx="0"/>
            </p:cNvCxnSpPr>
            <p:nvPr/>
          </p:nvCxnSpPr>
          <p:spPr>
            <a:xfrm rot="16200000" flipH="1" flipV="1">
              <a:off x="949797" y="4026650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6" idx="0"/>
              <a:endCxn id="30" idx="0"/>
            </p:cNvCxnSpPr>
            <p:nvPr/>
          </p:nvCxnSpPr>
          <p:spPr>
            <a:xfrm rot="16200000" flipH="1" flipV="1">
              <a:off x="1043683" y="4117820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6" idx="0"/>
              <a:endCxn id="26" idx="0"/>
            </p:cNvCxnSpPr>
            <p:nvPr/>
          </p:nvCxnSpPr>
          <p:spPr>
            <a:xfrm rot="16200000" flipH="1">
              <a:off x="1136327" y="4107409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6" idx="0"/>
              <a:endCxn id="50" idx="0"/>
            </p:cNvCxnSpPr>
            <p:nvPr/>
          </p:nvCxnSpPr>
          <p:spPr>
            <a:xfrm rot="16200000" flipH="1">
              <a:off x="1234295" y="4009441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6" idx="0"/>
              <a:endCxn id="27" idx="0"/>
            </p:cNvCxnSpPr>
            <p:nvPr/>
          </p:nvCxnSpPr>
          <p:spPr>
            <a:xfrm rot="16200000" flipH="1">
              <a:off x="1326943" y="3916792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16" idx="0"/>
              <a:endCxn id="51" idx="0"/>
            </p:cNvCxnSpPr>
            <p:nvPr/>
          </p:nvCxnSpPr>
          <p:spPr>
            <a:xfrm rot="16200000" flipH="1">
              <a:off x="1424911" y="3818824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84"/>
          <p:cNvGrpSpPr/>
          <p:nvPr/>
        </p:nvGrpSpPr>
        <p:grpSpPr>
          <a:xfrm>
            <a:off x="2710612" y="4478471"/>
            <a:ext cx="1297981" cy="976336"/>
            <a:chOff x="2792255" y="3670207"/>
            <a:chExt cx="1297981" cy="976336"/>
          </a:xfrm>
        </p:grpSpPr>
        <p:cxnSp>
          <p:nvCxnSpPr>
            <p:cNvPr id="108" name="Straight Connector 107"/>
            <p:cNvCxnSpPr>
              <a:stCxn id="116" idx="0"/>
              <a:endCxn id="118" idx="0"/>
            </p:cNvCxnSpPr>
            <p:nvPr/>
          </p:nvCxnSpPr>
          <p:spPr>
            <a:xfrm rot="16200000" flipH="1" flipV="1">
              <a:off x="2614568" y="3847894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16" idx="0"/>
              <a:endCxn id="122" idx="0"/>
            </p:cNvCxnSpPr>
            <p:nvPr/>
          </p:nvCxnSpPr>
          <p:spPr>
            <a:xfrm rot="16200000" flipH="1" flipV="1">
              <a:off x="2704372" y="3934982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16" idx="0"/>
              <a:endCxn id="119" idx="0"/>
            </p:cNvCxnSpPr>
            <p:nvPr/>
          </p:nvCxnSpPr>
          <p:spPr>
            <a:xfrm rot="16200000" flipH="1" flipV="1">
              <a:off x="2792206" y="4023928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16" idx="0"/>
              <a:endCxn id="123" idx="0"/>
            </p:cNvCxnSpPr>
            <p:nvPr/>
          </p:nvCxnSpPr>
          <p:spPr>
            <a:xfrm rot="16200000" flipH="1" flipV="1">
              <a:off x="2886092" y="4115098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16" idx="0"/>
              <a:endCxn id="120" idx="0"/>
            </p:cNvCxnSpPr>
            <p:nvPr/>
          </p:nvCxnSpPr>
          <p:spPr>
            <a:xfrm rot="16200000" flipH="1">
              <a:off x="2978736" y="4104687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16" idx="0"/>
              <a:endCxn id="124" idx="0"/>
            </p:cNvCxnSpPr>
            <p:nvPr/>
          </p:nvCxnSpPr>
          <p:spPr>
            <a:xfrm rot="16200000" flipH="1">
              <a:off x="3076704" y="4006719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6" idx="0"/>
              <a:endCxn id="121" idx="0"/>
            </p:cNvCxnSpPr>
            <p:nvPr/>
          </p:nvCxnSpPr>
          <p:spPr>
            <a:xfrm rot="16200000" flipH="1">
              <a:off x="3169352" y="3914070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6" idx="0"/>
              <a:endCxn id="125" idx="0"/>
            </p:cNvCxnSpPr>
            <p:nvPr/>
          </p:nvCxnSpPr>
          <p:spPr>
            <a:xfrm rot="16200000" flipH="1">
              <a:off x="3267320" y="3816102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83"/>
          <p:cNvGrpSpPr/>
          <p:nvPr/>
        </p:nvGrpSpPr>
        <p:grpSpPr>
          <a:xfrm>
            <a:off x="4561185" y="4475750"/>
            <a:ext cx="1297981" cy="976336"/>
            <a:chOff x="4642828" y="3667486"/>
            <a:chExt cx="1297981" cy="976336"/>
          </a:xfrm>
        </p:grpSpPr>
        <p:cxnSp>
          <p:nvCxnSpPr>
            <p:cNvPr id="127" name="Straight Connector 126"/>
            <p:cNvCxnSpPr>
              <a:stCxn id="135" idx="0"/>
              <a:endCxn id="137" idx="0"/>
            </p:cNvCxnSpPr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35" idx="0"/>
            </p:cNvCxnSpPr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35" idx="0"/>
              <a:endCxn id="138" idx="0"/>
            </p:cNvCxnSpPr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35" idx="0"/>
              <a:endCxn id="118" idx="0"/>
            </p:cNvCxnSpPr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35" idx="0"/>
              <a:endCxn id="139" idx="0"/>
            </p:cNvCxnSpPr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35" idx="0"/>
              <a:endCxn id="119" idx="0"/>
            </p:cNvCxnSpPr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35" idx="0"/>
              <a:endCxn id="106" idx="0"/>
            </p:cNvCxnSpPr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35" idx="0"/>
              <a:endCxn id="144" idx="0"/>
            </p:cNvCxnSpPr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82"/>
          <p:cNvGrpSpPr/>
          <p:nvPr/>
        </p:nvGrpSpPr>
        <p:grpSpPr>
          <a:xfrm>
            <a:off x="6403592" y="4473029"/>
            <a:ext cx="1297981" cy="976336"/>
            <a:chOff x="6485235" y="3664765"/>
            <a:chExt cx="1297981" cy="976336"/>
          </a:xfrm>
        </p:grpSpPr>
        <p:cxnSp>
          <p:nvCxnSpPr>
            <p:cNvPr id="146" name="Straight Connector 145"/>
            <p:cNvCxnSpPr>
              <a:stCxn id="154" idx="0"/>
              <a:endCxn id="156" idx="0"/>
            </p:cNvCxnSpPr>
            <p:nvPr/>
          </p:nvCxnSpPr>
          <p:spPr>
            <a:xfrm rot="16200000" flipH="1" flipV="1">
              <a:off x="6307548" y="3842452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54" idx="0"/>
              <a:endCxn id="136" idx="0"/>
            </p:cNvCxnSpPr>
            <p:nvPr/>
          </p:nvCxnSpPr>
          <p:spPr>
            <a:xfrm rot="16200000" flipH="1" flipV="1">
              <a:off x="6397352" y="3929540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54" idx="0"/>
              <a:endCxn id="157" idx="0"/>
            </p:cNvCxnSpPr>
            <p:nvPr/>
          </p:nvCxnSpPr>
          <p:spPr>
            <a:xfrm rot="16200000" flipH="1" flipV="1">
              <a:off x="6485186" y="4018486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54" idx="0"/>
              <a:endCxn id="161" idx="0"/>
            </p:cNvCxnSpPr>
            <p:nvPr/>
          </p:nvCxnSpPr>
          <p:spPr>
            <a:xfrm rot="16200000" flipH="1" flipV="1">
              <a:off x="6579072" y="4109656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54" idx="0"/>
              <a:endCxn id="158" idx="0"/>
            </p:cNvCxnSpPr>
            <p:nvPr/>
          </p:nvCxnSpPr>
          <p:spPr>
            <a:xfrm rot="16200000" flipH="1">
              <a:off x="6671716" y="4099245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54" idx="0"/>
              <a:endCxn id="162" idx="0"/>
            </p:cNvCxnSpPr>
            <p:nvPr/>
          </p:nvCxnSpPr>
          <p:spPr>
            <a:xfrm rot="16200000" flipH="1">
              <a:off x="6769684" y="4001277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54" idx="0"/>
              <a:endCxn id="159" idx="0"/>
            </p:cNvCxnSpPr>
            <p:nvPr/>
          </p:nvCxnSpPr>
          <p:spPr>
            <a:xfrm rot="16200000" flipH="1">
              <a:off x="6862332" y="3908628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54" idx="0"/>
            </p:cNvCxnSpPr>
            <p:nvPr/>
          </p:nvCxnSpPr>
          <p:spPr>
            <a:xfrm rot="16200000" flipH="1">
              <a:off x="6960300" y="3810660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1796" y="2857463"/>
            <a:ext cx="606392" cy="445698"/>
          </a:xfrm>
          <a:prstGeom prst="rect">
            <a:avLst/>
          </a:prstGeom>
        </p:spPr>
      </p:pic>
      <p:pic>
        <p:nvPicPr>
          <p:cNvPr id="32" name="Picture 31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2526" y="2857892"/>
            <a:ext cx="606392" cy="445698"/>
          </a:xfrm>
          <a:prstGeom prst="rect">
            <a:avLst/>
          </a:prstGeom>
        </p:spPr>
      </p:pic>
      <p:pic>
        <p:nvPicPr>
          <p:cNvPr id="33" name="Picture 32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9320" y="2864452"/>
            <a:ext cx="606392" cy="445698"/>
          </a:xfrm>
          <a:prstGeom prst="rect">
            <a:avLst/>
          </a:prstGeom>
        </p:spPr>
      </p:pic>
      <p:pic>
        <p:nvPicPr>
          <p:cNvPr id="34" name="Picture 33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412" y="2859067"/>
            <a:ext cx="606392" cy="445698"/>
          </a:xfrm>
          <a:prstGeom prst="rect">
            <a:avLst/>
          </a:prstGeom>
        </p:spPr>
      </p:pic>
      <p:sp>
        <p:nvSpPr>
          <p:cNvPr id="140" name="TextBox 139"/>
          <p:cNvSpPr txBox="1"/>
          <p:nvPr/>
        </p:nvSpPr>
        <p:spPr>
          <a:xfrm>
            <a:off x="2563584" y="1183822"/>
            <a:ext cx="4988380" cy="1200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4800" dirty="0" smtClean="0">
                <a:latin typeface="Futura Bk" pitchFamily="34" charset="0"/>
              </a:rPr>
              <a:t># VLANs = </a:t>
            </a:r>
            <a:r>
              <a:rPr lang="en-US" sz="6000" dirty="0" smtClean="0">
                <a:latin typeface="Futura Bk" pitchFamily="34" charset="0"/>
              </a:rPr>
              <a:t>4</a:t>
            </a:r>
          </a:p>
        </p:txBody>
      </p:sp>
      <p:pic>
        <p:nvPicPr>
          <p:cNvPr id="16" name="Picture 15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5968" y="4481193"/>
            <a:ext cx="606392" cy="445698"/>
          </a:xfrm>
          <a:prstGeom prst="rect">
            <a:avLst/>
          </a:prstGeom>
        </p:spPr>
      </p:pic>
      <p:pic>
        <p:nvPicPr>
          <p:cNvPr id="116" name="Picture 115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8377" y="4478471"/>
            <a:ext cx="606392" cy="445698"/>
          </a:xfrm>
          <a:prstGeom prst="rect">
            <a:avLst/>
          </a:prstGeom>
        </p:spPr>
      </p:pic>
      <p:pic>
        <p:nvPicPr>
          <p:cNvPr id="135" name="Picture 134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8950" y="4475750"/>
            <a:ext cx="606392" cy="445698"/>
          </a:xfrm>
          <a:prstGeom prst="rect">
            <a:avLst/>
          </a:prstGeom>
        </p:spPr>
      </p:pic>
      <p:pic>
        <p:nvPicPr>
          <p:cNvPr id="154" name="Picture 153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1357" y="4473029"/>
            <a:ext cx="606392" cy="445698"/>
          </a:xfrm>
          <a:prstGeom prst="rect">
            <a:avLst/>
          </a:prstGeom>
        </p:spPr>
      </p:pic>
      <p:pic>
        <p:nvPicPr>
          <p:cNvPr id="156" name="Picture 155" descr="11949856431316298822router_joeseph_teed_01.svg.h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9805" y="2863334"/>
            <a:ext cx="606392" cy="445698"/>
          </a:xfrm>
          <a:prstGeom prst="rect">
            <a:avLst/>
          </a:prstGeom>
        </p:spPr>
      </p:pic>
      <p:pic>
        <p:nvPicPr>
          <p:cNvPr id="157" name="Picture 156" descr="11949856431316298822router_joeseph_teed_01.svg.h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91955" y="2860613"/>
            <a:ext cx="606392" cy="445698"/>
          </a:xfrm>
          <a:prstGeom prst="rect">
            <a:avLst/>
          </a:prstGeom>
        </p:spPr>
      </p:pic>
      <p:pic>
        <p:nvPicPr>
          <p:cNvPr id="158" name="Picture 157" descr="11949856431316298822router_joeseph_teed_01.svg.h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4104" y="2857892"/>
            <a:ext cx="606392" cy="445698"/>
          </a:xfrm>
          <a:prstGeom prst="rect">
            <a:avLst/>
          </a:prstGeom>
        </p:spPr>
      </p:pic>
      <p:pic>
        <p:nvPicPr>
          <p:cNvPr id="159" name="Picture 158" descr="11949856431316298822router_joeseph_teed_01.svg.h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4419" y="2863335"/>
            <a:ext cx="606392" cy="445698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774993" y="51756"/>
            <a:ext cx="7592784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VLAN Layout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169" y="236764"/>
            <a:ext cx="3975234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Futura Bk" pitchFamily="34" charset="0"/>
              </a:rPr>
              <a:t>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9989" y="1442356"/>
            <a:ext cx="6851781" cy="44114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Futura Bk" pitchFamily="34" charset="0"/>
              </a:rPr>
              <a:t>Introduction</a:t>
            </a:r>
          </a:p>
          <a:p>
            <a:pPr>
              <a:spcAft>
                <a:spcPts val="600"/>
              </a:spcAft>
            </a:pPr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SPAIN Components</a:t>
            </a:r>
          </a:p>
          <a:p>
            <a:pPr>
              <a:spcAft>
                <a:spcPts val="600"/>
              </a:spcAft>
            </a:pPr>
            <a:r>
              <a:rPr lang="en-US" sz="4400" dirty="0" smtClean="0">
                <a:solidFill>
                  <a:srgbClr val="000000"/>
                </a:solidFill>
                <a:latin typeface="Futura Bk" pitchFamily="34" charset="0"/>
              </a:rPr>
              <a:t>      Offline computation</a:t>
            </a:r>
          </a:p>
          <a:p>
            <a:pPr>
              <a:spcAft>
                <a:spcPts val="600"/>
              </a:spcAft>
            </a:pPr>
            <a:r>
              <a:rPr lang="en-US" sz="4400" dirty="0" smtClean="0">
                <a:solidFill>
                  <a:srgbClr val="000000"/>
                </a:solidFill>
                <a:latin typeface="Futura Bk" pitchFamily="34" charset="0"/>
              </a:rPr>
              <a:t>      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Futura Bk" pitchFamily="34" charset="0"/>
              </a:rPr>
              <a:t>End-host driver</a:t>
            </a:r>
          </a:p>
          <a:p>
            <a:pPr>
              <a:spcAft>
                <a:spcPts val="600"/>
              </a:spcAft>
            </a:pPr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Evaluation</a:t>
            </a:r>
          </a:p>
          <a:p>
            <a:pPr>
              <a:spcAft>
                <a:spcPts val="600"/>
              </a:spcAft>
            </a:pPr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Summary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775607" y="136989"/>
            <a:ext cx="8213272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SPAIN End-host Driver</a:t>
            </a:r>
          </a:p>
        </p:txBody>
      </p:sp>
      <p:grpSp>
        <p:nvGrpSpPr>
          <p:cNvPr id="7297" name="Group 180"/>
          <p:cNvGrpSpPr/>
          <p:nvPr/>
        </p:nvGrpSpPr>
        <p:grpSpPr>
          <a:xfrm>
            <a:off x="1750420" y="1975719"/>
            <a:ext cx="5535388" cy="2069429"/>
            <a:chOff x="1570807" y="2049198"/>
            <a:chExt cx="5535388" cy="2069429"/>
          </a:xfrm>
        </p:grpSpPr>
        <p:cxnSp>
          <p:nvCxnSpPr>
            <p:cNvPr id="7298" name="Straight Connector 7297"/>
            <p:cNvCxnSpPr>
              <a:stCxn id="7317" idx="0"/>
              <a:endCxn id="7322" idx="2"/>
            </p:cNvCxnSpPr>
            <p:nvPr/>
          </p:nvCxnSpPr>
          <p:spPr>
            <a:xfrm rot="16200000" flipH="1">
              <a:off x="1471572" y="2174262"/>
              <a:ext cx="2066706" cy="181658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9" name="Straight Connector 7298"/>
            <p:cNvCxnSpPr>
              <a:stCxn id="7317" idx="0"/>
              <a:endCxn id="7321" idx="2"/>
            </p:cNvCxnSpPr>
            <p:nvPr/>
          </p:nvCxnSpPr>
          <p:spPr>
            <a:xfrm rot="16200000" flipH="1" flipV="1">
              <a:off x="549007" y="3070999"/>
              <a:ext cx="2069428" cy="2582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0" name="Straight Connector 7299"/>
            <p:cNvCxnSpPr>
              <a:stCxn id="7317" idx="0"/>
              <a:endCxn id="7323" idx="2"/>
            </p:cNvCxnSpPr>
            <p:nvPr/>
          </p:nvCxnSpPr>
          <p:spPr>
            <a:xfrm rot="16200000" flipH="1">
              <a:off x="2398219" y="1247614"/>
              <a:ext cx="2063985" cy="366715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1" name="Straight Connector 7300"/>
            <p:cNvCxnSpPr>
              <a:stCxn id="7317" idx="0"/>
              <a:endCxn id="7324" idx="2"/>
            </p:cNvCxnSpPr>
            <p:nvPr/>
          </p:nvCxnSpPr>
          <p:spPr>
            <a:xfrm rot="16200000" flipH="1">
              <a:off x="3320783" y="325051"/>
              <a:ext cx="2061264" cy="5509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02" name="Group 181"/>
          <p:cNvGrpSpPr/>
          <p:nvPr/>
        </p:nvGrpSpPr>
        <p:grpSpPr>
          <a:xfrm>
            <a:off x="1750420" y="1977323"/>
            <a:ext cx="5535388" cy="2067825"/>
            <a:chOff x="1570807" y="2050802"/>
            <a:chExt cx="5535388" cy="2067825"/>
          </a:xfrm>
        </p:grpSpPr>
        <p:cxnSp>
          <p:nvCxnSpPr>
            <p:cNvPr id="7303" name="Straight Connector 7302"/>
            <p:cNvCxnSpPr>
              <a:stCxn id="7320" idx="0"/>
              <a:endCxn id="7322" idx="2"/>
            </p:cNvCxnSpPr>
            <p:nvPr/>
          </p:nvCxnSpPr>
          <p:spPr>
            <a:xfrm rot="16200000" flipH="1" flipV="1">
              <a:off x="2391183" y="3072836"/>
              <a:ext cx="2065102" cy="21035"/>
            </a:xfrm>
            <a:prstGeom prst="line">
              <a:avLst/>
            </a:prstGeom>
            <a:ln w="57150">
              <a:solidFill>
                <a:srgbClr val="0098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4" name="Straight Connector 7303"/>
            <p:cNvCxnSpPr>
              <a:stCxn id="7320" idx="0"/>
              <a:endCxn id="7321" idx="2"/>
            </p:cNvCxnSpPr>
            <p:nvPr/>
          </p:nvCxnSpPr>
          <p:spPr>
            <a:xfrm rot="16200000" flipH="1" flipV="1">
              <a:off x="1468617" y="2152993"/>
              <a:ext cx="2067824" cy="1863444"/>
            </a:xfrm>
            <a:prstGeom prst="line">
              <a:avLst/>
            </a:prstGeom>
            <a:ln w="57150">
              <a:solidFill>
                <a:srgbClr val="0098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5" name="Straight Connector 7304"/>
            <p:cNvCxnSpPr>
              <a:stCxn id="7320" idx="0"/>
              <a:endCxn id="7323" idx="2"/>
            </p:cNvCxnSpPr>
            <p:nvPr/>
          </p:nvCxnSpPr>
          <p:spPr>
            <a:xfrm rot="16200000" flipH="1">
              <a:off x="3317829" y="2167224"/>
              <a:ext cx="2062381" cy="1829538"/>
            </a:xfrm>
            <a:prstGeom prst="line">
              <a:avLst/>
            </a:prstGeom>
            <a:ln w="57150">
              <a:solidFill>
                <a:srgbClr val="0098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6" name="Straight Connector 7305"/>
            <p:cNvCxnSpPr>
              <a:stCxn id="7320" idx="0"/>
              <a:endCxn id="7324" idx="2"/>
            </p:cNvCxnSpPr>
            <p:nvPr/>
          </p:nvCxnSpPr>
          <p:spPr>
            <a:xfrm rot="16200000" flipH="1">
              <a:off x="4240393" y="1244661"/>
              <a:ext cx="2059660" cy="3671945"/>
            </a:xfrm>
            <a:prstGeom prst="line">
              <a:avLst/>
            </a:prstGeom>
            <a:ln w="57150">
              <a:solidFill>
                <a:srgbClr val="0098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07" name="Group 183"/>
          <p:cNvGrpSpPr/>
          <p:nvPr/>
        </p:nvGrpSpPr>
        <p:grpSpPr>
          <a:xfrm>
            <a:off x="1750420" y="1976148"/>
            <a:ext cx="5556558" cy="2068999"/>
            <a:chOff x="1570807" y="2049627"/>
            <a:chExt cx="5556558" cy="2068999"/>
          </a:xfrm>
        </p:grpSpPr>
        <p:cxnSp>
          <p:nvCxnSpPr>
            <p:cNvPr id="7308" name="Straight Connector 7307"/>
            <p:cNvCxnSpPr>
              <a:stCxn id="7318" idx="0"/>
              <a:endCxn id="7321" idx="2"/>
            </p:cNvCxnSpPr>
            <p:nvPr/>
          </p:nvCxnSpPr>
          <p:spPr>
            <a:xfrm rot="16200000" flipH="1" flipV="1">
              <a:off x="3314586" y="305848"/>
              <a:ext cx="2068999" cy="5556558"/>
            </a:xfrm>
            <a:prstGeom prst="line">
              <a:avLst/>
            </a:prstGeom>
            <a:ln w="57150">
              <a:solidFill>
                <a:srgbClr val="298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9" name="Straight Connector 7308"/>
            <p:cNvCxnSpPr>
              <a:stCxn id="7318" idx="0"/>
              <a:endCxn id="7322" idx="2"/>
            </p:cNvCxnSpPr>
            <p:nvPr/>
          </p:nvCxnSpPr>
          <p:spPr>
            <a:xfrm rot="16200000" flipH="1" flipV="1">
              <a:off x="4237152" y="1225691"/>
              <a:ext cx="2066277" cy="3714149"/>
            </a:xfrm>
            <a:prstGeom prst="line">
              <a:avLst/>
            </a:prstGeom>
            <a:ln w="57150">
              <a:solidFill>
                <a:srgbClr val="298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0" name="Straight Connector 7309"/>
            <p:cNvCxnSpPr>
              <a:stCxn id="7318" idx="0"/>
              <a:endCxn id="7323" idx="2"/>
            </p:cNvCxnSpPr>
            <p:nvPr/>
          </p:nvCxnSpPr>
          <p:spPr>
            <a:xfrm rot="16200000" flipH="1" flipV="1">
              <a:off x="5163799" y="2149618"/>
              <a:ext cx="2063556" cy="1863576"/>
            </a:xfrm>
            <a:prstGeom prst="line">
              <a:avLst/>
            </a:prstGeom>
            <a:ln w="57150">
              <a:solidFill>
                <a:srgbClr val="298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1" name="Straight Connector 7310"/>
            <p:cNvCxnSpPr>
              <a:stCxn id="7318" idx="0"/>
              <a:endCxn id="7324" idx="2"/>
            </p:cNvCxnSpPr>
            <p:nvPr/>
          </p:nvCxnSpPr>
          <p:spPr>
            <a:xfrm rot="16200000" flipH="1" flipV="1">
              <a:off x="6086363" y="3069460"/>
              <a:ext cx="2060835" cy="21169"/>
            </a:xfrm>
            <a:prstGeom prst="line">
              <a:avLst/>
            </a:prstGeom>
            <a:ln w="57150">
              <a:solidFill>
                <a:srgbClr val="298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12" name="Group 182"/>
          <p:cNvGrpSpPr/>
          <p:nvPr/>
        </p:nvGrpSpPr>
        <p:grpSpPr>
          <a:xfrm>
            <a:off x="1750420" y="1982708"/>
            <a:ext cx="5535388" cy="2062439"/>
            <a:chOff x="1570807" y="2056187"/>
            <a:chExt cx="5535388" cy="2062439"/>
          </a:xfrm>
        </p:grpSpPr>
        <p:cxnSp>
          <p:nvCxnSpPr>
            <p:cNvPr id="7313" name="Straight Connector 7312"/>
            <p:cNvCxnSpPr>
              <a:stCxn id="7319" idx="0"/>
              <a:endCxn id="7321" idx="2"/>
            </p:cNvCxnSpPr>
            <p:nvPr/>
          </p:nvCxnSpPr>
          <p:spPr>
            <a:xfrm rot="16200000" flipH="1" flipV="1">
              <a:off x="2396263" y="1230731"/>
              <a:ext cx="2062439" cy="3713352"/>
            </a:xfrm>
            <a:prstGeom prst="line">
              <a:avLst/>
            </a:prstGeom>
            <a:ln w="57150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4" name="Straight Connector 7313"/>
            <p:cNvCxnSpPr>
              <a:stCxn id="7319" idx="0"/>
              <a:endCxn id="7323" idx="2"/>
            </p:cNvCxnSpPr>
            <p:nvPr/>
          </p:nvCxnSpPr>
          <p:spPr>
            <a:xfrm rot="16200000" flipH="1" flipV="1">
              <a:off x="4245476" y="3074501"/>
              <a:ext cx="2056996" cy="20370"/>
            </a:xfrm>
            <a:prstGeom prst="line">
              <a:avLst/>
            </a:prstGeom>
            <a:ln w="57150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5" name="Straight Connector 7314"/>
            <p:cNvCxnSpPr>
              <a:stCxn id="7319" idx="0"/>
              <a:endCxn id="7324" idx="2"/>
            </p:cNvCxnSpPr>
            <p:nvPr/>
          </p:nvCxnSpPr>
          <p:spPr>
            <a:xfrm rot="16200000" flipH="1">
              <a:off x="5168039" y="2172307"/>
              <a:ext cx="2054275" cy="1822037"/>
            </a:xfrm>
            <a:prstGeom prst="line">
              <a:avLst/>
            </a:prstGeom>
            <a:ln w="57150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6" name="Straight Connector 7315"/>
            <p:cNvCxnSpPr>
              <a:stCxn id="7319" idx="0"/>
              <a:endCxn id="7322" idx="2"/>
            </p:cNvCxnSpPr>
            <p:nvPr/>
          </p:nvCxnSpPr>
          <p:spPr>
            <a:xfrm rot="16200000" flipH="1" flipV="1">
              <a:off x="3318829" y="2150574"/>
              <a:ext cx="2059717" cy="1870943"/>
            </a:xfrm>
            <a:prstGeom prst="line">
              <a:avLst/>
            </a:prstGeom>
            <a:ln w="57150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17" name="Picture 7316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3052" y="1975720"/>
            <a:ext cx="606392" cy="445698"/>
          </a:xfrm>
          <a:prstGeom prst="rect">
            <a:avLst/>
          </a:prstGeom>
        </p:spPr>
      </p:pic>
      <p:pic>
        <p:nvPicPr>
          <p:cNvPr id="7318" name="Picture 7317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3782" y="1976149"/>
            <a:ext cx="606392" cy="445698"/>
          </a:xfrm>
          <a:prstGeom prst="rect">
            <a:avLst/>
          </a:prstGeom>
        </p:spPr>
      </p:pic>
      <p:pic>
        <p:nvPicPr>
          <p:cNvPr id="7319" name="Picture 7318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0576" y="1982709"/>
            <a:ext cx="606392" cy="445698"/>
          </a:xfrm>
          <a:prstGeom prst="rect">
            <a:avLst/>
          </a:prstGeom>
        </p:spPr>
      </p:pic>
      <p:pic>
        <p:nvPicPr>
          <p:cNvPr id="7320" name="Picture 7319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0668" y="1977324"/>
            <a:ext cx="606392" cy="445698"/>
          </a:xfrm>
          <a:prstGeom prst="rect">
            <a:avLst/>
          </a:prstGeom>
        </p:spPr>
      </p:pic>
      <p:pic>
        <p:nvPicPr>
          <p:cNvPr id="7325" name="Picture 7324" descr="11949856431316298822router_joeseph_teed_01.svg.h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01061" y="1981591"/>
            <a:ext cx="606392" cy="445698"/>
          </a:xfrm>
          <a:prstGeom prst="rect">
            <a:avLst/>
          </a:prstGeom>
        </p:spPr>
      </p:pic>
      <p:pic>
        <p:nvPicPr>
          <p:cNvPr id="7326" name="Picture 7325" descr="11949856431316298822router_joeseph_teed_01.svg.h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53211" y="1978870"/>
            <a:ext cx="606392" cy="445698"/>
          </a:xfrm>
          <a:prstGeom prst="rect">
            <a:avLst/>
          </a:prstGeom>
        </p:spPr>
      </p:pic>
      <p:pic>
        <p:nvPicPr>
          <p:cNvPr id="7327" name="Picture 7326" descr="11949856431316298822router_joeseph_teed_01.svg.h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5360" y="1976149"/>
            <a:ext cx="606392" cy="445698"/>
          </a:xfrm>
          <a:prstGeom prst="rect">
            <a:avLst/>
          </a:prstGeom>
        </p:spPr>
      </p:pic>
      <p:pic>
        <p:nvPicPr>
          <p:cNvPr id="7328" name="Picture 7327" descr="11949856431316298822router_joeseph_teed_01.svg.h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65675" y="1981592"/>
            <a:ext cx="606392" cy="445698"/>
          </a:xfrm>
          <a:prstGeom prst="rect">
            <a:avLst/>
          </a:prstGeom>
        </p:spPr>
      </p:pic>
      <p:pic>
        <p:nvPicPr>
          <p:cNvPr id="7391" name="Picture 7390" descr="1241963365420619576pbulteel_Server_Rack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12418" y="4551296"/>
            <a:ext cx="152542" cy="1099207"/>
          </a:xfrm>
          <a:prstGeom prst="rect">
            <a:avLst/>
          </a:prstGeom>
        </p:spPr>
      </p:pic>
      <p:sp>
        <p:nvSpPr>
          <p:cNvPr id="7417" name="TextBox 7416"/>
          <p:cNvSpPr txBox="1"/>
          <p:nvPr/>
        </p:nvSpPr>
        <p:spPr>
          <a:xfrm>
            <a:off x="1224637" y="5698667"/>
            <a:ext cx="506185" cy="5959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Futura Bk" pitchFamily="34" charset="0"/>
              </a:rPr>
              <a:t>A</a:t>
            </a:r>
          </a:p>
        </p:txBody>
      </p:sp>
      <p:sp>
        <p:nvSpPr>
          <p:cNvPr id="7419" name="TextBox 7418"/>
          <p:cNvSpPr txBox="1"/>
          <p:nvPr/>
        </p:nvSpPr>
        <p:spPr>
          <a:xfrm>
            <a:off x="5570760" y="5668730"/>
            <a:ext cx="506185" cy="5959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Futura Bk" pitchFamily="34" charset="0"/>
              </a:rPr>
              <a:t>B</a:t>
            </a:r>
          </a:p>
        </p:txBody>
      </p:sp>
      <p:grpSp>
        <p:nvGrpSpPr>
          <p:cNvPr id="7460" name="Group 183"/>
          <p:cNvGrpSpPr/>
          <p:nvPr/>
        </p:nvGrpSpPr>
        <p:grpSpPr>
          <a:xfrm>
            <a:off x="6673015" y="3574957"/>
            <a:ext cx="1297981" cy="976336"/>
            <a:chOff x="4642828" y="3667486"/>
            <a:chExt cx="1297981" cy="976336"/>
          </a:xfrm>
        </p:grpSpPr>
        <p:cxnSp>
          <p:nvCxnSpPr>
            <p:cNvPr id="7461" name="Straight Connector 7460"/>
            <p:cNvCxnSpPr/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2" name="Straight Connector 7461"/>
            <p:cNvCxnSpPr/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3" name="Straight Connector 7462"/>
            <p:cNvCxnSpPr/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4" name="Straight Connector 7463"/>
            <p:cNvCxnSpPr/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5" name="Straight Connector 7464"/>
            <p:cNvCxnSpPr/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6" name="Straight Connector 7465"/>
            <p:cNvCxnSpPr/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7" name="Straight Connector 7466"/>
            <p:cNvCxnSpPr/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8" name="Straight Connector 7467"/>
            <p:cNvCxnSpPr/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69" name="Group 183"/>
          <p:cNvGrpSpPr/>
          <p:nvPr/>
        </p:nvGrpSpPr>
        <p:grpSpPr>
          <a:xfrm>
            <a:off x="4833330" y="3588565"/>
            <a:ext cx="1297981" cy="976336"/>
            <a:chOff x="4642828" y="3667486"/>
            <a:chExt cx="1297981" cy="976336"/>
          </a:xfrm>
        </p:grpSpPr>
        <p:cxnSp>
          <p:nvCxnSpPr>
            <p:cNvPr id="7470" name="Straight Connector 7469"/>
            <p:cNvCxnSpPr/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1" name="Straight Connector 7470"/>
            <p:cNvCxnSpPr/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2" name="Straight Connector 7471"/>
            <p:cNvCxnSpPr/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3" name="Straight Connector 7472"/>
            <p:cNvCxnSpPr/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4" name="Straight Connector 7473"/>
            <p:cNvCxnSpPr/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5" name="Straight Connector 7474"/>
            <p:cNvCxnSpPr/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6" name="Straight Connector 7475"/>
            <p:cNvCxnSpPr/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7" name="Straight Connector 7476"/>
            <p:cNvCxnSpPr/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78" name="Group 183"/>
          <p:cNvGrpSpPr/>
          <p:nvPr/>
        </p:nvGrpSpPr>
        <p:grpSpPr>
          <a:xfrm>
            <a:off x="2969151" y="3602172"/>
            <a:ext cx="1297981" cy="976336"/>
            <a:chOff x="4642828" y="3667486"/>
            <a:chExt cx="1297981" cy="976336"/>
          </a:xfrm>
        </p:grpSpPr>
        <p:cxnSp>
          <p:nvCxnSpPr>
            <p:cNvPr id="7479" name="Straight Connector 7478"/>
            <p:cNvCxnSpPr/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0" name="Straight Connector 7479"/>
            <p:cNvCxnSpPr/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1" name="Straight Connector 7480"/>
            <p:cNvCxnSpPr/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2" name="Straight Connector 7481"/>
            <p:cNvCxnSpPr/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3" name="Straight Connector 7482"/>
            <p:cNvCxnSpPr/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4" name="Straight Connector 7483"/>
            <p:cNvCxnSpPr/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5" name="Straight Connector 7484"/>
            <p:cNvCxnSpPr/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6" name="Straight Connector 7485"/>
            <p:cNvCxnSpPr/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87" name="Group 183"/>
          <p:cNvGrpSpPr/>
          <p:nvPr/>
        </p:nvGrpSpPr>
        <p:grpSpPr>
          <a:xfrm>
            <a:off x="1129466" y="3607615"/>
            <a:ext cx="1297981" cy="976336"/>
            <a:chOff x="4642828" y="3667486"/>
            <a:chExt cx="1297981" cy="976336"/>
          </a:xfrm>
        </p:grpSpPr>
        <p:cxnSp>
          <p:nvCxnSpPr>
            <p:cNvPr id="7488" name="Straight Connector 7487"/>
            <p:cNvCxnSpPr/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9" name="Straight Connector 7488"/>
            <p:cNvCxnSpPr/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0" name="Straight Connector 7489"/>
            <p:cNvCxnSpPr/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1" name="Straight Connector 7490"/>
            <p:cNvCxnSpPr/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2" name="Straight Connector 7491"/>
            <p:cNvCxnSpPr/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3" name="Straight Connector 7492"/>
            <p:cNvCxnSpPr/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4" name="Straight Connector 7493"/>
            <p:cNvCxnSpPr/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5" name="Straight Connector 7494"/>
            <p:cNvCxnSpPr/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22" name="Picture 7321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9633" y="3596728"/>
            <a:ext cx="606392" cy="445698"/>
          </a:xfrm>
          <a:prstGeom prst="rect">
            <a:avLst/>
          </a:prstGeom>
        </p:spPr>
      </p:pic>
      <p:pic>
        <p:nvPicPr>
          <p:cNvPr id="7324" name="Picture 7323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2613" y="3591286"/>
            <a:ext cx="606392" cy="445698"/>
          </a:xfrm>
          <a:prstGeom prst="rect">
            <a:avLst/>
          </a:prstGeom>
        </p:spPr>
      </p:pic>
      <p:pic>
        <p:nvPicPr>
          <p:cNvPr id="7321" name="Picture 7320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224" y="3599450"/>
            <a:ext cx="606392" cy="445698"/>
          </a:xfrm>
          <a:prstGeom prst="rect">
            <a:avLst/>
          </a:prstGeom>
        </p:spPr>
      </p:pic>
      <p:pic>
        <p:nvPicPr>
          <p:cNvPr id="7323" name="Picture 7322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0206" y="3594007"/>
            <a:ext cx="606392" cy="445698"/>
          </a:xfrm>
          <a:prstGeom prst="rect">
            <a:avLst/>
          </a:prstGeom>
        </p:spPr>
      </p:pic>
      <p:pic>
        <p:nvPicPr>
          <p:cNvPr id="7496" name="Picture 7495" descr="1241963365420619576pbulteel_Server_Rack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79618" y="4540410"/>
            <a:ext cx="152542" cy="1099207"/>
          </a:xfrm>
          <a:prstGeom prst="rect">
            <a:avLst/>
          </a:prstGeom>
        </p:spPr>
      </p:pic>
      <p:grpSp>
        <p:nvGrpSpPr>
          <p:cNvPr id="7497" name="Group 51"/>
          <p:cNvGrpSpPr/>
          <p:nvPr/>
        </p:nvGrpSpPr>
        <p:grpSpPr>
          <a:xfrm>
            <a:off x="6588579" y="4535605"/>
            <a:ext cx="1450524" cy="1106732"/>
            <a:chOff x="791935" y="4641740"/>
            <a:chExt cx="1450524" cy="1106732"/>
          </a:xfrm>
        </p:grpSpPr>
        <p:pic>
          <p:nvPicPr>
            <p:cNvPr id="7498" name="Picture 7497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7499" name="Picture 7498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7500" name="Picture 7499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7501" name="Picture 7500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7502" name="Picture 7501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7503" name="Picture 7502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7504" name="Picture 7503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7505" name="Picture 7504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7506" name="Group 51"/>
          <p:cNvGrpSpPr/>
          <p:nvPr/>
        </p:nvGrpSpPr>
        <p:grpSpPr>
          <a:xfrm>
            <a:off x="4765221" y="4541047"/>
            <a:ext cx="1450524" cy="1106732"/>
            <a:chOff x="791935" y="4641740"/>
            <a:chExt cx="1450524" cy="1106732"/>
          </a:xfrm>
        </p:grpSpPr>
        <p:pic>
          <p:nvPicPr>
            <p:cNvPr id="7507" name="Picture 7506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7508" name="Picture 7507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7509" name="Picture 7508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7510" name="Picture 7509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7511" name="Picture 7510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7512" name="Picture 7511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7513" name="Picture 7512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7514" name="Picture 7513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7515" name="Group 51"/>
          <p:cNvGrpSpPr/>
          <p:nvPr/>
        </p:nvGrpSpPr>
        <p:grpSpPr>
          <a:xfrm>
            <a:off x="2892878" y="4546491"/>
            <a:ext cx="1450524" cy="1106732"/>
            <a:chOff x="791935" y="4641740"/>
            <a:chExt cx="1450524" cy="1106732"/>
          </a:xfrm>
        </p:grpSpPr>
        <p:pic>
          <p:nvPicPr>
            <p:cNvPr id="7516" name="Picture 7515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7517" name="Picture 7516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7518" name="Picture 7517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7519" name="Picture 7518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7520" name="Picture 7519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7521" name="Picture 7520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7522" name="Picture 7521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7523" name="Picture 7522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7524" name="Group 51"/>
          <p:cNvGrpSpPr/>
          <p:nvPr/>
        </p:nvGrpSpPr>
        <p:grpSpPr>
          <a:xfrm>
            <a:off x="1069521" y="4543769"/>
            <a:ext cx="1450524" cy="1106732"/>
            <a:chOff x="791935" y="4641740"/>
            <a:chExt cx="1450524" cy="1106732"/>
          </a:xfrm>
        </p:grpSpPr>
        <p:pic>
          <p:nvPicPr>
            <p:cNvPr id="7525" name="Picture 7524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7526" name="Picture 7525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7527" name="Picture 7526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7528" name="Picture 7527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7529" name="Picture 7528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7530" name="Picture 7529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7531" name="Picture 7530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7532" name="Picture 7531" descr="1241963365420619576pbulteel_Server_Rack.svg.h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sp>
        <p:nvSpPr>
          <p:cNvPr id="7537" name="Can 7536"/>
          <p:cNvSpPr/>
          <p:nvPr/>
        </p:nvSpPr>
        <p:spPr>
          <a:xfrm>
            <a:off x="277585" y="1420585"/>
            <a:ext cx="881744" cy="1045029"/>
          </a:xfrm>
          <a:prstGeom prst="can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dirty="0" smtClean="0">
                <a:solidFill>
                  <a:prstClr val="white"/>
                </a:solidFill>
                <a:latin typeface="+mj-lt"/>
              </a:rPr>
              <a:t>SPAIN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7" grpId="0"/>
      <p:bldP spid="74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an 119"/>
          <p:cNvSpPr/>
          <p:nvPr/>
        </p:nvSpPr>
        <p:spPr>
          <a:xfrm>
            <a:off x="277585" y="1420585"/>
            <a:ext cx="881744" cy="1045029"/>
          </a:xfrm>
          <a:prstGeom prst="can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dirty="0" smtClean="0">
                <a:solidFill>
                  <a:prstClr val="white"/>
                </a:solidFill>
                <a:latin typeface="+mj-lt"/>
              </a:rPr>
              <a:t>SPAIN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75607" y="136989"/>
            <a:ext cx="8213272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SPAIN End-host Driver</a:t>
            </a:r>
          </a:p>
        </p:txBody>
      </p:sp>
      <p:grpSp>
        <p:nvGrpSpPr>
          <p:cNvPr id="2" name="Group 180"/>
          <p:cNvGrpSpPr/>
          <p:nvPr/>
        </p:nvGrpSpPr>
        <p:grpSpPr>
          <a:xfrm>
            <a:off x="1750420" y="1975719"/>
            <a:ext cx="5535388" cy="2069429"/>
            <a:chOff x="1570807" y="2049198"/>
            <a:chExt cx="5535388" cy="2069429"/>
          </a:xfrm>
        </p:grpSpPr>
        <p:cxnSp>
          <p:nvCxnSpPr>
            <p:cNvPr id="7298" name="Straight Connector 7297"/>
            <p:cNvCxnSpPr>
              <a:stCxn id="7317" idx="0"/>
              <a:endCxn id="7322" idx="2"/>
            </p:cNvCxnSpPr>
            <p:nvPr/>
          </p:nvCxnSpPr>
          <p:spPr>
            <a:xfrm rot="16200000" flipH="1">
              <a:off x="1471572" y="2174262"/>
              <a:ext cx="2066706" cy="181658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9" name="Straight Connector 7298"/>
            <p:cNvCxnSpPr>
              <a:stCxn id="7317" idx="0"/>
              <a:endCxn id="7321" idx="2"/>
            </p:cNvCxnSpPr>
            <p:nvPr/>
          </p:nvCxnSpPr>
          <p:spPr>
            <a:xfrm rot="16200000" flipH="1" flipV="1">
              <a:off x="549007" y="3070999"/>
              <a:ext cx="2069428" cy="2582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0" name="Straight Connector 7299"/>
            <p:cNvCxnSpPr>
              <a:stCxn id="7317" idx="0"/>
              <a:endCxn id="7323" idx="2"/>
            </p:cNvCxnSpPr>
            <p:nvPr/>
          </p:nvCxnSpPr>
          <p:spPr>
            <a:xfrm rot="16200000" flipH="1">
              <a:off x="2398219" y="1247614"/>
              <a:ext cx="2063985" cy="366715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1" name="Straight Connector 7300"/>
            <p:cNvCxnSpPr>
              <a:stCxn id="7317" idx="0"/>
              <a:endCxn id="7324" idx="2"/>
            </p:cNvCxnSpPr>
            <p:nvPr/>
          </p:nvCxnSpPr>
          <p:spPr>
            <a:xfrm rot="16200000" flipH="1">
              <a:off x="3320783" y="325051"/>
              <a:ext cx="2061264" cy="5509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81"/>
          <p:cNvGrpSpPr/>
          <p:nvPr/>
        </p:nvGrpSpPr>
        <p:grpSpPr>
          <a:xfrm>
            <a:off x="1750420" y="1977323"/>
            <a:ext cx="5535388" cy="2067825"/>
            <a:chOff x="1570807" y="2050802"/>
            <a:chExt cx="5535388" cy="2067825"/>
          </a:xfrm>
        </p:grpSpPr>
        <p:cxnSp>
          <p:nvCxnSpPr>
            <p:cNvPr id="7303" name="Straight Connector 7302"/>
            <p:cNvCxnSpPr>
              <a:stCxn id="7320" idx="0"/>
              <a:endCxn id="7322" idx="2"/>
            </p:cNvCxnSpPr>
            <p:nvPr/>
          </p:nvCxnSpPr>
          <p:spPr>
            <a:xfrm rot="16200000" flipH="1" flipV="1">
              <a:off x="2391183" y="3072836"/>
              <a:ext cx="2065102" cy="21035"/>
            </a:xfrm>
            <a:prstGeom prst="line">
              <a:avLst/>
            </a:prstGeom>
            <a:ln w="57150">
              <a:solidFill>
                <a:srgbClr val="0098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4" name="Straight Connector 7303"/>
            <p:cNvCxnSpPr>
              <a:stCxn id="7320" idx="0"/>
              <a:endCxn id="7321" idx="2"/>
            </p:cNvCxnSpPr>
            <p:nvPr/>
          </p:nvCxnSpPr>
          <p:spPr>
            <a:xfrm rot="16200000" flipH="1" flipV="1">
              <a:off x="1468617" y="2152993"/>
              <a:ext cx="2067824" cy="1863444"/>
            </a:xfrm>
            <a:prstGeom prst="line">
              <a:avLst/>
            </a:prstGeom>
            <a:ln w="57150">
              <a:solidFill>
                <a:srgbClr val="0098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5" name="Straight Connector 7304"/>
            <p:cNvCxnSpPr>
              <a:stCxn id="7320" idx="0"/>
              <a:endCxn id="7323" idx="2"/>
            </p:cNvCxnSpPr>
            <p:nvPr/>
          </p:nvCxnSpPr>
          <p:spPr>
            <a:xfrm rot="16200000" flipH="1">
              <a:off x="3317829" y="2167224"/>
              <a:ext cx="2062381" cy="1829538"/>
            </a:xfrm>
            <a:prstGeom prst="line">
              <a:avLst/>
            </a:prstGeom>
            <a:ln w="57150">
              <a:solidFill>
                <a:srgbClr val="0098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6" name="Straight Connector 7305"/>
            <p:cNvCxnSpPr>
              <a:stCxn id="7320" idx="0"/>
              <a:endCxn id="7324" idx="2"/>
            </p:cNvCxnSpPr>
            <p:nvPr/>
          </p:nvCxnSpPr>
          <p:spPr>
            <a:xfrm rot="16200000" flipH="1">
              <a:off x="4240393" y="1244661"/>
              <a:ext cx="2059660" cy="3671945"/>
            </a:xfrm>
            <a:prstGeom prst="line">
              <a:avLst/>
            </a:prstGeom>
            <a:ln w="57150">
              <a:solidFill>
                <a:srgbClr val="0098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83"/>
          <p:cNvGrpSpPr/>
          <p:nvPr/>
        </p:nvGrpSpPr>
        <p:grpSpPr>
          <a:xfrm>
            <a:off x="1750420" y="1976148"/>
            <a:ext cx="5556558" cy="2068999"/>
            <a:chOff x="1570807" y="2049627"/>
            <a:chExt cx="5556558" cy="2068999"/>
          </a:xfrm>
        </p:grpSpPr>
        <p:cxnSp>
          <p:nvCxnSpPr>
            <p:cNvPr id="7308" name="Straight Connector 7307"/>
            <p:cNvCxnSpPr>
              <a:stCxn id="7318" idx="0"/>
              <a:endCxn id="7321" idx="2"/>
            </p:cNvCxnSpPr>
            <p:nvPr/>
          </p:nvCxnSpPr>
          <p:spPr>
            <a:xfrm rot="16200000" flipH="1" flipV="1">
              <a:off x="3314586" y="305848"/>
              <a:ext cx="2068999" cy="5556558"/>
            </a:xfrm>
            <a:prstGeom prst="line">
              <a:avLst/>
            </a:prstGeom>
            <a:ln w="57150">
              <a:solidFill>
                <a:srgbClr val="298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9" name="Straight Connector 7308"/>
            <p:cNvCxnSpPr>
              <a:stCxn id="7318" idx="0"/>
              <a:endCxn id="7322" idx="2"/>
            </p:cNvCxnSpPr>
            <p:nvPr/>
          </p:nvCxnSpPr>
          <p:spPr>
            <a:xfrm rot="16200000" flipH="1" flipV="1">
              <a:off x="4237152" y="1225691"/>
              <a:ext cx="2066277" cy="3714149"/>
            </a:xfrm>
            <a:prstGeom prst="line">
              <a:avLst/>
            </a:prstGeom>
            <a:ln w="57150">
              <a:solidFill>
                <a:srgbClr val="298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0" name="Straight Connector 7309"/>
            <p:cNvCxnSpPr>
              <a:stCxn id="7318" idx="0"/>
              <a:endCxn id="7323" idx="2"/>
            </p:cNvCxnSpPr>
            <p:nvPr/>
          </p:nvCxnSpPr>
          <p:spPr>
            <a:xfrm rot="16200000" flipH="1" flipV="1">
              <a:off x="5163799" y="2149618"/>
              <a:ext cx="2063556" cy="1863576"/>
            </a:xfrm>
            <a:prstGeom prst="line">
              <a:avLst/>
            </a:prstGeom>
            <a:ln w="57150">
              <a:solidFill>
                <a:srgbClr val="298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1" name="Straight Connector 7310"/>
            <p:cNvCxnSpPr>
              <a:stCxn id="7318" idx="0"/>
              <a:endCxn id="7324" idx="2"/>
            </p:cNvCxnSpPr>
            <p:nvPr/>
          </p:nvCxnSpPr>
          <p:spPr>
            <a:xfrm rot="16200000" flipH="1" flipV="1">
              <a:off x="6086363" y="3069460"/>
              <a:ext cx="2060835" cy="21169"/>
            </a:xfrm>
            <a:prstGeom prst="line">
              <a:avLst/>
            </a:prstGeom>
            <a:ln w="57150">
              <a:solidFill>
                <a:srgbClr val="298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82"/>
          <p:cNvGrpSpPr/>
          <p:nvPr/>
        </p:nvGrpSpPr>
        <p:grpSpPr>
          <a:xfrm>
            <a:off x="1750420" y="1982708"/>
            <a:ext cx="5535388" cy="2062439"/>
            <a:chOff x="1570807" y="2056187"/>
            <a:chExt cx="5535388" cy="2062439"/>
          </a:xfrm>
        </p:grpSpPr>
        <p:cxnSp>
          <p:nvCxnSpPr>
            <p:cNvPr id="7313" name="Straight Connector 7312"/>
            <p:cNvCxnSpPr>
              <a:stCxn id="7319" idx="0"/>
              <a:endCxn id="7321" idx="2"/>
            </p:cNvCxnSpPr>
            <p:nvPr/>
          </p:nvCxnSpPr>
          <p:spPr>
            <a:xfrm rot="16200000" flipH="1" flipV="1">
              <a:off x="2396263" y="1230731"/>
              <a:ext cx="2062439" cy="3713352"/>
            </a:xfrm>
            <a:prstGeom prst="line">
              <a:avLst/>
            </a:prstGeom>
            <a:ln w="57150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4" name="Straight Connector 7313"/>
            <p:cNvCxnSpPr>
              <a:stCxn id="7319" idx="0"/>
              <a:endCxn id="7323" idx="2"/>
            </p:cNvCxnSpPr>
            <p:nvPr/>
          </p:nvCxnSpPr>
          <p:spPr>
            <a:xfrm rot="16200000" flipH="1" flipV="1">
              <a:off x="4245476" y="3074501"/>
              <a:ext cx="2056996" cy="20370"/>
            </a:xfrm>
            <a:prstGeom prst="line">
              <a:avLst/>
            </a:prstGeom>
            <a:ln w="57150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5" name="Straight Connector 7314"/>
            <p:cNvCxnSpPr>
              <a:stCxn id="7319" idx="0"/>
              <a:endCxn id="7324" idx="2"/>
            </p:cNvCxnSpPr>
            <p:nvPr/>
          </p:nvCxnSpPr>
          <p:spPr>
            <a:xfrm rot="16200000" flipH="1">
              <a:off x="5168039" y="2172307"/>
              <a:ext cx="2054275" cy="1822037"/>
            </a:xfrm>
            <a:prstGeom prst="line">
              <a:avLst/>
            </a:prstGeom>
            <a:ln w="57150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6" name="Straight Connector 7315"/>
            <p:cNvCxnSpPr>
              <a:stCxn id="7319" idx="0"/>
              <a:endCxn id="7322" idx="2"/>
            </p:cNvCxnSpPr>
            <p:nvPr/>
          </p:nvCxnSpPr>
          <p:spPr>
            <a:xfrm rot="16200000" flipH="1" flipV="1">
              <a:off x="3318829" y="2150574"/>
              <a:ext cx="2059717" cy="1870943"/>
            </a:xfrm>
            <a:prstGeom prst="line">
              <a:avLst/>
            </a:prstGeom>
            <a:ln w="57150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17" name="Picture 7316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3052" y="1975720"/>
            <a:ext cx="606392" cy="445698"/>
          </a:xfrm>
          <a:prstGeom prst="rect">
            <a:avLst/>
          </a:prstGeom>
        </p:spPr>
      </p:pic>
      <p:pic>
        <p:nvPicPr>
          <p:cNvPr id="7318" name="Picture 7317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3782" y="1976149"/>
            <a:ext cx="606392" cy="445698"/>
          </a:xfrm>
          <a:prstGeom prst="rect">
            <a:avLst/>
          </a:prstGeom>
        </p:spPr>
      </p:pic>
      <p:pic>
        <p:nvPicPr>
          <p:cNvPr id="7319" name="Picture 7318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0576" y="1982709"/>
            <a:ext cx="606392" cy="445698"/>
          </a:xfrm>
          <a:prstGeom prst="rect">
            <a:avLst/>
          </a:prstGeom>
        </p:spPr>
      </p:pic>
      <p:pic>
        <p:nvPicPr>
          <p:cNvPr id="7320" name="Picture 7319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0668" y="1977324"/>
            <a:ext cx="606392" cy="445698"/>
          </a:xfrm>
          <a:prstGeom prst="rect">
            <a:avLst/>
          </a:prstGeom>
        </p:spPr>
      </p:pic>
      <p:pic>
        <p:nvPicPr>
          <p:cNvPr id="7325" name="Picture 7324" descr="11949856431316298822router_joeseph_teed_01.svg.h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01061" y="1981591"/>
            <a:ext cx="606392" cy="445698"/>
          </a:xfrm>
          <a:prstGeom prst="rect">
            <a:avLst/>
          </a:prstGeom>
        </p:spPr>
      </p:pic>
      <p:pic>
        <p:nvPicPr>
          <p:cNvPr id="7326" name="Picture 7325" descr="11949856431316298822router_joeseph_teed_01.svg.h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53211" y="1978870"/>
            <a:ext cx="606392" cy="445698"/>
          </a:xfrm>
          <a:prstGeom prst="rect">
            <a:avLst/>
          </a:prstGeom>
        </p:spPr>
      </p:pic>
      <p:pic>
        <p:nvPicPr>
          <p:cNvPr id="7327" name="Picture 7326" descr="11949856431316298822router_joeseph_teed_01.svg.h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5360" y="1976149"/>
            <a:ext cx="606392" cy="445698"/>
          </a:xfrm>
          <a:prstGeom prst="rect">
            <a:avLst/>
          </a:prstGeom>
        </p:spPr>
      </p:pic>
      <p:pic>
        <p:nvPicPr>
          <p:cNvPr id="7328" name="Picture 7327" descr="11949856431316298822router_joeseph_teed_01.svg.h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65675" y="1981592"/>
            <a:ext cx="606392" cy="445698"/>
          </a:xfrm>
          <a:prstGeom prst="rect">
            <a:avLst/>
          </a:prstGeom>
        </p:spPr>
      </p:pic>
      <p:pic>
        <p:nvPicPr>
          <p:cNvPr id="7391" name="Picture 7390" descr="1241963365420619576pbulteel_Server_Rack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2418" y="4551296"/>
            <a:ext cx="152542" cy="1099207"/>
          </a:xfrm>
          <a:prstGeom prst="rect">
            <a:avLst/>
          </a:prstGeom>
        </p:spPr>
      </p:pic>
      <p:sp>
        <p:nvSpPr>
          <p:cNvPr id="7417" name="TextBox 7416"/>
          <p:cNvSpPr txBox="1"/>
          <p:nvPr/>
        </p:nvSpPr>
        <p:spPr>
          <a:xfrm>
            <a:off x="1224637" y="5698667"/>
            <a:ext cx="506185" cy="5959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Futura Bk" pitchFamily="34" charset="0"/>
              </a:rPr>
              <a:t>A</a:t>
            </a:r>
          </a:p>
        </p:txBody>
      </p:sp>
      <p:sp>
        <p:nvSpPr>
          <p:cNvPr id="7419" name="TextBox 7418"/>
          <p:cNvSpPr txBox="1"/>
          <p:nvPr/>
        </p:nvSpPr>
        <p:spPr>
          <a:xfrm>
            <a:off x="5570760" y="5668730"/>
            <a:ext cx="506185" cy="5959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Futura Bk" pitchFamily="34" charset="0"/>
              </a:rPr>
              <a:t>B</a:t>
            </a:r>
          </a:p>
        </p:txBody>
      </p:sp>
      <p:grpSp>
        <p:nvGrpSpPr>
          <p:cNvPr id="6" name="Group 183"/>
          <p:cNvGrpSpPr/>
          <p:nvPr/>
        </p:nvGrpSpPr>
        <p:grpSpPr>
          <a:xfrm>
            <a:off x="6673015" y="3574957"/>
            <a:ext cx="1297981" cy="976336"/>
            <a:chOff x="4642828" y="3667486"/>
            <a:chExt cx="1297981" cy="976336"/>
          </a:xfrm>
        </p:grpSpPr>
        <p:cxnSp>
          <p:nvCxnSpPr>
            <p:cNvPr id="7461" name="Straight Connector 7460"/>
            <p:cNvCxnSpPr/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2" name="Straight Connector 7461"/>
            <p:cNvCxnSpPr/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3" name="Straight Connector 7462"/>
            <p:cNvCxnSpPr/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4" name="Straight Connector 7463"/>
            <p:cNvCxnSpPr/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5" name="Straight Connector 7464"/>
            <p:cNvCxnSpPr/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6" name="Straight Connector 7465"/>
            <p:cNvCxnSpPr/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7" name="Straight Connector 7466"/>
            <p:cNvCxnSpPr/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8" name="Straight Connector 7467"/>
            <p:cNvCxnSpPr/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83"/>
          <p:cNvGrpSpPr/>
          <p:nvPr/>
        </p:nvGrpSpPr>
        <p:grpSpPr>
          <a:xfrm>
            <a:off x="4833330" y="3588565"/>
            <a:ext cx="1297981" cy="976336"/>
            <a:chOff x="4642828" y="3667486"/>
            <a:chExt cx="1297981" cy="976336"/>
          </a:xfrm>
        </p:grpSpPr>
        <p:cxnSp>
          <p:nvCxnSpPr>
            <p:cNvPr id="7470" name="Straight Connector 7469"/>
            <p:cNvCxnSpPr/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1" name="Straight Connector 7470"/>
            <p:cNvCxnSpPr/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2" name="Straight Connector 7471"/>
            <p:cNvCxnSpPr/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3" name="Straight Connector 7472"/>
            <p:cNvCxnSpPr/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4" name="Straight Connector 7473"/>
            <p:cNvCxnSpPr/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5" name="Straight Connector 7474"/>
            <p:cNvCxnSpPr/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6" name="Straight Connector 7475"/>
            <p:cNvCxnSpPr/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7" name="Straight Connector 7476"/>
            <p:cNvCxnSpPr/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83"/>
          <p:cNvGrpSpPr/>
          <p:nvPr/>
        </p:nvGrpSpPr>
        <p:grpSpPr>
          <a:xfrm>
            <a:off x="2969151" y="3602172"/>
            <a:ext cx="1297981" cy="976336"/>
            <a:chOff x="4642828" y="3667486"/>
            <a:chExt cx="1297981" cy="976336"/>
          </a:xfrm>
        </p:grpSpPr>
        <p:cxnSp>
          <p:nvCxnSpPr>
            <p:cNvPr id="7479" name="Straight Connector 7478"/>
            <p:cNvCxnSpPr/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0" name="Straight Connector 7479"/>
            <p:cNvCxnSpPr/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1" name="Straight Connector 7480"/>
            <p:cNvCxnSpPr/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2" name="Straight Connector 7481"/>
            <p:cNvCxnSpPr/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3" name="Straight Connector 7482"/>
            <p:cNvCxnSpPr/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4" name="Straight Connector 7483"/>
            <p:cNvCxnSpPr/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5" name="Straight Connector 7484"/>
            <p:cNvCxnSpPr/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6" name="Straight Connector 7485"/>
            <p:cNvCxnSpPr/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83"/>
          <p:cNvGrpSpPr/>
          <p:nvPr/>
        </p:nvGrpSpPr>
        <p:grpSpPr>
          <a:xfrm>
            <a:off x="1129466" y="3607615"/>
            <a:ext cx="1297981" cy="976336"/>
            <a:chOff x="4642828" y="3667486"/>
            <a:chExt cx="1297981" cy="976336"/>
          </a:xfrm>
        </p:grpSpPr>
        <p:cxnSp>
          <p:nvCxnSpPr>
            <p:cNvPr id="7488" name="Straight Connector 7487"/>
            <p:cNvCxnSpPr/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9" name="Straight Connector 7488"/>
            <p:cNvCxnSpPr/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0" name="Straight Connector 7489"/>
            <p:cNvCxnSpPr/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1" name="Straight Connector 7490"/>
            <p:cNvCxnSpPr/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2" name="Straight Connector 7491"/>
            <p:cNvCxnSpPr/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3" name="Straight Connector 7492"/>
            <p:cNvCxnSpPr/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4" name="Straight Connector 7493"/>
            <p:cNvCxnSpPr/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5" name="Straight Connector 7494"/>
            <p:cNvCxnSpPr/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22" name="Picture 7321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9633" y="3596728"/>
            <a:ext cx="606392" cy="445698"/>
          </a:xfrm>
          <a:prstGeom prst="rect">
            <a:avLst/>
          </a:prstGeom>
        </p:spPr>
      </p:pic>
      <p:pic>
        <p:nvPicPr>
          <p:cNvPr id="7324" name="Picture 7323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2613" y="3591286"/>
            <a:ext cx="606392" cy="445698"/>
          </a:xfrm>
          <a:prstGeom prst="rect">
            <a:avLst/>
          </a:prstGeom>
        </p:spPr>
      </p:pic>
      <p:pic>
        <p:nvPicPr>
          <p:cNvPr id="7321" name="Picture 7320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224" y="3599450"/>
            <a:ext cx="606392" cy="445698"/>
          </a:xfrm>
          <a:prstGeom prst="rect">
            <a:avLst/>
          </a:prstGeom>
        </p:spPr>
      </p:pic>
      <p:pic>
        <p:nvPicPr>
          <p:cNvPr id="7323" name="Picture 7322" descr="11949856431316298822router_joeseph_teed_01.svg.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0206" y="3594007"/>
            <a:ext cx="606392" cy="445698"/>
          </a:xfrm>
          <a:prstGeom prst="rect">
            <a:avLst/>
          </a:prstGeom>
        </p:spPr>
      </p:pic>
      <p:pic>
        <p:nvPicPr>
          <p:cNvPr id="7496" name="Picture 7495" descr="1241963365420619576pbulteel_Server_Rack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9618" y="4540410"/>
            <a:ext cx="152542" cy="1099207"/>
          </a:xfrm>
          <a:prstGeom prst="rect">
            <a:avLst/>
          </a:prstGeom>
        </p:spPr>
      </p:pic>
      <p:cxnSp>
        <p:nvCxnSpPr>
          <p:cNvPr id="114" name="Straight Arrow Connector 113"/>
          <p:cNvCxnSpPr>
            <a:endCxn id="7391" idx="1"/>
          </p:cNvCxnSpPr>
          <p:nvPr/>
        </p:nvCxnSpPr>
        <p:spPr>
          <a:xfrm rot="16200000" flipH="1">
            <a:off x="-188424" y="3500058"/>
            <a:ext cx="2504656" cy="697028"/>
          </a:xfrm>
          <a:prstGeom prst="straightConnector1">
            <a:avLst/>
          </a:prstGeom>
          <a:ln w="57150">
            <a:solidFill>
              <a:srgbClr val="000000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endCxn id="7496" idx="1"/>
          </p:cNvCxnSpPr>
          <p:nvPr/>
        </p:nvCxnSpPr>
        <p:spPr>
          <a:xfrm>
            <a:off x="1014747" y="2446566"/>
            <a:ext cx="4664871" cy="2643448"/>
          </a:xfrm>
          <a:prstGeom prst="straightConnector1">
            <a:avLst/>
          </a:prstGeom>
          <a:ln w="57150">
            <a:solidFill>
              <a:srgbClr val="000000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2228850" y="4767942"/>
            <a:ext cx="2718707" cy="1330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Futura Bk" pitchFamily="34" charset="0"/>
              </a:rPr>
              <a:t>Topology &amp; VLANs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Predefined Process 76"/>
          <p:cNvSpPr/>
          <p:nvPr/>
        </p:nvSpPr>
        <p:spPr>
          <a:xfrm>
            <a:off x="651191" y="5293745"/>
            <a:ext cx="563335" cy="269575"/>
          </a:xfrm>
          <a:prstGeom prst="flowChartPredefinedProces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sp>
        <p:nvSpPr>
          <p:cNvPr id="75" name="Flowchart: Predefined Process 74"/>
          <p:cNvSpPr/>
          <p:nvPr/>
        </p:nvSpPr>
        <p:spPr>
          <a:xfrm>
            <a:off x="636813" y="4960190"/>
            <a:ext cx="563335" cy="269575"/>
          </a:xfrm>
          <a:prstGeom prst="flowChartPredefinedProces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75607" y="136989"/>
            <a:ext cx="8213272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SPAIN End-host Driver</a:t>
            </a:r>
          </a:p>
        </p:txBody>
      </p:sp>
      <p:cxnSp>
        <p:nvCxnSpPr>
          <p:cNvPr id="7298" name="Straight Connector 7297"/>
          <p:cNvCxnSpPr>
            <a:stCxn id="7317" idx="0"/>
            <a:endCxn id="7322" idx="2"/>
          </p:cNvCxnSpPr>
          <p:nvPr/>
        </p:nvCxnSpPr>
        <p:spPr>
          <a:xfrm rot="16200000" flipH="1">
            <a:off x="1651185" y="2100783"/>
            <a:ext cx="2066706" cy="181658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99" name="Straight Connector 7298"/>
          <p:cNvCxnSpPr>
            <a:stCxn id="7317" idx="0"/>
            <a:endCxn id="7321" idx="2"/>
          </p:cNvCxnSpPr>
          <p:nvPr/>
        </p:nvCxnSpPr>
        <p:spPr>
          <a:xfrm rot="16200000" flipH="1" flipV="1">
            <a:off x="728620" y="2997520"/>
            <a:ext cx="2069428" cy="2582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0" name="Straight Connector 7299"/>
          <p:cNvCxnSpPr>
            <a:stCxn id="7317" idx="0"/>
            <a:endCxn id="7323" idx="2"/>
          </p:cNvCxnSpPr>
          <p:nvPr/>
        </p:nvCxnSpPr>
        <p:spPr>
          <a:xfrm rot="16200000" flipH="1">
            <a:off x="2577832" y="1174135"/>
            <a:ext cx="2063985" cy="366715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1" name="Straight Connector 7300"/>
          <p:cNvCxnSpPr>
            <a:stCxn id="7317" idx="0"/>
            <a:endCxn id="7324" idx="2"/>
          </p:cNvCxnSpPr>
          <p:nvPr/>
        </p:nvCxnSpPr>
        <p:spPr>
          <a:xfrm rot="16200000" flipH="1">
            <a:off x="3500396" y="251572"/>
            <a:ext cx="2061264" cy="550956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3" name="Straight Connector 7302"/>
          <p:cNvCxnSpPr>
            <a:stCxn id="7320" idx="0"/>
            <a:endCxn id="7322" idx="2"/>
          </p:cNvCxnSpPr>
          <p:nvPr/>
        </p:nvCxnSpPr>
        <p:spPr>
          <a:xfrm rot="16200000" flipH="1" flipV="1">
            <a:off x="2570796" y="2999357"/>
            <a:ext cx="2065102" cy="21035"/>
          </a:xfrm>
          <a:prstGeom prst="line">
            <a:avLst/>
          </a:prstGeom>
          <a:ln w="57150">
            <a:solidFill>
              <a:srgbClr val="0098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4" name="Straight Connector 7303"/>
          <p:cNvCxnSpPr>
            <a:stCxn id="7320" idx="0"/>
            <a:endCxn id="7321" idx="2"/>
          </p:cNvCxnSpPr>
          <p:nvPr/>
        </p:nvCxnSpPr>
        <p:spPr>
          <a:xfrm rot="16200000" flipH="1" flipV="1">
            <a:off x="1648230" y="2079514"/>
            <a:ext cx="2067824" cy="1863444"/>
          </a:xfrm>
          <a:prstGeom prst="line">
            <a:avLst/>
          </a:prstGeom>
          <a:ln w="57150">
            <a:solidFill>
              <a:srgbClr val="0098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5" name="Straight Connector 7304"/>
          <p:cNvCxnSpPr>
            <a:stCxn id="7320" idx="0"/>
            <a:endCxn id="7323" idx="2"/>
          </p:cNvCxnSpPr>
          <p:nvPr/>
        </p:nvCxnSpPr>
        <p:spPr>
          <a:xfrm rot="16200000" flipH="1">
            <a:off x="3497442" y="2093745"/>
            <a:ext cx="2062381" cy="1829538"/>
          </a:xfrm>
          <a:prstGeom prst="line">
            <a:avLst/>
          </a:prstGeom>
          <a:ln w="57150">
            <a:solidFill>
              <a:srgbClr val="0098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6" name="Straight Connector 7305"/>
          <p:cNvCxnSpPr>
            <a:stCxn id="7320" idx="0"/>
            <a:endCxn id="7324" idx="2"/>
          </p:cNvCxnSpPr>
          <p:nvPr/>
        </p:nvCxnSpPr>
        <p:spPr>
          <a:xfrm rot="16200000" flipH="1">
            <a:off x="4420006" y="1171182"/>
            <a:ext cx="2059660" cy="3671945"/>
          </a:xfrm>
          <a:prstGeom prst="line">
            <a:avLst/>
          </a:prstGeom>
          <a:ln w="57150">
            <a:solidFill>
              <a:srgbClr val="0098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8" name="Straight Connector 7307"/>
          <p:cNvCxnSpPr>
            <a:stCxn id="7318" idx="0"/>
            <a:endCxn id="7321" idx="2"/>
          </p:cNvCxnSpPr>
          <p:nvPr/>
        </p:nvCxnSpPr>
        <p:spPr>
          <a:xfrm rot="16200000" flipH="1" flipV="1">
            <a:off x="3494199" y="232369"/>
            <a:ext cx="2068999" cy="5556558"/>
          </a:xfrm>
          <a:prstGeom prst="line">
            <a:avLst/>
          </a:prstGeom>
          <a:ln w="57150">
            <a:solidFill>
              <a:srgbClr val="298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9" name="Straight Connector 7308"/>
          <p:cNvCxnSpPr>
            <a:stCxn id="7318" idx="0"/>
            <a:endCxn id="7322" idx="2"/>
          </p:cNvCxnSpPr>
          <p:nvPr/>
        </p:nvCxnSpPr>
        <p:spPr>
          <a:xfrm rot="16200000" flipH="1" flipV="1">
            <a:off x="4416765" y="1152212"/>
            <a:ext cx="2066277" cy="3714149"/>
          </a:xfrm>
          <a:prstGeom prst="line">
            <a:avLst/>
          </a:prstGeom>
          <a:ln w="57150">
            <a:solidFill>
              <a:srgbClr val="298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0" name="Straight Connector 7309"/>
          <p:cNvCxnSpPr>
            <a:stCxn id="7318" idx="0"/>
            <a:endCxn id="7323" idx="2"/>
          </p:cNvCxnSpPr>
          <p:nvPr/>
        </p:nvCxnSpPr>
        <p:spPr>
          <a:xfrm rot="16200000" flipH="1" flipV="1">
            <a:off x="5343412" y="2076139"/>
            <a:ext cx="2063556" cy="1863576"/>
          </a:xfrm>
          <a:prstGeom prst="line">
            <a:avLst/>
          </a:prstGeom>
          <a:ln w="57150">
            <a:solidFill>
              <a:srgbClr val="298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1" name="Straight Connector 7310"/>
          <p:cNvCxnSpPr>
            <a:stCxn id="7318" idx="0"/>
            <a:endCxn id="7324" idx="2"/>
          </p:cNvCxnSpPr>
          <p:nvPr/>
        </p:nvCxnSpPr>
        <p:spPr>
          <a:xfrm rot="16200000" flipH="1" flipV="1">
            <a:off x="6265976" y="2995981"/>
            <a:ext cx="2060835" cy="21169"/>
          </a:xfrm>
          <a:prstGeom prst="line">
            <a:avLst/>
          </a:prstGeom>
          <a:ln w="57150">
            <a:solidFill>
              <a:srgbClr val="298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3" name="Straight Connector 7312"/>
          <p:cNvCxnSpPr>
            <a:stCxn id="7319" idx="0"/>
            <a:endCxn id="7321" idx="2"/>
          </p:cNvCxnSpPr>
          <p:nvPr/>
        </p:nvCxnSpPr>
        <p:spPr>
          <a:xfrm rot="16200000" flipH="1" flipV="1">
            <a:off x="2575876" y="1157252"/>
            <a:ext cx="2062439" cy="3713352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4" name="Straight Connector 7313"/>
          <p:cNvCxnSpPr>
            <a:stCxn id="7319" idx="0"/>
            <a:endCxn id="7323" idx="2"/>
          </p:cNvCxnSpPr>
          <p:nvPr/>
        </p:nvCxnSpPr>
        <p:spPr>
          <a:xfrm rot="16200000" flipH="1" flipV="1">
            <a:off x="4425089" y="3001022"/>
            <a:ext cx="2056996" cy="20370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5" name="Straight Connector 7314"/>
          <p:cNvCxnSpPr>
            <a:stCxn id="7319" idx="0"/>
            <a:endCxn id="7324" idx="2"/>
          </p:cNvCxnSpPr>
          <p:nvPr/>
        </p:nvCxnSpPr>
        <p:spPr>
          <a:xfrm rot="16200000" flipH="1">
            <a:off x="5347652" y="2098828"/>
            <a:ext cx="2054275" cy="1822037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6" name="Straight Connector 7315"/>
          <p:cNvCxnSpPr>
            <a:stCxn id="7319" idx="0"/>
            <a:endCxn id="7322" idx="2"/>
          </p:cNvCxnSpPr>
          <p:nvPr/>
        </p:nvCxnSpPr>
        <p:spPr>
          <a:xfrm rot="16200000" flipH="1" flipV="1">
            <a:off x="3498442" y="2077095"/>
            <a:ext cx="2059717" cy="1870943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17" name="Picture 7316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3052" y="1975720"/>
            <a:ext cx="606392" cy="445698"/>
          </a:xfrm>
          <a:prstGeom prst="rect">
            <a:avLst/>
          </a:prstGeom>
        </p:spPr>
      </p:pic>
      <p:pic>
        <p:nvPicPr>
          <p:cNvPr id="7318" name="Picture 7317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3782" y="1976149"/>
            <a:ext cx="606392" cy="445698"/>
          </a:xfrm>
          <a:prstGeom prst="rect">
            <a:avLst/>
          </a:prstGeom>
        </p:spPr>
      </p:pic>
      <p:pic>
        <p:nvPicPr>
          <p:cNvPr id="7319" name="Picture 7318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0576" y="1982709"/>
            <a:ext cx="606392" cy="445698"/>
          </a:xfrm>
          <a:prstGeom prst="rect">
            <a:avLst/>
          </a:prstGeom>
        </p:spPr>
      </p:pic>
      <p:pic>
        <p:nvPicPr>
          <p:cNvPr id="7320" name="Picture 7319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0668" y="1977324"/>
            <a:ext cx="606392" cy="445698"/>
          </a:xfrm>
          <a:prstGeom prst="rect">
            <a:avLst/>
          </a:prstGeom>
        </p:spPr>
      </p:pic>
      <p:pic>
        <p:nvPicPr>
          <p:cNvPr id="7325" name="Picture 7324" descr="11949856431316298822router_joeseph_teed_01.svg.h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01061" y="1981591"/>
            <a:ext cx="606392" cy="445698"/>
          </a:xfrm>
          <a:prstGeom prst="rect">
            <a:avLst/>
          </a:prstGeom>
        </p:spPr>
      </p:pic>
      <p:pic>
        <p:nvPicPr>
          <p:cNvPr id="7326" name="Picture 7325" descr="11949856431316298822router_joeseph_teed_01.svg.h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53211" y="1978870"/>
            <a:ext cx="606392" cy="445698"/>
          </a:xfrm>
          <a:prstGeom prst="rect">
            <a:avLst/>
          </a:prstGeom>
        </p:spPr>
      </p:pic>
      <p:pic>
        <p:nvPicPr>
          <p:cNvPr id="7327" name="Picture 7326" descr="11949856431316298822router_joeseph_teed_01.svg.h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5360" y="1976149"/>
            <a:ext cx="606392" cy="445698"/>
          </a:xfrm>
          <a:prstGeom prst="rect">
            <a:avLst/>
          </a:prstGeom>
        </p:spPr>
      </p:pic>
      <p:pic>
        <p:nvPicPr>
          <p:cNvPr id="7328" name="Picture 7327" descr="11949856431316298822router_joeseph_teed_01.svg.h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65675" y="1981592"/>
            <a:ext cx="606392" cy="445698"/>
          </a:xfrm>
          <a:prstGeom prst="rect">
            <a:avLst/>
          </a:prstGeom>
        </p:spPr>
      </p:pic>
      <p:pic>
        <p:nvPicPr>
          <p:cNvPr id="7391" name="Picture 7390" descr="1241963365420619576pbulteel_Server_Rack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12418" y="4551296"/>
            <a:ext cx="152542" cy="1099207"/>
          </a:xfrm>
          <a:prstGeom prst="rect">
            <a:avLst/>
          </a:prstGeom>
        </p:spPr>
      </p:pic>
      <p:sp>
        <p:nvSpPr>
          <p:cNvPr id="7417" name="TextBox 7416"/>
          <p:cNvSpPr txBox="1"/>
          <p:nvPr/>
        </p:nvSpPr>
        <p:spPr>
          <a:xfrm>
            <a:off x="1224637" y="5698667"/>
            <a:ext cx="506185" cy="5959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Futura Bk" pitchFamily="34" charset="0"/>
              </a:rPr>
              <a:t>A</a:t>
            </a:r>
          </a:p>
        </p:txBody>
      </p:sp>
      <p:sp>
        <p:nvSpPr>
          <p:cNvPr id="7419" name="TextBox 7418"/>
          <p:cNvSpPr txBox="1"/>
          <p:nvPr/>
        </p:nvSpPr>
        <p:spPr>
          <a:xfrm>
            <a:off x="5570760" y="5668730"/>
            <a:ext cx="506185" cy="5959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Futura Bk" pitchFamily="34" charset="0"/>
              </a:rPr>
              <a:t>B</a:t>
            </a:r>
          </a:p>
        </p:txBody>
      </p:sp>
      <p:grpSp>
        <p:nvGrpSpPr>
          <p:cNvPr id="6" name="Group 183"/>
          <p:cNvGrpSpPr/>
          <p:nvPr/>
        </p:nvGrpSpPr>
        <p:grpSpPr>
          <a:xfrm>
            <a:off x="6673015" y="3574957"/>
            <a:ext cx="1297981" cy="976336"/>
            <a:chOff x="4642828" y="3667486"/>
            <a:chExt cx="1297981" cy="976336"/>
          </a:xfrm>
        </p:grpSpPr>
        <p:cxnSp>
          <p:nvCxnSpPr>
            <p:cNvPr id="7461" name="Straight Connector 7460"/>
            <p:cNvCxnSpPr/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2" name="Straight Connector 7461"/>
            <p:cNvCxnSpPr/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3" name="Straight Connector 7462"/>
            <p:cNvCxnSpPr/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4" name="Straight Connector 7463"/>
            <p:cNvCxnSpPr/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5" name="Straight Connector 7464"/>
            <p:cNvCxnSpPr/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6" name="Straight Connector 7465"/>
            <p:cNvCxnSpPr/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7" name="Straight Connector 7466"/>
            <p:cNvCxnSpPr/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8" name="Straight Connector 7467"/>
            <p:cNvCxnSpPr/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83"/>
          <p:cNvGrpSpPr/>
          <p:nvPr/>
        </p:nvGrpSpPr>
        <p:grpSpPr>
          <a:xfrm>
            <a:off x="4833330" y="3588565"/>
            <a:ext cx="1297981" cy="976336"/>
            <a:chOff x="4642828" y="3667486"/>
            <a:chExt cx="1297981" cy="976336"/>
          </a:xfrm>
        </p:grpSpPr>
        <p:cxnSp>
          <p:nvCxnSpPr>
            <p:cNvPr id="7470" name="Straight Connector 7469"/>
            <p:cNvCxnSpPr/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1" name="Straight Connector 7470"/>
            <p:cNvCxnSpPr/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2" name="Straight Connector 7471"/>
            <p:cNvCxnSpPr/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3" name="Straight Connector 7472"/>
            <p:cNvCxnSpPr/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4" name="Straight Connector 7473"/>
            <p:cNvCxnSpPr/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5" name="Straight Connector 7474"/>
            <p:cNvCxnSpPr/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6" name="Straight Connector 7475"/>
            <p:cNvCxnSpPr/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7" name="Straight Connector 7476"/>
            <p:cNvCxnSpPr/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83"/>
          <p:cNvGrpSpPr/>
          <p:nvPr/>
        </p:nvGrpSpPr>
        <p:grpSpPr>
          <a:xfrm>
            <a:off x="2969151" y="3602172"/>
            <a:ext cx="1297981" cy="976336"/>
            <a:chOff x="4642828" y="3667486"/>
            <a:chExt cx="1297981" cy="976336"/>
          </a:xfrm>
        </p:grpSpPr>
        <p:cxnSp>
          <p:nvCxnSpPr>
            <p:cNvPr id="7479" name="Straight Connector 7478"/>
            <p:cNvCxnSpPr/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0" name="Straight Connector 7479"/>
            <p:cNvCxnSpPr/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1" name="Straight Connector 7480"/>
            <p:cNvCxnSpPr/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2" name="Straight Connector 7481"/>
            <p:cNvCxnSpPr/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3" name="Straight Connector 7482"/>
            <p:cNvCxnSpPr/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4" name="Straight Connector 7483"/>
            <p:cNvCxnSpPr/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5" name="Straight Connector 7484"/>
            <p:cNvCxnSpPr/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6" name="Straight Connector 7485"/>
            <p:cNvCxnSpPr/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83"/>
          <p:cNvGrpSpPr/>
          <p:nvPr/>
        </p:nvGrpSpPr>
        <p:grpSpPr>
          <a:xfrm>
            <a:off x="1129466" y="3607615"/>
            <a:ext cx="1297981" cy="976336"/>
            <a:chOff x="4642828" y="3667486"/>
            <a:chExt cx="1297981" cy="976336"/>
          </a:xfrm>
        </p:grpSpPr>
        <p:cxnSp>
          <p:nvCxnSpPr>
            <p:cNvPr id="7488" name="Straight Connector 7487"/>
            <p:cNvCxnSpPr/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9" name="Straight Connector 7488"/>
            <p:cNvCxnSpPr/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0" name="Straight Connector 7489"/>
            <p:cNvCxnSpPr/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1" name="Straight Connector 7490"/>
            <p:cNvCxnSpPr/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2" name="Straight Connector 7491"/>
            <p:cNvCxnSpPr/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3" name="Straight Connector 7492"/>
            <p:cNvCxnSpPr/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4" name="Straight Connector 7493"/>
            <p:cNvCxnSpPr/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5" name="Straight Connector 7494"/>
            <p:cNvCxnSpPr/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22" name="Picture 7321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9633" y="3596728"/>
            <a:ext cx="606392" cy="445698"/>
          </a:xfrm>
          <a:prstGeom prst="rect">
            <a:avLst/>
          </a:prstGeom>
        </p:spPr>
      </p:pic>
      <p:pic>
        <p:nvPicPr>
          <p:cNvPr id="7324" name="Picture 7323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2613" y="3591286"/>
            <a:ext cx="606392" cy="445698"/>
          </a:xfrm>
          <a:prstGeom prst="rect">
            <a:avLst/>
          </a:prstGeom>
        </p:spPr>
      </p:pic>
      <p:pic>
        <p:nvPicPr>
          <p:cNvPr id="7321" name="Picture 7320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224" y="3599450"/>
            <a:ext cx="606392" cy="445698"/>
          </a:xfrm>
          <a:prstGeom prst="rect">
            <a:avLst/>
          </a:prstGeom>
        </p:spPr>
      </p:pic>
      <p:pic>
        <p:nvPicPr>
          <p:cNvPr id="7323" name="Picture 7322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0206" y="3594007"/>
            <a:ext cx="606392" cy="445698"/>
          </a:xfrm>
          <a:prstGeom prst="rect">
            <a:avLst/>
          </a:prstGeom>
        </p:spPr>
      </p:pic>
      <p:pic>
        <p:nvPicPr>
          <p:cNvPr id="7496" name="Picture 7495" descr="1241963365420619576pbulteel_Server_Rack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79618" y="4540410"/>
            <a:ext cx="152542" cy="1099207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2000250" y="4874079"/>
            <a:ext cx="1961996" cy="4327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utura Bk" pitchFamily="34" charset="0"/>
              </a:rPr>
              <a:t>Flow Table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997529" y="5304063"/>
            <a:ext cx="1961996" cy="8926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Futura Bk" pitchFamily="34" charset="0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Futura Bk" pitchFamily="34" charset="0"/>
                <a:sym typeface="Wingdings" pitchFamily="2" charset="2"/>
              </a:rPr>
              <a:t>B, 1 : </a:t>
            </a:r>
            <a:r>
              <a:rPr lang="en-US" sz="2000" b="1" dirty="0" smtClean="0">
                <a:solidFill>
                  <a:srgbClr val="C00000"/>
                </a:solidFill>
                <a:latin typeface="Futura Bk" pitchFamily="34" charset="0"/>
                <a:sym typeface="Wingdings" pitchFamily="2" charset="2"/>
              </a:rPr>
              <a:t>RED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Futura Bk" pitchFamily="34" charset="0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Futura Bk" pitchFamily="34" charset="0"/>
                <a:sym typeface="Wingdings" pitchFamily="2" charset="2"/>
              </a:rPr>
              <a:t>B, 2 :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utura Bk" pitchFamily="34" charset="0"/>
                <a:sym typeface="Wingdings" pitchFamily="2" charset="2"/>
              </a:rPr>
              <a:t>BLUE</a:t>
            </a:r>
            <a:r>
              <a:rPr lang="en-US" sz="2000" dirty="0" smtClean="0">
                <a:solidFill>
                  <a:srgbClr val="000000"/>
                </a:solidFill>
                <a:latin typeface="Futura Bk" pitchFamily="34" charset="0"/>
                <a:sym typeface="Wingdings" pitchFamily="2" charset="2"/>
              </a:rPr>
              <a:t> </a:t>
            </a:r>
            <a:endParaRPr lang="en-US" sz="2000" dirty="0" smtClean="0">
              <a:solidFill>
                <a:srgbClr val="000000"/>
              </a:solidFill>
              <a:latin typeface="Futura Bk" pitchFamily="34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Futura Bk" pitchFamily="34" charset="0"/>
                <a:sym typeface="Wingdings" pitchFamily="2" charset="2"/>
              </a:rPr>
              <a:t> </a:t>
            </a:r>
            <a:endParaRPr lang="en-US" sz="2000" dirty="0" smtClean="0">
              <a:solidFill>
                <a:srgbClr val="000000"/>
              </a:solidFill>
              <a:latin typeface="Futura Bk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169478" y="4895850"/>
            <a:ext cx="1894114" cy="4327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utura Bk" pitchFamily="34" charset="0"/>
              </a:rPr>
              <a:t>Flow Table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174921" y="5325834"/>
            <a:ext cx="1894114" cy="8926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sz="2000" dirty="0" smtClean="0">
              <a:solidFill>
                <a:srgbClr val="000000"/>
              </a:solidFill>
              <a:latin typeface="Futura Bk" pitchFamily="34" charset="0"/>
            </a:endParaRPr>
          </a:p>
        </p:txBody>
      </p:sp>
      <p:sp>
        <p:nvSpPr>
          <p:cNvPr id="78" name="Flowchart: Predefined Process 77"/>
          <p:cNvSpPr/>
          <p:nvPr/>
        </p:nvSpPr>
        <p:spPr>
          <a:xfrm>
            <a:off x="656635" y="5294719"/>
            <a:ext cx="563335" cy="266444"/>
          </a:xfrm>
          <a:prstGeom prst="flowChartPredefinedProcess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solidFill>
                  <a:prstClr val="white"/>
                </a:solidFill>
                <a:latin typeface="+mj-lt"/>
              </a:rPr>
              <a:t>2</a:t>
            </a:r>
          </a:p>
        </p:txBody>
      </p:sp>
      <p:sp>
        <p:nvSpPr>
          <p:cNvPr id="87" name="Flowchart: Predefined Process 86"/>
          <p:cNvSpPr/>
          <p:nvPr/>
        </p:nvSpPr>
        <p:spPr>
          <a:xfrm>
            <a:off x="642257" y="4961164"/>
            <a:ext cx="563335" cy="266444"/>
          </a:xfrm>
          <a:prstGeom prst="flowChartPredefinedProcess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solidFill>
                  <a:prstClr val="white"/>
                </a:solidFill>
                <a:latin typeface="+mj-lt"/>
              </a:rPr>
              <a:t>1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1" dur="indefinite"/>
                                        <p:tgtEl>
                                          <p:spTgt spid="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4" dur="indefinite"/>
                                        <p:tgtEl>
                                          <p:spTgt spid="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73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7" dur="indefinite"/>
                                        <p:tgtEl>
                                          <p:spTgt spid="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73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0" dur="indefinite"/>
                                        <p:tgtEl>
                                          <p:spTgt spid="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73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3" dur="indefinite"/>
                                        <p:tgtEl>
                                          <p:spTgt spid="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3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6" dur="indefinite"/>
                                        <p:tgtEl>
                                          <p:spTgt spid="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73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9" dur="indefinite"/>
                                        <p:tgtEl>
                                          <p:spTgt spid="7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73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2" dur="indefinite"/>
                                        <p:tgtEl>
                                          <p:spTgt spid="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07813 -0.20185 L 0.08663 -0.44722 L 0.46024 -0.16296 L 0.48299 -0.00833 " pathEditMode="relative" rAng="0" ptsTypes="AAAAA">
                                      <p:cBhvr>
                                        <p:cTn id="54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-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0908 -0.23288 L 0.2908 -0.49213 L 0.49167 -0.23288 L 0.49931 0.0074 " pathEditMode="relative" rAng="0" ptsTypes="AAAAA">
                                      <p:cBhvr>
                                        <p:cTn id="70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5" grpId="0" animBg="1"/>
      <p:bldP spid="75" grpId="1" animBg="1"/>
      <p:bldP spid="76" grpId="0" animBg="1"/>
      <p:bldP spid="82" grpId="0" uiExpand="1" build="allAtOnce" animBg="1"/>
      <p:bldP spid="85" grpId="0" animBg="1"/>
      <p:bldP spid="86" grpId="0" animBg="1"/>
      <p:bldP spid="78" grpId="0" animBg="1"/>
      <p:bldP spid="78" grpId="1" animBg="1"/>
      <p:bldP spid="87" grpId="0" animBg="1"/>
      <p:bldP spid="87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164" y="212777"/>
            <a:ext cx="7274379" cy="12192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Futura Bk" pitchFamily="34" charset="0"/>
              </a:rPr>
              <a:t>Challenges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0883" y="1639017"/>
            <a:ext cx="7556740" cy="4383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US" sz="4000" dirty="0" smtClean="0">
                <a:solidFill>
                  <a:srgbClr val="000000"/>
                </a:solidFill>
                <a:latin typeface="Futura Bk" pitchFamily="34" charset="0"/>
              </a:rPr>
              <a:t>Link &amp; switch failures</a:t>
            </a:r>
          </a:p>
          <a:p>
            <a:pPr algn="ctr">
              <a:spcAft>
                <a:spcPts val="1000"/>
              </a:spcAft>
            </a:pPr>
            <a:r>
              <a:rPr lang="en-US" sz="4000" dirty="0" smtClean="0">
                <a:solidFill>
                  <a:srgbClr val="000000"/>
                </a:solidFill>
                <a:latin typeface="Futura Bk" pitchFamily="34" charset="0"/>
              </a:rPr>
              <a:t>Pathological flooding</a:t>
            </a:r>
          </a:p>
          <a:p>
            <a:pPr algn="ctr">
              <a:spcAft>
                <a:spcPts val="1000"/>
              </a:spcAft>
            </a:pPr>
            <a:r>
              <a:rPr lang="en-US" sz="4000" dirty="0" smtClean="0">
                <a:solidFill>
                  <a:srgbClr val="000000"/>
                </a:solidFill>
                <a:latin typeface="Futura Bk" pitchFamily="34" charset="0"/>
              </a:rPr>
              <a:t>Interoperability</a:t>
            </a:r>
          </a:p>
          <a:p>
            <a:pPr algn="ctr">
              <a:spcAft>
                <a:spcPts val="1000"/>
              </a:spcAft>
            </a:pPr>
            <a:r>
              <a:rPr lang="en-US" sz="4000" dirty="0" smtClean="0">
                <a:solidFill>
                  <a:srgbClr val="000000"/>
                </a:solidFill>
                <a:latin typeface="Futura Bk" pitchFamily="34" charset="0"/>
              </a:rPr>
              <a:t>Host mobility</a:t>
            </a:r>
          </a:p>
          <a:p>
            <a:pPr algn="ctr">
              <a:spcAft>
                <a:spcPts val="1000"/>
              </a:spcAft>
            </a:pPr>
            <a:r>
              <a:rPr lang="en-US" sz="4000" dirty="0" smtClean="0">
                <a:solidFill>
                  <a:srgbClr val="000000"/>
                </a:solidFill>
                <a:latin typeface="Futura Bk" pitchFamily="34" charset="0"/>
              </a:rPr>
              <a:t>Load-balance</a:t>
            </a:r>
          </a:p>
          <a:p>
            <a:pPr algn="ctr">
              <a:spcAft>
                <a:spcPts val="1000"/>
              </a:spcAft>
            </a:pPr>
            <a:r>
              <a:rPr lang="en-US" sz="4000" dirty="0" smtClean="0">
                <a:solidFill>
                  <a:srgbClr val="000000"/>
                </a:solidFill>
                <a:latin typeface="Futura Bk" pitchFamily="34" charset="0"/>
              </a:rPr>
              <a:t>End-host state</a:t>
            </a:r>
          </a:p>
          <a:p>
            <a:pPr algn="ctr">
              <a:spcAft>
                <a:spcPts val="1000"/>
              </a:spcAft>
            </a:pPr>
            <a:endParaRPr lang="en-US" sz="4000" dirty="0" smtClean="0">
              <a:solidFill>
                <a:srgbClr val="000000"/>
              </a:solidFill>
              <a:latin typeface="Futura Bk" pitchFamily="34" charset="0"/>
            </a:endParaRPr>
          </a:p>
          <a:p>
            <a:pPr algn="ctr">
              <a:lnSpc>
                <a:spcPct val="150000"/>
              </a:lnSpc>
            </a:pPr>
            <a:endParaRPr lang="en-US" sz="4400" dirty="0" smtClean="0">
              <a:solidFill>
                <a:srgbClr val="000000"/>
              </a:solidFill>
              <a:latin typeface="Futura B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5" presetClass="emph" presetSubtype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mph" presetSubtype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0" name="Straight Connector 259"/>
          <p:cNvCxnSpPr>
            <a:stCxn id="261" idx="2"/>
            <a:endCxn id="258" idx="3"/>
          </p:cNvCxnSpPr>
          <p:nvPr/>
        </p:nvCxnSpPr>
        <p:spPr>
          <a:xfrm rot="5400000">
            <a:off x="3994990" y="2307839"/>
            <a:ext cx="843779" cy="1633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85"/>
          <p:cNvGrpSpPr/>
          <p:nvPr/>
        </p:nvGrpSpPr>
        <p:grpSpPr>
          <a:xfrm>
            <a:off x="2152844" y="3043887"/>
            <a:ext cx="1695801" cy="1297981"/>
            <a:chOff x="2152844" y="3043887"/>
            <a:chExt cx="1695801" cy="1297981"/>
          </a:xfrm>
        </p:grpSpPr>
        <p:cxnSp>
          <p:nvCxnSpPr>
            <p:cNvPr id="80" name="Straight Connector 79"/>
            <p:cNvCxnSpPr>
              <a:stCxn id="16" idx="0"/>
              <a:endCxn id="24" idx="0"/>
            </p:cNvCxnSpPr>
            <p:nvPr/>
          </p:nvCxnSpPr>
          <p:spPr>
            <a:xfrm rot="16200000" flipV="1">
              <a:off x="2882166" y="2314565"/>
              <a:ext cx="237157" cy="1695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16" idx="0"/>
              <a:endCxn id="29" idx="0"/>
            </p:cNvCxnSpPr>
            <p:nvPr/>
          </p:nvCxnSpPr>
          <p:spPr>
            <a:xfrm rot="16200000" flipV="1">
              <a:off x="2971970" y="2404369"/>
              <a:ext cx="60265" cy="169308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6" idx="0"/>
              <a:endCxn id="25" idx="0"/>
            </p:cNvCxnSpPr>
            <p:nvPr/>
          </p:nvCxnSpPr>
          <p:spPr>
            <a:xfrm rot="16200000" flipH="1" flipV="1">
              <a:off x="2943288" y="2492202"/>
              <a:ext cx="116515" cy="1694197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6" idx="0"/>
              <a:endCxn id="30" idx="0"/>
            </p:cNvCxnSpPr>
            <p:nvPr/>
          </p:nvCxnSpPr>
          <p:spPr>
            <a:xfrm rot="16200000" flipH="1" flipV="1">
              <a:off x="2852118" y="2586088"/>
              <a:ext cx="301571" cy="169148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6" idx="0"/>
              <a:endCxn id="26" idx="0"/>
            </p:cNvCxnSpPr>
            <p:nvPr/>
          </p:nvCxnSpPr>
          <p:spPr>
            <a:xfrm rot="16200000" flipH="1" flipV="1">
              <a:off x="2758359" y="2678733"/>
              <a:ext cx="487975" cy="169259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6" idx="0"/>
              <a:endCxn id="50" idx="0"/>
            </p:cNvCxnSpPr>
            <p:nvPr/>
          </p:nvCxnSpPr>
          <p:spPr>
            <a:xfrm rot="16200000" flipH="1" flipV="1">
              <a:off x="2663107" y="2776701"/>
              <a:ext cx="681195" cy="168987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6" idx="0"/>
              <a:endCxn id="27" idx="0"/>
            </p:cNvCxnSpPr>
            <p:nvPr/>
          </p:nvCxnSpPr>
          <p:spPr>
            <a:xfrm rot="16200000" flipH="1" flipV="1">
              <a:off x="2569345" y="2869350"/>
              <a:ext cx="867605" cy="1690992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16" idx="0"/>
              <a:endCxn id="51" idx="0"/>
            </p:cNvCxnSpPr>
            <p:nvPr/>
          </p:nvCxnSpPr>
          <p:spPr>
            <a:xfrm rot="16200000" flipH="1" flipV="1">
              <a:off x="2474093" y="2967318"/>
              <a:ext cx="1060825" cy="168827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1"/>
          <p:cNvGrpSpPr/>
          <p:nvPr/>
        </p:nvGrpSpPr>
        <p:grpSpPr>
          <a:xfrm rot="5400000">
            <a:off x="881739" y="3139511"/>
            <a:ext cx="1450524" cy="1106732"/>
            <a:chOff x="791935" y="4641740"/>
            <a:chExt cx="1450524" cy="1106732"/>
          </a:xfrm>
        </p:grpSpPr>
        <p:pic>
          <p:nvPicPr>
            <p:cNvPr id="24" name="Picture 23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25" name="Picture 24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26" name="Picture 25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27" name="Picture 26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29" name="Picture 2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30" name="Picture 2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50" name="Picture 4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51" name="Picture 5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4" name="Group 184"/>
          <p:cNvGrpSpPr/>
          <p:nvPr/>
        </p:nvGrpSpPr>
        <p:grpSpPr>
          <a:xfrm>
            <a:off x="3048195" y="3621220"/>
            <a:ext cx="1238600" cy="2612041"/>
            <a:chOff x="3048195" y="3621220"/>
            <a:chExt cx="1238600" cy="2612041"/>
          </a:xfrm>
        </p:grpSpPr>
        <p:cxnSp>
          <p:nvCxnSpPr>
            <p:cNvPr id="108" name="Straight Connector 107"/>
            <p:cNvCxnSpPr>
              <a:stCxn id="116" idx="0"/>
              <a:endCxn id="118" idx="0"/>
            </p:cNvCxnSpPr>
            <p:nvPr/>
          </p:nvCxnSpPr>
          <p:spPr>
            <a:xfrm rot="16200000" flipH="1" flipV="1">
              <a:off x="3010465" y="3658950"/>
              <a:ext cx="1314059" cy="123860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16" idx="0"/>
              <a:endCxn id="122" idx="0"/>
            </p:cNvCxnSpPr>
            <p:nvPr/>
          </p:nvCxnSpPr>
          <p:spPr>
            <a:xfrm rot="16200000" flipH="1" flipV="1">
              <a:off x="2923377" y="3748754"/>
              <a:ext cx="1490951" cy="123588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16" idx="0"/>
              <a:endCxn id="119" idx="0"/>
            </p:cNvCxnSpPr>
            <p:nvPr/>
          </p:nvCxnSpPr>
          <p:spPr>
            <a:xfrm rot="16200000" flipH="1" flipV="1">
              <a:off x="2834431" y="3836588"/>
              <a:ext cx="1667731" cy="123699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16" idx="0"/>
              <a:endCxn id="123" idx="0"/>
            </p:cNvCxnSpPr>
            <p:nvPr/>
          </p:nvCxnSpPr>
          <p:spPr>
            <a:xfrm rot="16200000" flipH="1" flipV="1">
              <a:off x="2743261" y="3930474"/>
              <a:ext cx="1852787" cy="123428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16" idx="0"/>
              <a:endCxn id="120" idx="0"/>
            </p:cNvCxnSpPr>
            <p:nvPr/>
          </p:nvCxnSpPr>
          <p:spPr>
            <a:xfrm rot="16200000" flipH="1" flipV="1">
              <a:off x="2649502" y="4023119"/>
              <a:ext cx="2039191" cy="123539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16" idx="0"/>
              <a:endCxn id="124" idx="0"/>
            </p:cNvCxnSpPr>
            <p:nvPr/>
          </p:nvCxnSpPr>
          <p:spPr>
            <a:xfrm rot="16200000" flipH="1" flipV="1">
              <a:off x="2554250" y="4121087"/>
              <a:ext cx="2232411" cy="123267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6" idx="0"/>
              <a:endCxn id="121" idx="0"/>
            </p:cNvCxnSpPr>
            <p:nvPr/>
          </p:nvCxnSpPr>
          <p:spPr>
            <a:xfrm rot="16200000" flipH="1" flipV="1">
              <a:off x="2460489" y="4213735"/>
              <a:ext cx="2418821" cy="12337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6" idx="0"/>
              <a:endCxn id="125" idx="0"/>
            </p:cNvCxnSpPr>
            <p:nvPr/>
          </p:nvCxnSpPr>
          <p:spPr>
            <a:xfrm rot="16200000" flipH="1" flipV="1">
              <a:off x="2365237" y="4311703"/>
              <a:ext cx="2612041" cy="123107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1"/>
          <p:cNvGrpSpPr/>
          <p:nvPr/>
        </p:nvGrpSpPr>
        <p:grpSpPr>
          <a:xfrm rot="5400000">
            <a:off x="1777091" y="5030904"/>
            <a:ext cx="1450524" cy="1106732"/>
            <a:chOff x="791935" y="4641740"/>
            <a:chExt cx="1450524" cy="1106732"/>
          </a:xfrm>
        </p:grpSpPr>
        <p:pic>
          <p:nvPicPr>
            <p:cNvPr id="118" name="Picture 117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119" name="Picture 11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120" name="Picture 11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121" name="Picture 12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122" name="Picture 121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123" name="Picture 122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124" name="Picture 123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125" name="Picture 124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6" name="Group 183"/>
          <p:cNvGrpSpPr/>
          <p:nvPr/>
        </p:nvGrpSpPr>
        <p:grpSpPr>
          <a:xfrm>
            <a:off x="3998324" y="3642993"/>
            <a:ext cx="1588575" cy="2424260"/>
            <a:chOff x="3998324" y="3642993"/>
            <a:chExt cx="1588575" cy="2424260"/>
          </a:xfrm>
        </p:grpSpPr>
        <p:cxnSp>
          <p:nvCxnSpPr>
            <p:cNvPr id="127" name="Straight Connector 126"/>
            <p:cNvCxnSpPr>
              <a:stCxn id="135" idx="0"/>
              <a:endCxn id="137" idx="0"/>
            </p:cNvCxnSpPr>
            <p:nvPr/>
          </p:nvCxnSpPr>
          <p:spPr>
            <a:xfrm rot="16200000" flipH="1">
              <a:off x="3580482" y="4060836"/>
              <a:ext cx="2424260" cy="158857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35" idx="0"/>
              <a:endCxn id="141" idx="0"/>
            </p:cNvCxnSpPr>
            <p:nvPr/>
          </p:nvCxnSpPr>
          <p:spPr>
            <a:xfrm rot="16200000" flipH="1">
              <a:off x="3667570" y="3973748"/>
              <a:ext cx="2247368" cy="158585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35" idx="0"/>
              <a:endCxn id="138" idx="0"/>
            </p:cNvCxnSpPr>
            <p:nvPr/>
          </p:nvCxnSpPr>
          <p:spPr>
            <a:xfrm rot="16200000" flipH="1">
              <a:off x="3756516" y="3884802"/>
              <a:ext cx="2070588" cy="158697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35" idx="0"/>
              <a:endCxn id="142" idx="0"/>
            </p:cNvCxnSpPr>
            <p:nvPr/>
          </p:nvCxnSpPr>
          <p:spPr>
            <a:xfrm rot="16200000" flipH="1">
              <a:off x="3847686" y="3793632"/>
              <a:ext cx="1885532" cy="15842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35" idx="0"/>
              <a:endCxn id="139" idx="0"/>
            </p:cNvCxnSpPr>
            <p:nvPr/>
          </p:nvCxnSpPr>
          <p:spPr>
            <a:xfrm rot="16200000" flipH="1">
              <a:off x="3941445" y="3699873"/>
              <a:ext cx="1699128" cy="158536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35" idx="0"/>
              <a:endCxn id="143" idx="0"/>
            </p:cNvCxnSpPr>
            <p:nvPr/>
          </p:nvCxnSpPr>
          <p:spPr>
            <a:xfrm rot="16200000" flipH="1">
              <a:off x="4036697" y="3604621"/>
              <a:ext cx="1505908" cy="1582652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35" idx="0"/>
              <a:endCxn id="140" idx="0"/>
            </p:cNvCxnSpPr>
            <p:nvPr/>
          </p:nvCxnSpPr>
          <p:spPr>
            <a:xfrm rot="16200000" flipH="1">
              <a:off x="4130458" y="3510860"/>
              <a:ext cx="1319498" cy="158376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35" idx="0"/>
              <a:endCxn id="144" idx="0"/>
            </p:cNvCxnSpPr>
            <p:nvPr/>
          </p:nvCxnSpPr>
          <p:spPr>
            <a:xfrm rot="16200000" flipH="1">
              <a:off x="4225710" y="3415608"/>
              <a:ext cx="1126278" cy="158104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1"/>
          <p:cNvGrpSpPr/>
          <p:nvPr/>
        </p:nvGrpSpPr>
        <p:grpSpPr>
          <a:xfrm rot="16200000">
            <a:off x="5407477" y="4864895"/>
            <a:ext cx="1450524" cy="1106732"/>
            <a:chOff x="791935" y="4641740"/>
            <a:chExt cx="1450524" cy="1106732"/>
          </a:xfrm>
        </p:grpSpPr>
        <p:pic>
          <p:nvPicPr>
            <p:cNvPr id="137" name="Picture 136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138" name="Picture 137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139" name="Picture 13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140" name="Picture 13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141" name="Picture 14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142" name="Picture 141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143" name="Picture 142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144" name="Picture 143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8" name="Group 182"/>
          <p:cNvGrpSpPr/>
          <p:nvPr/>
        </p:nvGrpSpPr>
        <p:grpSpPr>
          <a:xfrm>
            <a:off x="4289518" y="2986738"/>
            <a:ext cx="2323360" cy="1297980"/>
            <a:chOff x="4289518" y="2986738"/>
            <a:chExt cx="2323360" cy="1297980"/>
          </a:xfrm>
        </p:grpSpPr>
        <p:cxnSp>
          <p:nvCxnSpPr>
            <p:cNvPr id="146" name="Straight Connector 145"/>
            <p:cNvCxnSpPr>
              <a:stCxn id="154" idx="0"/>
              <a:endCxn id="156" idx="0"/>
            </p:cNvCxnSpPr>
            <p:nvPr/>
          </p:nvCxnSpPr>
          <p:spPr>
            <a:xfrm rot="16200000" flipH="1">
              <a:off x="5039167" y="2711008"/>
              <a:ext cx="824061" cy="232336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54" idx="0"/>
              <a:endCxn id="160" idx="0"/>
            </p:cNvCxnSpPr>
            <p:nvPr/>
          </p:nvCxnSpPr>
          <p:spPr>
            <a:xfrm rot="16200000" flipH="1">
              <a:off x="5126255" y="2623920"/>
              <a:ext cx="647169" cy="232064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54" idx="0"/>
              <a:endCxn id="157" idx="0"/>
            </p:cNvCxnSpPr>
            <p:nvPr/>
          </p:nvCxnSpPr>
          <p:spPr>
            <a:xfrm rot="16200000" flipH="1">
              <a:off x="5215201" y="2534974"/>
              <a:ext cx="470389" cy="232175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54" idx="0"/>
              <a:endCxn id="161" idx="0"/>
            </p:cNvCxnSpPr>
            <p:nvPr/>
          </p:nvCxnSpPr>
          <p:spPr>
            <a:xfrm rot="16200000" flipH="1">
              <a:off x="5306371" y="2443804"/>
              <a:ext cx="285333" cy="231904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54" idx="0"/>
              <a:endCxn id="158" idx="0"/>
            </p:cNvCxnSpPr>
            <p:nvPr/>
          </p:nvCxnSpPr>
          <p:spPr>
            <a:xfrm rot="16200000" flipH="1">
              <a:off x="5400130" y="2350045"/>
              <a:ext cx="98929" cy="23201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54" idx="0"/>
              <a:endCxn id="162" idx="0"/>
            </p:cNvCxnSpPr>
            <p:nvPr/>
          </p:nvCxnSpPr>
          <p:spPr>
            <a:xfrm rot="5400000" flipH="1" flipV="1">
              <a:off x="5401092" y="2254794"/>
              <a:ext cx="94291" cy="231743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54" idx="0"/>
              <a:endCxn id="159" idx="0"/>
            </p:cNvCxnSpPr>
            <p:nvPr/>
          </p:nvCxnSpPr>
          <p:spPr>
            <a:xfrm rot="5400000" flipH="1" flipV="1">
              <a:off x="5308443" y="2161033"/>
              <a:ext cx="280701" cy="231855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54" idx="0"/>
              <a:endCxn id="163" idx="0"/>
            </p:cNvCxnSpPr>
            <p:nvPr/>
          </p:nvCxnSpPr>
          <p:spPr>
            <a:xfrm rot="5400000" flipH="1" flipV="1">
              <a:off x="5210475" y="2065781"/>
              <a:ext cx="473921" cy="231583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51"/>
          <p:cNvGrpSpPr/>
          <p:nvPr/>
        </p:nvGrpSpPr>
        <p:grpSpPr>
          <a:xfrm rot="16200000">
            <a:off x="6433456" y="3082361"/>
            <a:ext cx="1450524" cy="1106732"/>
            <a:chOff x="791935" y="4641740"/>
            <a:chExt cx="1450524" cy="1106732"/>
          </a:xfrm>
        </p:grpSpPr>
        <p:pic>
          <p:nvPicPr>
            <p:cNvPr id="156" name="Picture 155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157" name="Picture 156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158" name="Picture 157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159" name="Picture 15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160" name="Picture 15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161" name="Picture 16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162" name="Picture 161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163" name="Picture 162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pic>
        <p:nvPicPr>
          <p:cNvPr id="16" name="Picture 15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5448" y="3281044"/>
            <a:ext cx="606392" cy="445698"/>
          </a:xfrm>
          <a:prstGeom prst="rect">
            <a:avLst/>
          </a:prstGeom>
        </p:spPr>
      </p:pic>
      <p:pic>
        <p:nvPicPr>
          <p:cNvPr id="116" name="Picture 115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83599" y="3621221"/>
            <a:ext cx="606392" cy="445698"/>
          </a:xfrm>
          <a:prstGeom prst="rect">
            <a:avLst/>
          </a:prstGeom>
        </p:spPr>
      </p:pic>
      <p:pic>
        <p:nvPicPr>
          <p:cNvPr id="135" name="Picture 134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95129" y="3642993"/>
            <a:ext cx="606392" cy="445698"/>
          </a:xfrm>
          <a:prstGeom prst="rect">
            <a:avLst/>
          </a:prstGeom>
        </p:spPr>
      </p:pic>
      <p:pic>
        <p:nvPicPr>
          <p:cNvPr id="154" name="Picture 153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86322" y="3460658"/>
            <a:ext cx="606392" cy="445698"/>
          </a:xfrm>
          <a:prstGeom prst="rect">
            <a:avLst/>
          </a:prstGeom>
        </p:spPr>
      </p:pic>
      <p:sp>
        <p:nvSpPr>
          <p:cNvPr id="258" name="Cloud Callout 257"/>
          <p:cNvSpPr/>
          <p:nvPr/>
        </p:nvSpPr>
        <p:spPr>
          <a:xfrm>
            <a:off x="2751364" y="2637065"/>
            <a:ext cx="3314700" cy="1763487"/>
          </a:xfrm>
          <a:prstGeom prst="cloudCallout">
            <a:avLst>
              <a:gd name="adj1" fmla="val -15500"/>
              <a:gd name="adj2" fmla="val 19966"/>
            </a:avLst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3200" dirty="0" smtClean="0">
                <a:solidFill>
                  <a:prstClr val="white"/>
                </a:solidFill>
                <a:latin typeface="+mj-lt"/>
              </a:rPr>
              <a:t>Datacenter Fabric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38892" y="169647"/>
            <a:ext cx="7813221" cy="14142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DC Trends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3396344" y="1371600"/>
            <a:ext cx="2057400" cy="5225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Futura Bk" pitchFamily="34" charset="0"/>
              </a:rPr>
              <a:t>Internet</a:t>
            </a:r>
          </a:p>
        </p:txBody>
      </p:sp>
      <p:sp>
        <p:nvSpPr>
          <p:cNvPr id="95" name="Oval 94"/>
          <p:cNvSpPr/>
          <p:nvPr/>
        </p:nvSpPr>
        <p:spPr>
          <a:xfrm>
            <a:off x="1472665" y="2877954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M</a:t>
            </a:r>
          </a:p>
        </p:txBody>
      </p:sp>
      <p:sp>
        <p:nvSpPr>
          <p:cNvPr id="106" name="Oval 105"/>
          <p:cNvSpPr/>
          <p:nvPr/>
        </p:nvSpPr>
        <p:spPr>
          <a:xfrm>
            <a:off x="6938210" y="2905226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R</a:t>
            </a:r>
          </a:p>
        </p:txBody>
      </p:sp>
      <p:sp>
        <p:nvSpPr>
          <p:cNvPr id="126" name="Oval 125"/>
          <p:cNvSpPr/>
          <p:nvPr/>
        </p:nvSpPr>
        <p:spPr>
          <a:xfrm>
            <a:off x="1528812" y="3607869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M</a:t>
            </a:r>
          </a:p>
        </p:txBody>
      </p:sp>
      <p:sp>
        <p:nvSpPr>
          <p:cNvPr id="136" name="Oval 135"/>
          <p:cNvSpPr/>
          <p:nvPr/>
        </p:nvSpPr>
        <p:spPr>
          <a:xfrm>
            <a:off x="6031831" y="4751672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R</a:t>
            </a:r>
          </a:p>
        </p:txBody>
      </p:sp>
      <p:sp>
        <p:nvSpPr>
          <p:cNvPr id="165" name="Oval 164"/>
          <p:cNvSpPr/>
          <p:nvPr/>
        </p:nvSpPr>
        <p:spPr>
          <a:xfrm>
            <a:off x="6078353" y="5385335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R</a:t>
            </a:r>
          </a:p>
        </p:txBody>
      </p:sp>
      <p:sp>
        <p:nvSpPr>
          <p:cNvPr id="167" name="Oval 166"/>
          <p:cNvSpPr/>
          <p:nvPr/>
        </p:nvSpPr>
        <p:spPr>
          <a:xfrm>
            <a:off x="2546184" y="5173337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R</a:t>
            </a:r>
          </a:p>
        </p:txBody>
      </p:sp>
      <p:sp>
        <p:nvSpPr>
          <p:cNvPr id="168" name="Oval 167"/>
          <p:cNvSpPr/>
          <p:nvPr/>
        </p:nvSpPr>
        <p:spPr>
          <a:xfrm>
            <a:off x="1483894" y="4024965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R</a:t>
            </a:r>
          </a:p>
        </p:txBody>
      </p:sp>
      <p:sp>
        <p:nvSpPr>
          <p:cNvPr id="170" name="Oval 169"/>
          <p:cNvSpPr/>
          <p:nvPr/>
        </p:nvSpPr>
        <p:spPr>
          <a:xfrm>
            <a:off x="7002378" y="3768291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R</a:t>
            </a:r>
          </a:p>
        </p:txBody>
      </p:sp>
      <p:sp>
        <p:nvSpPr>
          <p:cNvPr id="171" name="Oval 170"/>
          <p:cNvSpPr/>
          <p:nvPr/>
        </p:nvSpPr>
        <p:spPr>
          <a:xfrm>
            <a:off x="2531927" y="5916389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R</a:t>
            </a:r>
          </a:p>
        </p:txBody>
      </p:sp>
      <p:sp>
        <p:nvSpPr>
          <p:cNvPr id="173" name="Oval 172"/>
          <p:cNvSpPr/>
          <p:nvPr/>
        </p:nvSpPr>
        <p:spPr>
          <a:xfrm>
            <a:off x="1103394" y="3336183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R</a:t>
            </a:r>
          </a:p>
        </p:txBody>
      </p:sp>
      <p:sp>
        <p:nvSpPr>
          <p:cNvPr id="175" name="Oval 174"/>
          <p:cNvSpPr/>
          <p:nvPr/>
        </p:nvSpPr>
        <p:spPr>
          <a:xfrm>
            <a:off x="1933073" y="4839903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M</a:t>
            </a:r>
          </a:p>
        </p:txBody>
      </p:sp>
      <p:sp>
        <p:nvSpPr>
          <p:cNvPr id="176" name="Oval 175"/>
          <p:cNvSpPr/>
          <p:nvPr/>
        </p:nvSpPr>
        <p:spPr>
          <a:xfrm>
            <a:off x="1989220" y="5569818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M</a:t>
            </a:r>
          </a:p>
        </p:txBody>
      </p:sp>
      <p:sp>
        <p:nvSpPr>
          <p:cNvPr id="177" name="Oval 176"/>
          <p:cNvSpPr/>
          <p:nvPr/>
        </p:nvSpPr>
        <p:spPr>
          <a:xfrm>
            <a:off x="6649453" y="3290236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M</a:t>
            </a:r>
          </a:p>
        </p:txBody>
      </p:sp>
      <p:sp>
        <p:nvSpPr>
          <p:cNvPr id="178" name="Oval 177"/>
          <p:cNvSpPr/>
          <p:nvPr/>
        </p:nvSpPr>
        <p:spPr>
          <a:xfrm>
            <a:off x="6705600" y="4020151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M</a:t>
            </a:r>
          </a:p>
        </p:txBody>
      </p:sp>
      <p:sp>
        <p:nvSpPr>
          <p:cNvPr id="179" name="Oval 178"/>
          <p:cNvSpPr/>
          <p:nvPr/>
        </p:nvSpPr>
        <p:spPr>
          <a:xfrm>
            <a:off x="5754303" y="5061284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M</a:t>
            </a:r>
          </a:p>
        </p:txBody>
      </p:sp>
      <p:sp>
        <p:nvSpPr>
          <p:cNvPr id="180" name="Oval 179"/>
          <p:cNvSpPr/>
          <p:nvPr/>
        </p:nvSpPr>
        <p:spPr>
          <a:xfrm>
            <a:off x="5810450" y="5791199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M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5708781" y="986679"/>
            <a:ext cx="3234089" cy="131866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Futura Bk" pitchFamily="34" charset="0"/>
              </a:rPr>
              <a:t>Shuffle phase of Map – Reduce</a:t>
            </a:r>
          </a:p>
        </p:txBody>
      </p:sp>
      <p:sp>
        <p:nvSpPr>
          <p:cNvPr id="194" name="Oval 193"/>
          <p:cNvSpPr/>
          <p:nvPr/>
        </p:nvSpPr>
        <p:spPr>
          <a:xfrm>
            <a:off x="7608165" y="1759910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R</a:t>
            </a:r>
          </a:p>
        </p:txBody>
      </p:sp>
      <p:sp>
        <p:nvSpPr>
          <p:cNvPr id="195" name="Oval 194"/>
          <p:cNvSpPr/>
          <p:nvPr/>
        </p:nvSpPr>
        <p:spPr>
          <a:xfrm>
            <a:off x="6416238" y="1751888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M</a:t>
            </a:r>
          </a:p>
        </p:txBody>
      </p:sp>
      <p:cxnSp>
        <p:nvCxnSpPr>
          <p:cNvPr id="117" name="Straight Arrow Connector 116"/>
          <p:cNvCxnSpPr>
            <a:stCxn id="95" idx="6"/>
            <a:endCxn id="106" idx="2"/>
          </p:cNvCxnSpPr>
          <p:nvPr/>
        </p:nvCxnSpPr>
        <p:spPr>
          <a:xfrm>
            <a:off x="1867301" y="3051209"/>
            <a:ext cx="5070909" cy="2727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95" idx="6"/>
            <a:endCxn id="170" idx="2"/>
          </p:cNvCxnSpPr>
          <p:nvPr/>
        </p:nvCxnSpPr>
        <p:spPr>
          <a:xfrm>
            <a:off x="1867301" y="3051209"/>
            <a:ext cx="5135077" cy="89033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stCxn id="95" idx="6"/>
            <a:endCxn id="136" idx="1"/>
          </p:cNvCxnSpPr>
          <p:nvPr/>
        </p:nvCxnSpPr>
        <p:spPr>
          <a:xfrm>
            <a:off x="1867301" y="3051209"/>
            <a:ext cx="4222323" cy="175120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95" idx="5"/>
            <a:endCxn id="165" idx="2"/>
          </p:cNvCxnSpPr>
          <p:nvPr/>
        </p:nvCxnSpPr>
        <p:spPr>
          <a:xfrm rot="16200000" flipH="1">
            <a:off x="2751494" y="2231731"/>
            <a:ext cx="2384872" cy="426884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>
            <a:stCxn id="95" idx="4"/>
            <a:endCxn id="167" idx="0"/>
          </p:cNvCxnSpPr>
          <p:nvPr/>
        </p:nvCxnSpPr>
        <p:spPr>
          <a:xfrm rot="16200000" flipH="1">
            <a:off x="1232305" y="3662140"/>
            <a:ext cx="1948874" cy="107351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95" idx="4"/>
            <a:endCxn id="171" idx="0"/>
          </p:cNvCxnSpPr>
          <p:nvPr/>
        </p:nvCxnSpPr>
        <p:spPr>
          <a:xfrm rot="16200000" flipH="1">
            <a:off x="853651" y="4040795"/>
            <a:ext cx="2691926" cy="10592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95" idx="3"/>
            <a:endCxn id="173" idx="0"/>
          </p:cNvCxnSpPr>
          <p:nvPr/>
        </p:nvCxnSpPr>
        <p:spPr>
          <a:xfrm rot="5400000">
            <a:off x="1334353" y="3140077"/>
            <a:ext cx="162465" cy="22974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95" idx="3"/>
            <a:endCxn id="168" idx="1"/>
          </p:cNvCxnSpPr>
          <p:nvPr/>
        </p:nvCxnSpPr>
        <p:spPr>
          <a:xfrm rot="16200000" flipH="1">
            <a:off x="1085076" y="3619099"/>
            <a:ext cx="901992" cy="1122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465056" y="214626"/>
            <a:ext cx="8213272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Failures</a:t>
            </a:r>
          </a:p>
        </p:txBody>
      </p:sp>
      <p:cxnSp>
        <p:nvCxnSpPr>
          <p:cNvPr id="7298" name="Straight Connector 7297"/>
          <p:cNvCxnSpPr>
            <a:stCxn id="7317" idx="0"/>
            <a:endCxn id="7322" idx="2"/>
          </p:cNvCxnSpPr>
          <p:nvPr/>
        </p:nvCxnSpPr>
        <p:spPr>
          <a:xfrm rot="16200000" flipH="1">
            <a:off x="1651185" y="2100783"/>
            <a:ext cx="2066706" cy="181658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99" name="Straight Connector 7298"/>
          <p:cNvCxnSpPr>
            <a:stCxn id="7317" idx="0"/>
            <a:endCxn id="7321" idx="2"/>
          </p:cNvCxnSpPr>
          <p:nvPr/>
        </p:nvCxnSpPr>
        <p:spPr>
          <a:xfrm rot="16200000" flipH="1" flipV="1">
            <a:off x="728620" y="2997520"/>
            <a:ext cx="2069428" cy="2582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0" name="Straight Connector 7299"/>
          <p:cNvCxnSpPr>
            <a:stCxn id="7317" idx="0"/>
            <a:endCxn id="7323" idx="2"/>
          </p:cNvCxnSpPr>
          <p:nvPr/>
        </p:nvCxnSpPr>
        <p:spPr>
          <a:xfrm rot="16200000" flipH="1">
            <a:off x="2577832" y="1174135"/>
            <a:ext cx="2063985" cy="366715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1" name="Straight Connector 7300"/>
          <p:cNvCxnSpPr>
            <a:stCxn id="7317" idx="0"/>
            <a:endCxn id="7324" idx="2"/>
          </p:cNvCxnSpPr>
          <p:nvPr/>
        </p:nvCxnSpPr>
        <p:spPr>
          <a:xfrm rot="16200000" flipH="1">
            <a:off x="3500396" y="251572"/>
            <a:ext cx="2061264" cy="550956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3" name="Straight Connector 7302"/>
          <p:cNvCxnSpPr>
            <a:stCxn id="7320" idx="0"/>
            <a:endCxn id="7322" idx="2"/>
          </p:cNvCxnSpPr>
          <p:nvPr/>
        </p:nvCxnSpPr>
        <p:spPr>
          <a:xfrm rot="16200000" flipH="1" flipV="1">
            <a:off x="2570796" y="2999357"/>
            <a:ext cx="2065102" cy="21035"/>
          </a:xfrm>
          <a:prstGeom prst="line">
            <a:avLst/>
          </a:prstGeom>
          <a:ln w="57150">
            <a:solidFill>
              <a:srgbClr val="0098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4" name="Straight Connector 7303"/>
          <p:cNvCxnSpPr>
            <a:stCxn id="7320" idx="0"/>
            <a:endCxn id="7321" idx="2"/>
          </p:cNvCxnSpPr>
          <p:nvPr/>
        </p:nvCxnSpPr>
        <p:spPr>
          <a:xfrm rot="16200000" flipH="1" flipV="1">
            <a:off x="1648230" y="2079514"/>
            <a:ext cx="2067824" cy="1863444"/>
          </a:xfrm>
          <a:prstGeom prst="line">
            <a:avLst/>
          </a:prstGeom>
          <a:ln w="57150">
            <a:solidFill>
              <a:srgbClr val="0098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5" name="Straight Connector 7304"/>
          <p:cNvCxnSpPr>
            <a:stCxn id="7320" idx="0"/>
            <a:endCxn id="7323" idx="2"/>
          </p:cNvCxnSpPr>
          <p:nvPr/>
        </p:nvCxnSpPr>
        <p:spPr>
          <a:xfrm rot="16200000" flipH="1">
            <a:off x="3497442" y="2093745"/>
            <a:ext cx="2062381" cy="1829538"/>
          </a:xfrm>
          <a:prstGeom prst="line">
            <a:avLst/>
          </a:prstGeom>
          <a:ln w="57150">
            <a:solidFill>
              <a:srgbClr val="0098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6" name="Straight Connector 7305"/>
          <p:cNvCxnSpPr>
            <a:stCxn id="7320" idx="0"/>
            <a:endCxn id="7324" idx="2"/>
          </p:cNvCxnSpPr>
          <p:nvPr/>
        </p:nvCxnSpPr>
        <p:spPr>
          <a:xfrm rot="16200000" flipH="1">
            <a:off x="4420006" y="1171182"/>
            <a:ext cx="2059660" cy="3671945"/>
          </a:xfrm>
          <a:prstGeom prst="line">
            <a:avLst/>
          </a:prstGeom>
          <a:ln w="57150">
            <a:solidFill>
              <a:srgbClr val="0098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8" name="Straight Connector 7307"/>
          <p:cNvCxnSpPr>
            <a:stCxn id="7318" idx="0"/>
            <a:endCxn id="7321" idx="2"/>
          </p:cNvCxnSpPr>
          <p:nvPr/>
        </p:nvCxnSpPr>
        <p:spPr>
          <a:xfrm rot="16200000" flipH="1" flipV="1">
            <a:off x="3494199" y="232369"/>
            <a:ext cx="2068999" cy="5556558"/>
          </a:xfrm>
          <a:prstGeom prst="line">
            <a:avLst/>
          </a:prstGeom>
          <a:ln w="57150">
            <a:solidFill>
              <a:srgbClr val="298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9" name="Straight Connector 7308"/>
          <p:cNvCxnSpPr>
            <a:stCxn id="7318" idx="0"/>
            <a:endCxn id="7322" idx="2"/>
          </p:cNvCxnSpPr>
          <p:nvPr/>
        </p:nvCxnSpPr>
        <p:spPr>
          <a:xfrm rot="16200000" flipH="1" flipV="1">
            <a:off x="4416765" y="1152212"/>
            <a:ext cx="2066277" cy="3714149"/>
          </a:xfrm>
          <a:prstGeom prst="line">
            <a:avLst/>
          </a:prstGeom>
          <a:ln w="57150">
            <a:solidFill>
              <a:srgbClr val="298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0" name="Straight Connector 7309"/>
          <p:cNvCxnSpPr>
            <a:stCxn id="7318" idx="0"/>
            <a:endCxn id="7323" idx="2"/>
          </p:cNvCxnSpPr>
          <p:nvPr/>
        </p:nvCxnSpPr>
        <p:spPr>
          <a:xfrm rot="16200000" flipH="1" flipV="1">
            <a:off x="5343412" y="2076139"/>
            <a:ext cx="2063556" cy="1863576"/>
          </a:xfrm>
          <a:prstGeom prst="line">
            <a:avLst/>
          </a:prstGeom>
          <a:ln w="57150">
            <a:solidFill>
              <a:srgbClr val="298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1" name="Straight Connector 7310"/>
          <p:cNvCxnSpPr>
            <a:stCxn id="7318" idx="0"/>
            <a:endCxn id="7324" idx="2"/>
          </p:cNvCxnSpPr>
          <p:nvPr/>
        </p:nvCxnSpPr>
        <p:spPr>
          <a:xfrm rot="16200000" flipH="1" flipV="1">
            <a:off x="6265976" y="2995981"/>
            <a:ext cx="2060835" cy="21169"/>
          </a:xfrm>
          <a:prstGeom prst="line">
            <a:avLst/>
          </a:prstGeom>
          <a:ln w="57150">
            <a:solidFill>
              <a:srgbClr val="298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3" name="Straight Connector 7312"/>
          <p:cNvCxnSpPr>
            <a:stCxn id="7319" idx="0"/>
            <a:endCxn id="7321" idx="2"/>
          </p:cNvCxnSpPr>
          <p:nvPr/>
        </p:nvCxnSpPr>
        <p:spPr>
          <a:xfrm rot="16200000" flipH="1" flipV="1">
            <a:off x="2575876" y="1157252"/>
            <a:ext cx="2062439" cy="3713352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4" name="Straight Connector 7313"/>
          <p:cNvCxnSpPr>
            <a:stCxn id="7319" idx="0"/>
            <a:endCxn id="7323" idx="2"/>
          </p:cNvCxnSpPr>
          <p:nvPr/>
        </p:nvCxnSpPr>
        <p:spPr>
          <a:xfrm rot="16200000" flipH="1" flipV="1">
            <a:off x="4425089" y="3001022"/>
            <a:ext cx="2056996" cy="20370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5" name="Straight Connector 7314"/>
          <p:cNvCxnSpPr>
            <a:stCxn id="7319" idx="0"/>
            <a:endCxn id="7324" idx="2"/>
          </p:cNvCxnSpPr>
          <p:nvPr/>
        </p:nvCxnSpPr>
        <p:spPr>
          <a:xfrm rot="16200000" flipH="1">
            <a:off x="5347652" y="2098828"/>
            <a:ext cx="2054275" cy="1822037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6" name="Straight Connector 7315"/>
          <p:cNvCxnSpPr>
            <a:stCxn id="7319" idx="0"/>
            <a:endCxn id="7322" idx="2"/>
          </p:cNvCxnSpPr>
          <p:nvPr/>
        </p:nvCxnSpPr>
        <p:spPr>
          <a:xfrm rot="16200000" flipH="1" flipV="1">
            <a:off x="3498442" y="2077095"/>
            <a:ext cx="2059717" cy="1870943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17" name="Picture 7316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3052" y="1975720"/>
            <a:ext cx="606392" cy="445698"/>
          </a:xfrm>
          <a:prstGeom prst="rect">
            <a:avLst/>
          </a:prstGeom>
        </p:spPr>
      </p:pic>
      <p:pic>
        <p:nvPicPr>
          <p:cNvPr id="7318" name="Picture 7317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3782" y="1976149"/>
            <a:ext cx="606392" cy="445698"/>
          </a:xfrm>
          <a:prstGeom prst="rect">
            <a:avLst/>
          </a:prstGeom>
        </p:spPr>
      </p:pic>
      <p:pic>
        <p:nvPicPr>
          <p:cNvPr id="7319" name="Picture 7318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0576" y="1982709"/>
            <a:ext cx="606392" cy="445698"/>
          </a:xfrm>
          <a:prstGeom prst="rect">
            <a:avLst/>
          </a:prstGeom>
        </p:spPr>
      </p:pic>
      <p:pic>
        <p:nvPicPr>
          <p:cNvPr id="7320" name="Picture 7319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0668" y="1977324"/>
            <a:ext cx="606392" cy="445698"/>
          </a:xfrm>
          <a:prstGeom prst="rect">
            <a:avLst/>
          </a:prstGeom>
        </p:spPr>
      </p:pic>
      <p:pic>
        <p:nvPicPr>
          <p:cNvPr id="7325" name="Picture 7324" descr="11949856431316298822router_joeseph_teed_01.svg.h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01061" y="1981591"/>
            <a:ext cx="606392" cy="445698"/>
          </a:xfrm>
          <a:prstGeom prst="rect">
            <a:avLst/>
          </a:prstGeom>
        </p:spPr>
      </p:pic>
      <p:pic>
        <p:nvPicPr>
          <p:cNvPr id="7326" name="Picture 7325" descr="11949856431316298822router_joeseph_teed_01.svg.h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53211" y="1978870"/>
            <a:ext cx="606392" cy="445698"/>
          </a:xfrm>
          <a:prstGeom prst="rect">
            <a:avLst/>
          </a:prstGeom>
        </p:spPr>
      </p:pic>
      <p:pic>
        <p:nvPicPr>
          <p:cNvPr id="7327" name="Picture 7326" descr="11949856431316298822router_joeseph_teed_01.svg.h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5360" y="1976149"/>
            <a:ext cx="606392" cy="445698"/>
          </a:xfrm>
          <a:prstGeom prst="rect">
            <a:avLst/>
          </a:prstGeom>
        </p:spPr>
      </p:pic>
      <p:pic>
        <p:nvPicPr>
          <p:cNvPr id="7328" name="Picture 7327" descr="11949856431316298822router_joeseph_teed_01.svg.h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65675" y="1981592"/>
            <a:ext cx="606392" cy="445698"/>
          </a:xfrm>
          <a:prstGeom prst="rect">
            <a:avLst/>
          </a:prstGeom>
        </p:spPr>
      </p:pic>
      <p:pic>
        <p:nvPicPr>
          <p:cNvPr id="7391" name="Picture 7390" descr="1241963365420619576pbulteel_Server_Rack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12418" y="4551296"/>
            <a:ext cx="152542" cy="1099207"/>
          </a:xfrm>
          <a:prstGeom prst="rect">
            <a:avLst/>
          </a:prstGeom>
        </p:spPr>
      </p:pic>
      <p:sp>
        <p:nvSpPr>
          <p:cNvPr id="7417" name="TextBox 7416"/>
          <p:cNvSpPr txBox="1"/>
          <p:nvPr/>
        </p:nvSpPr>
        <p:spPr>
          <a:xfrm>
            <a:off x="1224637" y="5698667"/>
            <a:ext cx="506185" cy="5959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Futura Bk" pitchFamily="34" charset="0"/>
              </a:rPr>
              <a:t>A</a:t>
            </a:r>
          </a:p>
        </p:txBody>
      </p:sp>
      <p:sp>
        <p:nvSpPr>
          <p:cNvPr id="7419" name="TextBox 7418"/>
          <p:cNvSpPr txBox="1"/>
          <p:nvPr/>
        </p:nvSpPr>
        <p:spPr>
          <a:xfrm>
            <a:off x="5570760" y="5668730"/>
            <a:ext cx="506185" cy="5959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Futura Bk" pitchFamily="34" charset="0"/>
              </a:rPr>
              <a:t>B</a:t>
            </a:r>
          </a:p>
        </p:txBody>
      </p:sp>
      <p:grpSp>
        <p:nvGrpSpPr>
          <p:cNvPr id="2" name="Group 183"/>
          <p:cNvGrpSpPr/>
          <p:nvPr/>
        </p:nvGrpSpPr>
        <p:grpSpPr>
          <a:xfrm>
            <a:off x="6673015" y="3574957"/>
            <a:ext cx="1297981" cy="976336"/>
            <a:chOff x="4642828" y="3667486"/>
            <a:chExt cx="1297981" cy="976336"/>
          </a:xfrm>
        </p:grpSpPr>
        <p:cxnSp>
          <p:nvCxnSpPr>
            <p:cNvPr id="7461" name="Straight Connector 7460"/>
            <p:cNvCxnSpPr/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2" name="Straight Connector 7461"/>
            <p:cNvCxnSpPr/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3" name="Straight Connector 7462"/>
            <p:cNvCxnSpPr/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4" name="Straight Connector 7463"/>
            <p:cNvCxnSpPr/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5" name="Straight Connector 7464"/>
            <p:cNvCxnSpPr/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6" name="Straight Connector 7465"/>
            <p:cNvCxnSpPr/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7" name="Straight Connector 7466"/>
            <p:cNvCxnSpPr/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8" name="Straight Connector 7467"/>
            <p:cNvCxnSpPr/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83"/>
          <p:cNvGrpSpPr/>
          <p:nvPr/>
        </p:nvGrpSpPr>
        <p:grpSpPr>
          <a:xfrm>
            <a:off x="4833330" y="3588565"/>
            <a:ext cx="1297981" cy="976336"/>
            <a:chOff x="4642828" y="3667486"/>
            <a:chExt cx="1297981" cy="976336"/>
          </a:xfrm>
        </p:grpSpPr>
        <p:cxnSp>
          <p:nvCxnSpPr>
            <p:cNvPr id="7470" name="Straight Connector 7469"/>
            <p:cNvCxnSpPr/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1" name="Straight Connector 7470"/>
            <p:cNvCxnSpPr/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2" name="Straight Connector 7471"/>
            <p:cNvCxnSpPr/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3" name="Straight Connector 7472"/>
            <p:cNvCxnSpPr/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4" name="Straight Connector 7473"/>
            <p:cNvCxnSpPr/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5" name="Straight Connector 7474"/>
            <p:cNvCxnSpPr/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6" name="Straight Connector 7475"/>
            <p:cNvCxnSpPr/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7" name="Straight Connector 7476"/>
            <p:cNvCxnSpPr/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83"/>
          <p:cNvGrpSpPr/>
          <p:nvPr/>
        </p:nvGrpSpPr>
        <p:grpSpPr>
          <a:xfrm>
            <a:off x="2969151" y="3602172"/>
            <a:ext cx="1297981" cy="976336"/>
            <a:chOff x="4642828" y="3667486"/>
            <a:chExt cx="1297981" cy="976336"/>
          </a:xfrm>
        </p:grpSpPr>
        <p:cxnSp>
          <p:nvCxnSpPr>
            <p:cNvPr id="7479" name="Straight Connector 7478"/>
            <p:cNvCxnSpPr/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0" name="Straight Connector 7479"/>
            <p:cNvCxnSpPr/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1" name="Straight Connector 7480"/>
            <p:cNvCxnSpPr/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2" name="Straight Connector 7481"/>
            <p:cNvCxnSpPr/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3" name="Straight Connector 7482"/>
            <p:cNvCxnSpPr/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4" name="Straight Connector 7483"/>
            <p:cNvCxnSpPr/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5" name="Straight Connector 7484"/>
            <p:cNvCxnSpPr/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6" name="Straight Connector 7485"/>
            <p:cNvCxnSpPr/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83"/>
          <p:cNvGrpSpPr/>
          <p:nvPr/>
        </p:nvGrpSpPr>
        <p:grpSpPr>
          <a:xfrm>
            <a:off x="1129466" y="3607615"/>
            <a:ext cx="1297981" cy="976336"/>
            <a:chOff x="4642828" y="3667486"/>
            <a:chExt cx="1297981" cy="976336"/>
          </a:xfrm>
        </p:grpSpPr>
        <p:cxnSp>
          <p:nvCxnSpPr>
            <p:cNvPr id="7488" name="Straight Connector 7487"/>
            <p:cNvCxnSpPr/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9" name="Straight Connector 7488"/>
            <p:cNvCxnSpPr/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0" name="Straight Connector 7489"/>
            <p:cNvCxnSpPr/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1" name="Straight Connector 7490"/>
            <p:cNvCxnSpPr/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2" name="Straight Connector 7491"/>
            <p:cNvCxnSpPr/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3" name="Straight Connector 7492"/>
            <p:cNvCxnSpPr/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4" name="Straight Connector 7493"/>
            <p:cNvCxnSpPr/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5" name="Straight Connector 7494"/>
            <p:cNvCxnSpPr/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22" name="Picture 7321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9633" y="3596728"/>
            <a:ext cx="606392" cy="445698"/>
          </a:xfrm>
          <a:prstGeom prst="rect">
            <a:avLst/>
          </a:prstGeom>
        </p:spPr>
      </p:pic>
      <p:pic>
        <p:nvPicPr>
          <p:cNvPr id="7324" name="Picture 7323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2613" y="3591286"/>
            <a:ext cx="606392" cy="445698"/>
          </a:xfrm>
          <a:prstGeom prst="rect">
            <a:avLst/>
          </a:prstGeom>
        </p:spPr>
      </p:pic>
      <p:pic>
        <p:nvPicPr>
          <p:cNvPr id="7321" name="Picture 7320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224" y="3599450"/>
            <a:ext cx="606392" cy="445698"/>
          </a:xfrm>
          <a:prstGeom prst="rect">
            <a:avLst/>
          </a:prstGeom>
        </p:spPr>
      </p:pic>
      <p:pic>
        <p:nvPicPr>
          <p:cNvPr id="7323" name="Picture 7322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0206" y="3594007"/>
            <a:ext cx="606392" cy="445698"/>
          </a:xfrm>
          <a:prstGeom prst="rect">
            <a:avLst/>
          </a:prstGeom>
        </p:spPr>
      </p:pic>
      <p:pic>
        <p:nvPicPr>
          <p:cNvPr id="7496" name="Picture 7495" descr="1241963365420619576pbulteel_Server_Rack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79618" y="4540410"/>
            <a:ext cx="152542" cy="1099207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2000250" y="4874079"/>
            <a:ext cx="1894114" cy="4327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utura Bk" pitchFamily="34" charset="0"/>
              </a:rPr>
              <a:t>Flow Table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997529" y="5304063"/>
            <a:ext cx="1894114" cy="8926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Futura Bk" pitchFamily="34" charset="0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Futura Bk" pitchFamily="34" charset="0"/>
                <a:sym typeface="Wingdings" pitchFamily="2" charset="2"/>
              </a:rPr>
              <a:t>B : </a:t>
            </a:r>
            <a:r>
              <a:rPr lang="en-US" sz="2000" b="1" dirty="0" smtClean="0">
                <a:solidFill>
                  <a:srgbClr val="C00000"/>
                </a:solidFill>
                <a:latin typeface="Futura Bk" pitchFamily="34" charset="0"/>
                <a:sym typeface="Wingdings" pitchFamily="2" charset="2"/>
              </a:rPr>
              <a:t>RED</a:t>
            </a:r>
            <a:r>
              <a:rPr lang="en-US" sz="2000" dirty="0" smtClean="0">
                <a:solidFill>
                  <a:srgbClr val="000000"/>
                </a:solidFill>
                <a:latin typeface="Futura Bk" pitchFamily="34" charset="0"/>
                <a:sym typeface="Wingdings" pitchFamily="2" charset="2"/>
              </a:rPr>
              <a:t> </a:t>
            </a:r>
            <a:endParaRPr lang="en-US" sz="2000" dirty="0" smtClean="0">
              <a:solidFill>
                <a:srgbClr val="000000"/>
              </a:solidFill>
              <a:latin typeface="Futura Bk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169478" y="4895850"/>
            <a:ext cx="1894114" cy="4327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utura Bk" pitchFamily="34" charset="0"/>
              </a:rPr>
              <a:t>Flow Table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174921" y="5325834"/>
            <a:ext cx="1894114" cy="8926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sz="2000" dirty="0" smtClean="0">
              <a:solidFill>
                <a:srgbClr val="000000"/>
              </a:solidFill>
              <a:latin typeface="Futura Bk" pitchFamily="34" charset="0"/>
            </a:endParaRPr>
          </a:p>
        </p:txBody>
      </p:sp>
      <p:sp>
        <p:nvSpPr>
          <p:cNvPr id="87" name="Flowchart: Predefined Process 86"/>
          <p:cNvSpPr/>
          <p:nvPr/>
        </p:nvSpPr>
        <p:spPr>
          <a:xfrm>
            <a:off x="650421" y="5001985"/>
            <a:ext cx="563335" cy="212272"/>
          </a:xfrm>
          <a:prstGeom prst="flowChartPredefinedProcess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2000" dirty="0" smtClea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77" name="Explosion 1 76"/>
          <p:cNvSpPr/>
          <p:nvPr/>
        </p:nvSpPr>
        <p:spPr>
          <a:xfrm>
            <a:off x="1167494" y="2743199"/>
            <a:ext cx="1151164" cy="595993"/>
          </a:xfrm>
          <a:prstGeom prst="irregularSeal1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2000" dirty="0" smtClea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78" name="Flowchart: Predefined Process 77"/>
          <p:cNvSpPr/>
          <p:nvPr/>
        </p:nvSpPr>
        <p:spPr>
          <a:xfrm>
            <a:off x="655864" y="5015592"/>
            <a:ext cx="563335" cy="212272"/>
          </a:xfrm>
          <a:prstGeom prst="flowChartPredefinedProcess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2000" dirty="0" smtClean="0">
              <a:solidFill>
                <a:prstClr val="white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3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3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3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73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3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7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3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8" dur="indefinite"/>
                                        <p:tgtEl>
                                          <p:spTgt spid="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55556E-6 L 0.04028 -0.18333 L 0.04028 -0.42383 L 0.44827 -0.15346 L 0.48577 0.02501 " pathEditMode="relative" ptsTypes="AAAAA">
                                      <p:cBhvr>
                                        <p:cTn id="3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75 -0.1882 " pathEditMode="relative" ptsTypes="AA">
                                      <p:cBhvr>
                                        <p:cTn id="4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75 -0.1882 " pathEditMode="relative" ptsTypes="AA">
                                      <p:cBhvr>
                                        <p:cTn id="5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7" grpId="1" animBg="1"/>
      <p:bldP spid="87" grpId="2" animBg="1"/>
      <p:bldP spid="87" grpId="3" animBg="1"/>
      <p:bldP spid="77" grpId="0" animBg="1"/>
      <p:bldP spid="78" grpId="1" animBg="1"/>
      <p:bldP spid="78" grpId="2" animBg="1"/>
      <p:bldP spid="78" grpId="3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297919" y="25878"/>
            <a:ext cx="8613322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Pathological Flooding</a:t>
            </a:r>
          </a:p>
        </p:txBody>
      </p:sp>
      <p:cxnSp>
        <p:nvCxnSpPr>
          <p:cNvPr id="7298" name="Straight Connector 7297"/>
          <p:cNvCxnSpPr>
            <a:stCxn id="7317" idx="0"/>
            <a:endCxn id="7322" idx="2"/>
          </p:cNvCxnSpPr>
          <p:nvPr/>
        </p:nvCxnSpPr>
        <p:spPr>
          <a:xfrm rot="16200000" flipH="1">
            <a:off x="1659811" y="2256058"/>
            <a:ext cx="2066706" cy="181658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99" name="Straight Connector 7298"/>
          <p:cNvCxnSpPr>
            <a:stCxn id="7317" idx="0"/>
            <a:endCxn id="7321" idx="2"/>
          </p:cNvCxnSpPr>
          <p:nvPr/>
        </p:nvCxnSpPr>
        <p:spPr>
          <a:xfrm rot="16200000" flipH="1" flipV="1">
            <a:off x="737246" y="3152795"/>
            <a:ext cx="2069428" cy="2582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0" name="Straight Connector 7299"/>
          <p:cNvCxnSpPr>
            <a:stCxn id="7317" idx="0"/>
            <a:endCxn id="7323" idx="2"/>
          </p:cNvCxnSpPr>
          <p:nvPr/>
        </p:nvCxnSpPr>
        <p:spPr>
          <a:xfrm rot="16200000" flipH="1">
            <a:off x="2586458" y="1329410"/>
            <a:ext cx="2063985" cy="366715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1" name="Straight Connector 7300"/>
          <p:cNvCxnSpPr>
            <a:stCxn id="7317" idx="0"/>
            <a:endCxn id="7324" idx="2"/>
          </p:cNvCxnSpPr>
          <p:nvPr/>
        </p:nvCxnSpPr>
        <p:spPr>
          <a:xfrm rot="16200000" flipH="1">
            <a:off x="3509022" y="406847"/>
            <a:ext cx="2061264" cy="550956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3" name="Straight Connector 7302"/>
          <p:cNvCxnSpPr>
            <a:stCxn id="7320" idx="0"/>
            <a:endCxn id="7322" idx="2"/>
          </p:cNvCxnSpPr>
          <p:nvPr/>
        </p:nvCxnSpPr>
        <p:spPr>
          <a:xfrm rot="16200000" flipH="1" flipV="1">
            <a:off x="2579422" y="3154632"/>
            <a:ext cx="2065102" cy="21035"/>
          </a:xfrm>
          <a:prstGeom prst="line">
            <a:avLst/>
          </a:prstGeom>
          <a:ln w="57150">
            <a:solidFill>
              <a:srgbClr val="0098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4" name="Straight Connector 7303"/>
          <p:cNvCxnSpPr>
            <a:stCxn id="7320" idx="0"/>
            <a:endCxn id="7321" idx="2"/>
          </p:cNvCxnSpPr>
          <p:nvPr/>
        </p:nvCxnSpPr>
        <p:spPr>
          <a:xfrm rot="16200000" flipH="1" flipV="1">
            <a:off x="1656856" y="2234789"/>
            <a:ext cx="2067824" cy="1863444"/>
          </a:xfrm>
          <a:prstGeom prst="line">
            <a:avLst/>
          </a:prstGeom>
          <a:ln w="57150">
            <a:solidFill>
              <a:srgbClr val="0098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5" name="Straight Connector 7304"/>
          <p:cNvCxnSpPr>
            <a:stCxn id="7320" idx="0"/>
            <a:endCxn id="7323" idx="2"/>
          </p:cNvCxnSpPr>
          <p:nvPr/>
        </p:nvCxnSpPr>
        <p:spPr>
          <a:xfrm rot="16200000" flipH="1">
            <a:off x="3506068" y="2249020"/>
            <a:ext cx="2062381" cy="1829538"/>
          </a:xfrm>
          <a:prstGeom prst="line">
            <a:avLst/>
          </a:prstGeom>
          <a:ln w="57150">
            <a:solidFill>
              <a:srgbClr val="0098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6" name="Straight Connector 7305"/>
          <p:cNvCxnSpPr>
            <a:stCxn id="7320" idx="0"/>
            <a:endCxn id="7324" idx="2"/>
          </p:cNvCxnSpPr>
          <p:nvPr/>
        </p:nvCxnSpPr>
        <p:spPr>
          <a:xfrm rot="16200000" flipH="1">
            <a:off x="4428632" y="1326457"/>
            <a:ext cx="2059660" cy="3671945"/>
          </a:xfrm>
          <a:prstGeom prst="line">
            <a:avLst/>
          </a:prstGeom>
          <a:ln w="57150">
            <a:solidFill>
              <a:srgbClr val="0098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8" name="Straight Connector 7307"/>
          <p:cNvCxnSpPr>
            <a:stCxn id="7318" idx="0"/>
            <a:endCxn id="7321" idx="2"/>
          </p:cNvCxnSpPr>
          <p:nvPr/>
        </p:nvCxnSpPr>
        <p:spPr>
          <a:xfrm rot="16200000" flipH="1" flipV="1">
            <a:off x="3502825" y="387644"/>
            <a:ext cx="2068999" cy="5556558"/>
          </a:xfrm>
          <a:prstGeom prst="line">
            <a:avLst/>
          </a:prstGeom>
          <a:ln w="57150">
            <a:solidFill>
              <a:srgbClr val="298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9" name="Straight Connector 7308"/>
          <p:cNvCxnSpPr>
            <a:stCxn id="7318" idx="0"/>
            <a:endCxn id="7322" idx="2"/>
          </p:cNvCxnSpPr>
          <p:nvPr/>
        </p:nvCxnSpPr>
        <p:spPr>
          <a:xfrm rot="16200000" flipH="1" flipV="1">
            <a:off x="4425391" y="1307487"/>
            <a:ext cx="2066277" cy="3714149"/>
          </a:xfrm>
          <a:prstGeom prst="line">
            <a:avLst/>
          </a:prstGeom>
          <a:ln w="57150">
            <a:solidFill>
              <a:srgbClr val="298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0" name="Straight Connector 7309"/>
          <p:cNvCxnSpPr>
            <a:stCxn id="7318" idx="0"/>
            <a:endCxn id="7323" idx="2"/>
          </p:cNvCxnSpPr>
          <p:nvPr/>
        </p:nvCxnSpPr>
        <p:spPr>
          <a:xfrm rot="16200000" flipH="1" flipV="1">
            <a:off x="5352038" y="2231414"/>
            <a:ext cx="2063556" cy="1863576"/>
          </a:xfrm>
          <a:prstGeom prst="line">
            <a:avLst/>
          </a:prstGeom>
          <a:ln w="57150">
            <a:solidFill>
              <a:srgbClr val="298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1" name="Straight Connector 7310"/>
          <p:cNvCxnSpPr>
            <a:stCxn id="7318" idx="0"/>
            <a:endCxn id="7324" idx="2"/>
          </p:cNvCxnSpPr>
          <p:nvPr/>
        </p:nvCxnSpPr>
        <p:spPr>
          <a:xfrm rot="16200000" flipH="1" flipV="1">
            <a:off x="6274602" y="3151256"/>
            <a:ext cx="2060835" cy="21169"/>
          </a:xfrm>
          <a:prstGeom prst="line">
            <a:avLst/>
          </a:prstGeom>
          <a:ln w="57150">
            <a:solidFill>
              <a:srgbClr val="298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3" name="Straight Connector 7312"/>
          <p:cNvCxnSpPr>
            <a:stCxn id="7319" idx="0"/>
            <a:endCxn id="7321" idx="2"/>
          </p:cNvCxnSpPr>
          <p:nvPr/>
        </p:nvCxnSpPr>
        <p:spPr>
          <a:xfrm rot="16200000" flipH="1" flipV="1">
            <a:off x="2584502" y="1312527"/>
            <a:ext cx="2062439" cy="3713352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4" name="Straight Connector 7313"/>
          <p:cNvCxnSpPr>
            <a:stCxn id="7319" idx="0"/>
            <a:endCxn id="7323" idx="2"/>
          </p:cNvCxnSpPr>
          <p:nvPr/>
        </p:nvCxnSpPr>
        <p:spPr>
          <a:xfrm rot="16200000" flipH="1" flipV="1">
            <a:off x="4433715" y="3156297"/>
            <a:ext cx="2056996" cy="20370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5" name="Straight Connector 7314"/>
          <p:cNvCxnSpPr>
            <a:stCxn id="7319" idx="0"/>
            <a:endCxn id="7324" idx="2"/>
          </p:cNvCxnSpPr>
          <p:nvPr/>
        </p:nvCxnSpPr>
        <p:spPr>
          <a:xfrm rot="16200000" flipH="1">
            <a:off x="5356278" y="2254103"/>
            <a:ext cx="2054275" cy="1822037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6" name="Straight Connector 7315"/>
          <p:cNvCxnSpPr>
            <a:stCxn id="7319" idx="0"/>
            <a:endCxn id="7322" idx="2"/>
          </p:cNvCxnSpPr>
          <p:nvPr/>
        </p:nvCxnSpPr>
        <p:spPr>
          <a:xfrm rot="16200000" flipH="1" flipV="1">
            <a:off x="3507068" y="2232370"/>
            <a:ext cx="2059717" cy="1870943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17" name="Picture 7316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1678" y="2130995"/>
            <a:ext cx="606392" cy="445698"/>
          </a:xfrm>
          <a:prstGeom prst="rect">
            <a:avLst/>
          </a:prstGeom>
        </p:spPr>
      </p:pic>
      <p:pic>
        <p:nvPicPr>
          <p:cNvPr id="7318" name="Picture 7317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2408" y="2131424"/>
            <a:ext cx="606392" cy="445698"/>
          </a:xfrm>
          <a:prstGeom prst="rect">
            <a:avLst/>
          </a:prstGeom>
        </p:spPr>
      </p:pic>
      <p:pic>
        <p:nvPicPr>
          <p:cNvPr id="7319" name="Picture 7318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9202" y="2137984"/>
            <a:ext cx="606392" cy="445698"/>
          </a:xfrm>
          <a:prstGeom prst="rect">
            <a:avLst/>
          </a:prstGeom>
        </p:spPr>
      </p:pic>
      <p:pic>
        <p:nvPicPr>
          <p:cNvPr id="7320" name="Picture 7319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9294" y="2132599"/>
            <a:ext cx="606392" cy="445698"/>
          </a:xfrm>
          <a:prstGeom prst="rect">
            <a:avLst/>
          </a:prstGeom>
        </p:spPr>
      </p:pic>
      <p:pic>
        <p:nvPicPr>
          <p:cNvPr id="7325" name="Picture 7324" descr="11949856431316298822router_joeseph_teed_01.svg.h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09687" y="2136866"/>
            <a:ext cx="606392" cy="445698"/>
          </a:xfrm>
          <a:prstGeom prst="rect">
            <a:avLst/>
          </a:prstGeom>
        </p:spPr>
      </p:pic>
      <p:pic>
        <p:nvPicPr>
          <p:cNvPr id="7326" name="Picture 7325" descr="11949856431316298822router_joeseph_teed_01.svg.h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1837" y="2134145"/>
            <a:ext cx="606392" cy="445698"/>
          </a:xfrm>
          <a:prstGeom prst="rect">
            <a:avLst/>
          </a:prstGeom>
        </p:spPr>
      </p:pic>
      <p:pic>
        <p:nvPicPr>
          <p:cNvPr id="7327" name="Picture 7326" descr="11949856431316298822router_joeseph_teed_01.svg.h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13986" y="2131424"/>
            <a:ext cx="606392" cy="445698"/>
          </a:xfrm>
          <a:prstGeom prst="rect">
            <a:avLst/>
          </a:prstGeom>
        </p:spPr>
      </p:pic>
      <p:pic>
        <p:nvPicPr>
          <p:cNvPr id="7328" name="Picture 7327" descr="11949856431316298822router_joeseph_teed_01.svg.h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74301" y="2136867"/>
            <a:ext cx="606392" cy="445698"/>
          </a:xfrm>
          <a:prstGeom prst="rect">
            <a:avLst/>
          </a:prstGeom>
        </p:spPr>
      </p:pic>
      <p:pic>
        <p:nvPicPr>
          <p:cNvPr id="7391" name="Picture 7390" descr="1241963365420619576pbulteel_Server_Rack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1044" y="4706571"/>
            <a:ext cx="152542" cy="1099207"/>
          </a:xfrm>
          <a:prstGeom prst="rect">
            <a:avLst/>
          </a:prstGeom>
        </p:spPr>
      </p:pic>
      <p:sp>
        <p:nvSpPr>
          <p:cNvPr id="7417" name="TextBox 7416"/>
          <p:cNvSpPr txBox="1"/>
          <p:nvPr/>
        </p:nvSpPr>
        <p:spPr>
          <a:xfrm>
            <a:off x="1233263" y="5853942"/>
            <a:ext cx="506185" cy="5959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Futura Bk" pitchFamily="34" charset="0"/>
              </a:rPr>
              <a:t>A</a:t>
            </a:r>
          </a:p>
        </p:txBody>
      </p:sp>
      <p:sp>
        <p:nvSpPr>
          <p:cNvPr id="7419" name="TextBox 7418"/>
          <p:cNvSpPr txBox="1"/>
          <p:nvPr/>
        </p:nvSpPr>
        <p:spPr>
          <a:xfrm>
            <a:off x="5579386" y="5824005"/>
            <a:ext cx="506185" cy="5959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Futura Bk" pitchFamily="34" charset="0"/>
              </a:rPr>
              <a:t>B</a:t>
            </a:r>
          </a:p>
        </p:txBody>
      </p:sp>
      <p:grpSp>
        <p:nvGrpSpPr>
          <p:cNvPr id="2" name="Group 183"/>
          <p:cNvGrpSpPr/>
          <p:nvPr/>
        </p:nvGrpSpPr>
        <p:grpSpPr>
          <a:xfrm>
            <a:off x="6681641" y="3730232"/>
            <a:ext cx="1297981" cy="976336"/>
            <a:chOff x="4642828" y="3667486"/>
            <a:chExt cx="1297981" cy="976336"/>
          </a:xfrm>
        </p:grpSpPr>
        <p:cxnSp>
          <p:nvCxnSpPr>
            <p:cNvPr id="7461" name="Straight Connector 7460"/>
            <p:cNvCxnSpPr/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2" name="Straight Connector 7461"/>
            <p:cNvCxnSpPr/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3" name="Straight Connector 7462"/>
            <p:cNvCxnSpPr/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4" name="Straight Connector 7463"/>
            <p:cNvCxnSpPr/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5" name="Straight Connector 7464"/>
            <p:cNvCxnSpPr/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6" name="Straight Connector 7465"/>
            <p:cNvCxnSpPr/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7" name="Straight Connector 7466"/>
            <p:cNvCxnSpPr/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8" name="Straight Connector 7467"/>
            <p:cNvCxnSpPr/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83"/>
          <p:cNvGrpSpPr/>
          <p:nvPr/>
        </p:nvGrpSpPr>
        <p:grpSpPr>
          <a:xfrm>
            <a:off x="4841956" y="3743840"/>
            <a:ext cx="1297981" cy="976336"/>
            <a:chOff x="4642828" y="3667486"/>
            <a:chExt cx="1297981" cy="976336"/>
          </a:xfrm>
        </p:grpSpPr>
        <p:cxnSp>
          <p:nvCxnSpPr>
            <p:cNvPr id="7470" name="Straight Connector 7469"/>
            <p:cNvCxnSpPr/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1" name="Straight Connector 7470"/>
            <p:cNvCxnSpPr/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2" name="Straight Connector 7471"/>
            <p:cNvCxnSpPr/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3" name="Straight Connector 7472"/>
            <p:cNvCxnSpPr/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4" name="Straight Connector 7473"/>
            <p:cNvCxnSpPr/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5" name="Straight Connector 7474"/>
            <p:cNvCxnSpPr/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6" name="Straight Connector 7475"/>
            <p:cNvCxnSpPr/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7" name="Straight Connector 7476"/>
            <p:cNvCxnSpPr/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83"/>
          <p:cNvGrpSpPr/>
          <p:nvPr/>
        </p:nvGrpSpPr>
        <p:grpSpPr>
          <a:xfrm>
            <a:off x="2977777" y="3757447"/>
            <a:ext cx="1297981" cy="976336"/>
            <a:chOff x="4642828" y="3667486"/>
            <a:chExt cx="1297981" cy="976336"/>
          </a:xfrm>
        </p:grpSpPr>
        <p:cxnSp>
          <p:nvCxnSpPr>
            <p:cNvPr id="7479" name="Straight Connector 7478"/>
            <p:cNvCxnSpPr/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0" name="Straight Connector 7479"/>
            <p:cNvCxnSpPr/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1" name="Straight Connector 7480"/>
            <p:cNvCxnSpPr/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2" name="Straight Connector 7481"/>
            <p:cNvCxnSpPr/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3" name="Straight Connector 7482"/>
            <p:cNvCxnSpPr/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4" name="Straight Connector 7483"/>
            <p:cNvCxnSpPr/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5" name="Straight Connector 7484"/>
            <p:cNvCxnSpPr/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6" name="Straight Connector 7485"/>
            <p:cNvCxnSpPr/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83"/>
          <p:cNvGrpSpPr/>
          <p:nvPr/>
        </p:nvGrpSpPr>
        <p:grpSpPr>
          <a:xfrm>
            <a:off x="1138092" y="3762890"/>
            <a:ext cx="1297981" cy="976336"/>
            <a:chOff x="4642828" y="3667486"/>
            <a:chExt cx="1297981" cy="976336"/>
          </a:xfrm>
        </p:grpSpPr>
        <p:cxnSp>
          <p:nvCxnSpPr>
            <p:cNvPr id="7488" name="Straight Connector 7487"/>
            <p:cNvCxnSpPr/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9" name="Straight Connector 7488"/>
            <p:cNvCxnSpPr/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0" name="Straight Connector 7489"/>
            <p:cNvCxnSpPr/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1" name="Straight Connector 7490"/>
            <p:cNvCxnSpPr/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2" name="Straight Connector 7491"/>
            <p:cNvCxnSpPr/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3" name="Straight Connector 7492"/>
            <p:cNvCxnSpPr/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4" name="Straight Connector 7493"/>
            <p:cNvCxnSpPr/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5" name="Straight Connector 7494"/>
            <p:cNvCxnSpPr/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22" name="Picture 7321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8259" y="3752003"/>
            <a:ext cx="606392" cy="445698"/>
          </a:xfrm>
          <a:prstGeom prst="rect">
            <a:avLst/>
          </a:prstGeom>
        </p:spPr>
      </p:pic>
      <p:pic>
        <p:nvPicPr>
          <p:cNvPr id="7324" name="Picture 7323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1239" y="3746561"/>
            <a:ext cx="606392" cy="445698"/>
          </a:xfrm>
          <a:prstGeom prst="rect">
            <a:avLst/>
          </a:prstGeom>
        </p:spPr>
      </p:pic>
      <p:pic>
        <p:nvPicPr>
          <p:cNvPr id="7321" name="Picture 7320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5850" y="3754725"/>
            <a:ext cx="606392" cy="445698"/>
          </a:xfrm>
          <a:prstGeom prst="rect">
            <a:avLst/>
          </a:prstGeom>
        </p:spPr>
      </p:pic>
      <p:pic>
        <p:nvPicPr>
          <p:cNvPr id="7323" name="Picture 7322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832" y="3749282"/>
            <a:ext cx="606392" cy="445698"/>
          </a:xfrm>
          <a:prstGeom prst="rect">
            <a:avLst/>
          </a:prstGeom>
        </p:spPr>
      </p:pic>
      <p:pic>
        <p:nvPicPr>
          <p:cNvPr id="7496" name="Picture 7495" descr="1241963365420619576pbulteel_Server_Rack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88244" y="4695685"/>
            <a:ext cx="152542" cy="1099207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2008876" y="5029354"/>
            <a:ext cx="1894114" cy="4327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utura Bk" pitchFamily="34" charset="0"/>
              </a:rPr>
              <a:t>Flow Table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006155" y="5459338"/>
            <a:ext cx="1894114" cy="8926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Futura Bk" pitchFamily="34" charset="0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Futura Bk" pitchFamily="34" charset="0"/>
                <a:sym typeface="Wingdings" pitchFamily="2" charset="2"/>
              </a:rPr>
              <a:t>B : </a:t>
            </a:r>
            <a:r>
              <a:rPr lang="en-US" sz="2000" b="1" dirty="0" smtClean="0">
                <a:solidFill>
                  <a:srgbClr val="C00000"/>
                </a:solidFill>
                <a:latin typeface="Futura Bk" pitchFamily="34" charset="0"/>
                <a:sym typeface="Wingdings" pitchFamily="2" charset="2"/>
              </a:rPr>
              <a:t>RED</a:t>
            </a:r>
            <a:r>
              <a:rPr lang="en-US" sz="2000" dirty="0" smtClean="0">
                <a:solidFill>
                  <a:srgbClr val="000000"/>
                </a:solidFill>
                <a:latin typeface="Futura Bk" pitchFamily="34" charset="0"/>
                <a:sym typeface="Wingdings" pitchFamily="2" charset="2"/>
              </a:rPr>
              <a:t> </a:t>
            </a:r>
            <a:endParaRPr lang="en-US" sz="2000" dirty="0" smtClean="0">
              <a:solidFill>
                <a:srgbClr val="000000"/>
              </a:solidFill>
              <a:latin typeface="Futura Bk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178103" y="5051125"/>
            <a:ext cx="1940379" cy="4327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utura Bk" pitchFamily="34" charset="0"/>
              </a:rPr>
              <a:t>Flow Table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183546" y="5481109"/>
            <a:ext cx="1940379" cy="8926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Futura Bk" pitchFamily="34" charset="0"/>
                <a:sym typeface="Wingdings" pitchFamily="2" charset="2"/>
              </a:rPr>
              <a:t>BA :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Futura Bk" pitchFamily="34" charset="0"/>
                <a:sym typeface="Wingdings" pitchFamily="2" charset="2"/>
              </a:rPr>
              <a:t>GREEN</a:t>
            </a:r>
            <a:r>
              <a:rPr lang="en-US" sz="2000" dirty="0" smtClean="0">
                <a:solidFill>
                  <a:srgbClr val="000000"/>
                </a:solidFill>
                <a:latin typeface="Futura Bk" pitchFamily="34" charset="0"/>
                <a:sym typeface="Wingdings" pitchFamily="2" charset="2"/>
              </a:rPr>
              <a:t> </a:t>
            </a:r>
            <a:endParaRPr lang="en-US" sz="2000" dirty="0" smtClean="0">
              <a:solidFill>
                <a:srgbClr val="000000"/>
              </a:solidFill>
              <a:latin typeface="Futura Bk" pitchFamily="34" charset="0"/>
            </a:endParaRPr>
          </a:p>
          <a:p>
            <a:endParaRPr lang="en-US" sz="2000" dirty="0" smtClean="0">
              <a:solidFill>
                <a:srgbClr val="000000"/>
              </a:solidFill>
              <a:latin typeface="Futura Bk" pitchFamily="34" charset="0"/>
            </a:endParaRPr>
          </a:p>
        </p:txBody>
      </p:sp>
      <p:sp>
        <p:nvSpPr>
          <p:cNvPr id="87" name="Flowchart: Predefined Process 86"/>
          <p:cNvSpPr/>
          <p:nvPr/>
        </p:nvSpPr>
        <p:spPr>
          <a:xfrm>
            <a:off x="699868" y="5165424"/>
            <a:ext cx="563335" cy="212272"/>
          </a:xfrm>
          <a:prstGeom prst="flowChartPredefinedProcess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2000" dirty="0" smtClea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79" name="Flowchart: Predefined Process 78"/>
          <p:cNvSpPr/>
          <p:nvPr/>
        </p:nvSpPr>
        <p:spPr>
          <a:xfrm>
            <a:off x="966568" y="2133753"/>
            <a:ext cx="563335" cy="212272"/>
          </a:xfrm>
          <a:prstGeom prst="flowChartPredefinedProcess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2000" dirty="0" smtClea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80" name="Flowchart: Predefined Process 79"/>
          <p:cNvSpPr/>
          <p:nvPr/>
        </p:nvSpPr>
        <p:spPr>
          <a:xfrm>
            <a:off x="1216939" y="1959582"/>
            <a:ext cx="563335" cy="212272"/>
          </a:xfrm>
          <a:prstGeom prst="flowChartPredefinedProcess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2000" dirty="0" smtClea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81" name="Flowchart: Predefined Process 80"/>
          <p:cNvSpPr/>
          <p:nvPr/>
        </p:nvSpPr>
        <p:spPr>
          <a:xfrm>
            <a:off x="1086311" y="2057553"/>
            <a:ext cx="563335" cy="212272"/>
          </a:xfrm>
          <a:prstGeom prst="flowChartPredefinedProcess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2000" dirty="0" smtClea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04769" y="1118661"/>
            <a:ext cx="1902278" cy="5470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2000" dirty="0" err="1" smtClean="0">
              <a:solidFill>
                <a:srgbClr val="000000"/>
              </a:solidFill>
              <a:latin typeface="Futura Bk" pitchFamily="34" charset="0"/>
            </a:endParaRPr>
          </a:p>
        </p:txBody>
      </p:sp>
      <p:sp>
        <p:nvSpPr>
          <p:cNvPr id="84" name="Rounded Rectangular Callout 83"/>
          <p:cNvSpPr/>
          <p:nvPr/>
        </p:nvSpPr>
        <p:spPr>
          <a:xfrm>
            <a:off x="2051699" y="1145465"/>
            <a:ext cx="2881994" cy="824592"/>
          </a:xfrm>
          <a:prstGeom prst="wedgeRoundRectCallout">
            <a:avLst>
              <a:gd name="adj1" fmla="val -49714"/>
              <a:gd name="adj2" fmla="val 8240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Does not know the location of B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3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3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3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3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3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3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3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8" dur="indefinite"/>
                                        <p:tgtEl>
                                          <p:spTgt spid="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07 -0.06134 0.0283 -0.12245 0.0349 -0.19398 C 0.0415 -0.26551 0.04046 -0.34769 0.03941 -0.42963 " pathEditMode="relative" ptsTypes="aaA">
                                      <p:cBhvr>
                                        <p:cTn id="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289 0.2632 " pathEditMode="relative" ptsTypes="AA">
                                      <p:cBhvr>
                                        <p:cTn id="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59827 0.30741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74 0.2963 L 0.43212 0.45949 " pathEditMode="relative" ptsTypes="AAA">
                                      <p:cBhvr>
                                        <p:cTn id="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1" animBg="1"/>
      <p:bldP spid="87" grpId="2" animBg="1"/>
      <p:bldP spid="87" grpId="3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526" y="885637"/>
            <a:ext cx="7747907" cy="38961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7200" dirty="0" smtClean="0">
                <a:solidFill>
                  <a:srgbClr val="000000"/>
                </a:solidFill>
                <a:latin typeface="Futura Bk" pitchFamily="34" charset="0"/>
              </a:rPr>
              <a:t>Solution: </a:t>
            </a:r>
          </a:p>
          <a:p>
            <a:endParaRPr lang="en-US" sz="7200" dirty="0" smtClean="0">
              <a:solidFill>
                <a:srgbClr val="000000"/>
              </a:solidFill>
              <a:latin typeface="Futura Bk" pitchFamily="34" charset="0"/>
            </a:endParaRPr>
          </a:p>
          <a:p>
            <a:r>
              <a:rPr lang="en-US" sz="7200" dirty="0" smtClean="0">
                <a:solidFill>
                  <a:srgbClr val="000000"/>
                </a:solidFill>
                <a:latin typeface="Futura Bk" pitchFamily="34" charset="0"/>
              </a:rPr>
              <a:t>        Chirping</a:t>
            </a:r>
          </a:p>
          <a:p>
            <a:pPr algn="ctr"/>
            <a:endParaRPr lang="en-US" sz="5400" dirty="0" smtClean="0">
              <a:solidFill>
                <a:srgbClr val="000000"/>
              </a:solidFill>
              <a:latin typeface="Futura Bk" pitchFamily="34" charset="0"/>
            </a:endParaRPr>
          </a:p>
          <a:p>
            <a:pPr algn="ctr">
              <a:lnSpc>
                <a:spcPct val="150000"/>
              </a:lnSpc>
            </a:pPr>
            <a:endParaRPr lang="en-US" sz="5400" dirty="0" smtClean="0">
              <a:solidFill>
                <a:srgbClr val="000000"/>
              </a:solidFill>
              <a:latin typeface="Futura B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1165027" y="163792"/>
            <a:ext cx="6784521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Chirping</a:t>
            </a:r>
          </a:p>
        </p:txBody>
      </p:sp>
      <p:cxnSp>
        <p:nvCxnSpPr>
          <p:cNvPr id="7298" name="Straight Connector 7297"/>
          <p:cNvCxnSpPr>
            <a:stCxn id="7317" idx="0"/>
            <a:endCxn id="7322" idx="2"/>
          </p:cNvCxnSpPr>
          <p:nvPr/>
        </p:nvCxnSpPr>
        <p:spPr>
          <a:xfrm rot="16200000" flipH="1">
            <a:off x="1694317" y="2247432"/>
            <a:ext cx="2066706" cy="181658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99" name="Straight Connector 7298"/>
          <p:cNvCxnSpPr>
            <a:stCxn id="7317" idx="0"/>
            <a:endCxn id="7321" idx="2"/>
          </p:cNvCxnSpPr>
          <p:nvPr/>
        </p:nvCxnSpPr>
        <p:spPr>
          <a:xfrm rot="16200000" flipH="1" flipV="1">
            <a:off x="771752" y="3144169"/>
            <a:ext cx="2069428" cy="2582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0" name="Straight Connector 7299"/>
          <p:cNvCxnSpPr>
            <a:stCxn id="7317" idx="0"/>
            <a:endCxn id="7323" idx="2"/>
          </p:cNvCxnSpPr>
          <p:nvPr/>
        </p:nvCxnSpPr>
        <p:spPr>
          <a:xfrm rot="16200000" flipH="1">
            <a:off x="2620964" y="1320784"/>
            <a:ext cx="2063985" cy="366715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1" name="Straight Connector 7300"/>
          <p:cNvCxnSpPr>
            <a:stCxn id="7317" idx="0"/>
            <a:endCxn id="7324" idx="2"/>
          </p:cNvCxnSpPr>
          <p:nvPr/>
        </p:nvCxnSpPr>
        <p:spPr>
          <a:xfrm rot="16200000" flipH="1">
            <a:off x="3543528" y="398221"/>
            <a:ext cx="2061264" cy="550956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3" name="Straight Connector 7302"/>
          <p:cNvCxnSpPr>
            <a:stCxn id="7320" idx="0"/>
            <a:endCxn id="7322" idx="2"/>
          </p:cNvCxnSpPr>
          <p:nvPr/>
        </p:nvCxnSpPr>
        <p:spPr>
          <a:xfrm rot="16200000" flipH="1" flipV="1">
            <a:off x="2613928" y="3146006"/>
            <a:ext cx="2065102" cy="21035"/>
          </a:xfrm>
          <a:prstGeom prst="line">
            <a:avLst/>
          </a:prstGeom>
          <a:ln w="57150">
            <a:solidFill>
              <a:srgbClr val="0098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4" name="Straight Connector 7303"/>
          <p:cNvCxnSpPr>
            <a:stCxn id="7320" idx="0"/>
            <a:endCxn id="7321" idx="2"/>
          </p:cNvCxnSpPr>
          <p:nvPr/>
        </p:nvCxnSpPr>
        <p:spPr>
          <a:xfrm rot="16200000" flipH="1" flipV="1">
            <a:off x="1691362" y="2226163"/>
            <a:ext cx="2067824" cy="1863444"/>
          </a:xfrm>
          <a:prstGeom prst="line">
            <a:avLst/>
          </a:prstGeom>
          <a:ln w="57150">
            <a:solidFill>
              <a:srgbClr val="0098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5" name="Straight Connector 7304"/>
          <p:cNvCxnSpPr>
            <a:stCxn id="7320" idx="0"/>
            <a:endCxn id="7323" idx="2"/>
          </p:cNvCxnSpPr>
          <p:nvPr/>
        </p:nvCxnSpPr>
        <p:spPr>
          <a:xfrm rot="16200000" flipH="1">
            <a:off x="3540574" y="2240394"/>
            <a:ext cx="2062381" cy="1829538"/>
          </a:xfrm>
          <a:prstGeom prst="line">
            <a:avLst/>
          </a:prstGeom>
          <a:ln w="57150">
            <a:solidFill>
              <a:srgbClr val="0098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6" name="Straight Connector 7305"/>
          <p:cNvCxnSpPr>
            <a:stCxn id="7320" idx="0"/>
            <a:endCxn id="7324" idx="2"/>
          </p:cNvCxnSpPr>
          <p:nvPr/>
        </p:nvCxnSpPr>
        <p:spPr>
          <a:xfrm rot="16200000" flipH="1">
            <a:off x="4463138" y="1317831"/>
            <a:ext cx="2059660" cy="3671945"/>
          </a:xfrm>
          <a:prstGeom prst="line">
            <a:avLst/>
          </a:prstGeom>
          <a:ln w="57150">
            <a:solidFill>
              <a:srgbClr val="0098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8" name="Straight Connector 7307"/>
          <p:cNvCxnSpPr>
            <a:stCxn id="7318" idx="0"/>
            <a:endCxn id="7321" idx="2"/>
          </p:cNvCxnSpPr>
          <p:nvPr/>
        </p:nvCxnSpPr>
        <p:spPr>
          <a:xfrm rot="16200000" flipH="1" flipV="1">
            <a:off x="3537331" y="379018"/>
            <a:ext cx="2068999" cy="5556558"/>
          </a:xfrm>
          <a:prstGeom prst="line">
            <a:avLst/>
          </a:prstGeom>
          <a:ln w="57150">
            <a:solidFill>
              <a:srgbClr val="298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9" name="Straight Connector 7308"/>
          <p:cNvCxnSpPr>
            <a:stCxn id="7318" idx="0"/>
            <a:endCxn id="7322" idx="2"/>
          </p:cNvCxnSpPr>
          <p:nvPr/>
        </p:nvCxnSpPr>
        <p:spPr>
          <a:xfrm rot="16200000" flipH="1" flipV="1">
            <a:off x="4459897" y="1298861"/>
            <a:ext cx="2066277" cy="3714149"/>
          </a:xfrm>
          <a:prstGeom prst="line">
            <a:avLst/>
          </a:prstGeom>
          <a:ln w="57150">
            <a:solidFill>
              <a:srgbClr val="298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0" name="Straight Connector 7309"/>
          <p:cNvCxnSpPr>
            <a:stCxn id="7318" idx="0"/>
            <a:endCxn id="7323" idx="2"/>
          </p:cNvCxnSpPr>
          <p:nvPr/>
        </p:nvCxnSpPr>
        <p:spPr>
          <a:xfrm rot="16200000" flipH="1" flipV="1">
            <a:off x="5386544" y="2222788"/>
            <a:ext cx="2063556" cy="1863576"/>
          </a:xfrm>
          <a:prstGeom prst="line">
            <a:avLst/>
          </a:prstGeom>
          <a:ln w="57150">
            <a:solidFill>
              <a:srgbClr val="298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1" name="Straight Connector 7310"/>
          <p:cNvCxnSpPr>
            <a:stCxn id="7318" idx="0"/>
            <a:endCxn id="7324" idx="2"/>
          </p:cNvCxnSpPr>
          <p:nvPr/>
        </p:nvCxnSpPr>
        <p:spPr>
          <a:xfrm rot="16200000" flipH="1" flipV="1">
            <a:off x="6309108" y="3142630"/>
            <a:ext cx="2060835" cy="21169"/>
          </a:xfrm>
          <a:prstGeom prst="line">
            <a:avLst/>
          </a:prstGeom>
          <a:ln w="57150">
            <a:solidFill>
              <a:srgbClr val="298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3" name="Straight Connector 7312"/>
          <p:cNvCxnSpPr>
            <a:stCxn id="7319" idx="0"/>
            <a:endCxn id="7321" idx="2"/>
          </p:cNvCxnSpPr>
          <p:nvPr/>
        </p:nvCxnSpPr>
        <p:spPr>
          <a:xfrm rot="16200000" flipH="1" flipV="1">
            <a:off x="2619008" y="1303901"/>
            <a:ext cx="2062439" cy="3713352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4" name="Straight Connector 7313"/>
          <p:cNvCxnSpPr>
            <a:stCxn id="7319" idx="0"/>
            <a:endCxn id="7323" idx="2"/>
          </p:cNvCxnSpPr>
          <p:nvPr/>
        </p:nvCxnSpPr>
        <p:spPr>
          <a:xfrm rot="16200000" flipH="1" flipV="1">
            <a:off x="4468221" y="3147671"/>
            <a:ext cx="2056996" cy="20370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5" name="Straight Connector 7314"/>
          <p:cNvCxnSpPr>
            <a:stCxn id="7319" idx="0"/>
            <a:endCxn id="7324" idx="2"/>
          </p:cNvCxnSpPr>
          <p:nvPr/>
        </p:nvCxnSpPr>
        <p:spPr>
          <a:xfrm rot="16200000" flipH="1">
            <a:off x="5390784" y="2245477"/>
            <a:ext cx="2054275" cy="1822037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6" name="Straight Connector 7315"/>
          <p:cNvCxnSpPr>
            <a:stCxn id="7319" idx="0"/>
            <a:endCxn id="7322" idx="2"/>
          </p:cNvCxnSpPr>
          <p:nvPr/>
        </p:nvCxnSpPr>
        <p:spPr>
          <a:xfrm rot="16200000" flipH="1" flipV="1">
            <a:off x="3541574" y="2223744"/>
            <a:ext cx="2059717" cy="1870943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17" name="Picture 7316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6184" y="2122369"/>
            <a:ext cx="606392" cy="445698"/>
          </a:xfrm>
          <a:prstGeom prst="rect">
            <a:avLst/>
          </a:prstGeom>
        </p:spPr>
      </p:pic>
      <p:pic>
        <p:nvPicPr>
          <p:cNvPr id="7318" name="Picture 7317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6914" y="2122798"/>
            <a:ext cx="606392" cy="445698"/>
          </a:xfrm>
          <a:prstGeom prst="rect">
            <a:avLst/>
          </a:prstGeom>
        </p:spPr>
      </p:pic>
      <p:pic>
        <p:nvPicPr>
          <p:cNvPr id="7319" name="Picture 7318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3708" y="2129358"/>
            <a:ext cx="606392" cy="445698"/>
          </a:xfrm>
          <a:prstGeom prst="rect">
            <a:avLst/>
          </a:prstGeom>
        </p:spPr>
      </p:pic>
      <p:pic>
        <p:nvPicPr>
          <p:cNvPr id="7320" name="Picture 7319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3800" y="2123973"/>
            <a:ext cx="606392" cy="445698"/>
          </a:xfrm>
          <a:prstGeom prst="rect">
            <a:avLst/>
          </a:prstGeom>
        </p:spPr>
      </p:pic>
      <p:pic>
        <p:nvPicPr>
          <p:cNvPr id="7325" name="Picture 7324" descr="11949856431316298822router_joeseph_teed_01.svg.h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44193" y="2128240"/>
            <a:ext cx="606392" cy="445698"/>
          </a:xfrm>
          <a:prstGeom prst="rect">
            <a:avLst/>
          </a:prstGeom>
        </p:spPr>
      </p:pic>
      <p:pic>
        <p:nvPicPr>
          <p:cNvPr id="7326" name="Picture 7325" descr="11949856431316298822router_joeseph_teed_01.svg.h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6343" y="2125519"/>
            <a:ext cx="606392" cy="445698"/>
          </a:xfrm>
          <a:prstGeom prst="rect">
            <a:avLst/>
          </a:prstGeom>
        </p:spPr>
      </p:pic>
      <p:pic>
        <p:nvPicPr>
          <p:cNvPr id="7327" name="Picture 7326" descr="11949856431316298822router_joeseph_teed_01.svg.h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8492" y="2122798"/>
            <a:ext cx="606392" cy="445698"/>
          </a:xfrm>
          <a:prstGeom prst="rect">
            <a:avLst/>
          </a:prstGeom>
        </p:spPr>
      </p:pic>
      <p:pic>
        <p:nvPicPr>
          <p:cNvPr id="7328" name="Picture 7327" descr="11949856431316298822router_joeseph_teed_01.svg.h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08807" y="2128241"/>
            <a:ext cx="606392" cy="445698"/>
          </a:xfrm>
          <a:prstGeom prst="rect">
            <a:avLst/>
          </a:prstGeom>
        </p:spPr>
      </p:pic>
      <p:pic>
        <p:nvPicPr>
          <p:cNvPr id="7391" name="Picture 7390" descr="1241963365420619576pbulteel_Server_Rack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55550" y="4697945"/>
            <a:ext cx="152542" cy="1099207"/>
          </a:xfrm>
          <a:prstGeom prst="rect">
            <a:avLst/>
          </a:prstGeom>
        </p:spPr>
      </p:pic>
      <p:sp>
        <p:nvSpPr>
          <p:cNvPr id="7417" name="TextBox 7416"/>
          <p:cNvSpPr txBox="1"/>
          <p:nvPr/>
        </p:nvSpPr>
        <p:spPr>
          <a:xfrm>
            <a:off x="1267769" y="5845316"/>
            <a:ext cx="506185" cy="5959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Futura Bk" pitchFamily="34" charset="0"/>
              </a:rPr>
              <a:t>A</a:t>
            </a:r>
          </a:p>
        </p:txBody>
      </p:sp>
      <p:sp>
        <p:nvSpPr>
          <p:cNvPr id="7419" name="TextBox 7418"/>
          <p:cNvSpPr txBox="1"/>
          <p:nvPr/>
        </p:nvSpPr>
        <p:spPr>
          <a:xfrm>
            <a:off x="5613892" y="5815379"/>
            <a:ext cx="506185" cy="5959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Futura Bk" pitchFamily="34" charset="0"/>
              </a:rPr>
              <a:t>B</a:t>
            </a:r>
          </a:p>
        </p:txBody>
      </p:sp>
      <p:grpSp>
        <p:nvGrpSpPr>
          <p:cNvPr id="2" name="Group 183"/>
          <p:cNvGrpSpPr/>
          <p:nvPr/>
        </p:nvGrpSpPr>
        <p:grpSpPr>
          <a:xfrm>
            <a:off x="6716147" y="3721606"/>
            <a:ext cx="1297981" cy="976336"/>
            <a:chOff x="4642828" y="3667486"/>
            <a:chExt cx="1297981" cy="976336"/>
          </a:xfrm>
        </p:grpSpPr>
        <p:cxnSp>
          <p:nvCxnSpPr>
            <p:cNvPr id="7461" name="Straight Connector 7460"/>
            <p:cNvCxnSpPr/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2" name="Straight Connector 7461"/>
            <p:cNvCxnSpPr/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3" name="Straight Connector 7462"/>
            <p:cNvCxnSpPr/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4" name="Straight Connector 7463"/>
            <p:cNvCxnSpPr/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5" name="Straight Connector 7464"/>
            <p:cNvCxnSpPr/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6" name="Straight Connector 7465"/>
            <p:cNvCxnSpPr/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7" name="Straight Connector 7466"/>
            <p:cNvCxnSpPr/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8" name="Straight Connector 7467"/>
            <p:cNvCxnSpPr/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83"/>
          <p:cNvGrpSpPr/>
          <p:nvPr/>
        </p:nvGrpSpPr>
        <p:grpSpPr>
          <a:xfrm>
            <a:off x="4876462" y="3735214"/>
            <a:ext cx="1297981" cy="976336"/>
            <a:chOff x="4642828" y="3667486"/>
            <a:chExt cx="1297981" cy="976336"/>
          </a:xfrm>
        </p:grpSpPr>
        <p:cxnSp>
          <p:nvCxnSpPr>
            <p:cNvPr id="7470" name="Straight Connector 7469"/>
            <p:cNvCxnSpPr/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1" name="Straight Connector 7470"/>
            <p:cNvCxnSpPr/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2" name="Straight Connector 7471"/>
            <p:cNvCxnSpPr/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3" name="Straight Connector 7472"/>
            <p:cNvCxnSpPr/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4" name="Straight Connector 7473"/>
            <p:cNvCxnSpPr/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5" name="Straight Connector 7474"/>
            <p:cNvCxnSpPr/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6" name="Straight Connector 7475"/>
            <p:cNvCxnSpPr/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7" name="Straight Connector 7476"/>
            <p:cNvCxnSpPr/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83"/>
          <p:cNvGrpSpPr/>
          <p:nvPr/>
        </p:nvGrpSpPr>
        <p:grpSpPr>
          <a:xfrm>
            <a:off x="3012283" y="3748821"/>
            <a:ext cx="1297981" cy="976336"/>
            <a:chOff x="4642828" y="3667486"/>
            <a:chExt cx="1297981" cy="976336"/>
          </a:xfrm>
        </p:grpSpPr>
        <p:cxnSp>
          <p:nvCxnSpPr>
            <p:cNvPr id="7479" name="Straight Connector 7478"/>
            <p:cNvCxnSpPr/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0" name="Straight Connector 7479"/>
            <p:cNvCxnSpPr/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1" name="Straight Connector 7480"/>
            <p:cNvCxnSpPr/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2" name="Straight Connector 7481"/>
            <p:cNvCxnSpPr/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3" name="Straight Connector 7482"/>
            <p:cNvCxnSpPr/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4" name="Straight Connector 7483"/>
            <p:cNvCxnSpPr/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5" name="Straight Connector 7484"/>
            <p:cNvCxnSpPr/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6" name="Straight Connector 7485"/>
            <p:cNvCxnSpPr/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83"/>
          <p:cNvGrpSpPr/>
          <p:nvPr/>
        </p:nvGrpSpPr>
        <p:grpSpPr>
          <a:xfrm>
            <a:off x="1172598" y="3754264"/>
            <a:ext cx="1297981" cy="976336"/>
            <a:chOff x="4642828" y="3667486"/>
            <a:chExt cx="1297981" cy="976336"/>
          </a:xfrm>
        </p:grpSpPr>
        <p:cxnSp>
          <p:nvCxnSpPr>
            <p:cNvPr id="7488" name="Straight Connector 7487"/>
            <p:cNvCxnSpPr/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9" name="Straight Connector 7488"/>
            <p:cNvCxnSpPr/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0" name="Straight Connector 7489"/>
            <p:cNvCxnSpPr/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1" name="Straight Connector 7490"/>
            <p:cNvCxnSpPr/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2" name="Straight Connector 7491"/>
            <p:cNvCxnSpPr/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3" name="Straight Connector 7492"/>
            <p:cNvCxnSpPr/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4" name="Straight Connector 7493"/>
            <p:cNvCxnSpPr/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5" name="Straight Connector 7494"/>
            <p:cNvCxnSpPr/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22" name="Picture 7321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2765" y="3743377"/>
            <a:ext cx="606392" cy="445698"/>
          </a:xfrm>
          <a:prstGeom prst="rect">
            <a:avLst/>
          </a:prstGeom>
        </p:spPr>
      </p:pic>
      <p:pic>
        <p:nvPicPr>
          <p:cNvPr id="7324" name="Picture 7323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5745" y="3737935"/>
            <a:ext cx="606392" cy="445698"/>
          </a:xfrm>
          <a:prstGeom prst="rect">
            <a:avLst/>
          </a:prstGeom>
        </p:spPr>
      </p:pic>
      <p:pic>
        <p:nvPicPr>
          <p:cNvPr id="7321" name="Picture 7320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0356" y="3746099"/>
            <a:ext cx="606392" cy="445698"/>
          </a:xfrm>
          <a:prstGeom prst="rect">
            <a:avLst/>
          </a:prstGeom>
        </p:spPr>
      </p:pic>
      <p:pic>
        <p:nvPicPr>
          <p:cNvPr id="7323" name="Picture 7322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3338" y="3740656"/>
            <a:ext cx="606392" cy="445698"/>
          </a:xfrm>
          <a:prstGeom prst="rect">
            <a:avLst/>
          </a:prstGeom>
        </p:spPr>
      </p:pic>
      <p:pic>
        <p:nvPicPr>
          <p:cNvPr id="7496" name="Picture 7495" descr="1241963365420619576pbulteel_Server_Rack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2750" y="4687059"/>
            <a:ext cx="152542" cy="1099207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2043382" y="5020728"/>
            <a:ext cx="1894114" cy="4327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utura Bk" pitchFamily="34" charset="0"/>
              </a:rPr>
              <a:t>Flow Table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040661" y="5450712"/>
            <a:ext cx="1894114" cy="8926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Futura Bk" pitchFamily="34" charset="0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Futura Bk" pitchFamily="34" charset="0"/>
                <a:sym typeface="Wingdings" pitchFamily="2" charset="2"/>
              </a:rPr>
              <a:t>B : </a:t>
            </a:r>
            <a:r>
              <a:rPr lang="en-US" sz="2000" b="1" dirty="0" smtClean="0">
                <a:solidFill>
                  <a:srgbClr val="C00000"/>
                </a:solidFill>
                <a:latin typeface="Futura Bk" pitchFamily="34" charset="0"/>
                <a:sym typeface="Wingdings" pitchFamily="2" charset="2"/>
              </a:rPr>
              <a:t>RED</a:t>
            </a:r>
            <a:r>
              <a:rPr lang="en-US" sz="2000" dirty="0" smtClean="0">
                <a:solidFill>
                  <a:srgbClr val="000000"/>
                </a:solidFill>
                <a:latin typeface="Futura Bk" pitchFamily="34" charset="0"/>
                <a:sym typeface="Wingdings" pitchFamily="2" charset="2"/>
              </a:rPr>
              <a:t> </a:t>
            </a:r>
            <a:endParaRPr lang="en-US" sz="2000" dirty="0" smtClean="0">
              <a:solidFill>
                <a:srgbClr val="000000"/>
              </a:solidFill>
              <a:latin typeface="Futura Bk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212609" y="5042499"/>
            <a:ext cx="1940379" cy="4327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utura Bk" pitchFamily="34" charset="0"/>
              </a:rPr>
              <a:t>Flow Table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218052" y="5472483"/>
            <a:ext cx="1940379" cy="8926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Futura Bk" pitchFamily="34" charset="0"/>
                <a:sym typeface="Wingdings" pitchFamily="2" charset="2"/>
              </a:rPr>
              <a:t>BA :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Futura Bk" pitchFamily="34" charset="0"/>
                <a:sym typeface="Wingdings" pitchFamily="2" charset="2"/>
              </a:rPr>
              <a:t>GREEN</a:t>
            </a:r>
            <a:r>
              <a:rPr lang="en-US" sz="2000" dirty="0" smtClean="0">
                <a:solidFill>
                  <a:srgbClr val="000000"/>
                </a:solidFill>
                <a:latin typeface="Futura Bk" pitchFamily="34" charset="0"/>
                <a:sym typeface="Wingdings" pitchFamily="2" charset="2"/>
              </a:rPr>
              <a:t> </a:t>
            </a:r>
            <a:endParaRPr lang="en-US" sz="2000" dirty="0" smtClean="0">
              <a:solidFill>
                <a:srgbClr val="000000"/>
              </a:solidFill>
              <a:latin typeface="Futura Bk" pitchFamily="34" charset="0"/>
            </a:endParaRPr>
          </a:p>
          <a:p>
            <a:endParaRPr lang="en-US" sz="2000" dirty="0" smtClean="0">
              <a:solidFill>
                <a:srgbClr val="000000"/>
              </a:solidFill>
              <a:latin typeface="Futura Bk" pitchFamily="34" charset="0"/>
            </a:endParaRPr>
          </a:p>
        </p:txBody>
      </p:sp>
      <p:sp>
        <p:nvSpPr>
          <p:cNvPr id="87" name="Flowchart: Predefined Process 86"/>
          <p:cNvSpPr/>
          <p:nvPr/>
        </p:nvSpPr>
        <p:spPr>
          <a:xfrm>
            <a:off x="734374" y="5156798"/>
            <a:ext cx="563335" cy="212272"/>
          </a:xfrm>
          <a:prstGeom prst="flowChartPredefinedProcess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2000" dirty="0" smtClea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79" name="Flowchart: Predefined Process 78"/>
          <p:cNvSpPr/>
          <p:nvPr/>
        </p:nvSpPr>
        <p:spPr>
          <a:xfrm>
            <a:off x="1001074" y="2125127"/>
            <a:ext cx="563335" cy="212272"/>
          </a:xfrm>
          <a:prstGeom prst="flowChartPredefinedProcess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2000" dirty="0" smtClea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80" name="Flowchart: Predefined Process 79"/>
          <p:cNvSpPr/>
          <p:nvPr/>
        </p:nvSpPr>
        <p:spPr>
          <a:xfrm>
            <a:off x="1251445" y="1950956"/>
            <a:ext cx="563335" cy="212272"/>
          </a:xfrm>
          <a:prstGeom prst="flowChartPredefinedProcess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2000" dirty="0" smtClea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81" name="Flowchart: Predefined Process 80"/>
          <p:cNvSpPr/>
          <p:nvPr/>
        </p:nvSpPr>
        <p:spPr>
          <a:xfrm>
            <a:off x="1120817" y="2048927"/>
            <a:ext cx="563335" cy="212272"/>
          </a:xfrm>
          <a:prstGeom prst="flowChartPredefinedProcess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2000" dirty="0" smtClea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39275" y="1110035"/>
            <a:ext cx="1902278" cy="5470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2000" dirty="0" err="1" smtClean="0">
              <a:solidFill>
                <a:srgbClr val="000000"/>
              </a:solidFill>
              <a:latin typeface="Futura Bk" pitchFamily="34" charset="0"/>
            </a:endParaRPr>
          </a:p>
        </p:txBody>
      </p:sp>
      <p:sp>
        <p:nvSpPr>
          <p:cNvPr id="84" name="Rounded Rectangular Callout 83"/>
          <p:cNvSpPr/>
          <p:nvPr/>
        </p:nvSpPr>
        <p:spPr>
          <a:xfrm>
            <a:off x="2043073" y="1223103"/>
            <a:ext cx="2881994" cy="824592"/>
          </a:xfrm>
          <a:prstGeom prst="wedgeRoundRectCallout">
            <a:avLst>
              <a:gd name="adj1" fmla="val -50013"/>
              <a:gd name="adj2" fmla="val 6462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Does not know the location of B</a:t>
            </a:r>
          </a:p>
        </p:txBody>
      </p:sp>
      <p:sp>
        <p:nvSpPr>
          <p:cNvPr id="89" name="Flowchart: Process 88"/>
          <p:cNvSpPr/>
          <p:nvPr/>
        </p:nvSpPr>
        <p:spPr>
          <a:xfrm>
            <a:off x="5129481" y="5265656"/>
            <a:ext cx="457201" cy="212272"/>
          </a:xfrm>
          <a:prstGeom prst="flowChartProcess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1600" b="1" dirty="0" smtClean="0">
                <a:solidFill>
                  <a:prstClr val="white"/>
                </a:solidFill>
                <a:latin typeface="+mj-lt"/>
              </a:rPr>
              <a:t>C</a:t>
            </a:r>
          </a:p>
        </p:txBody>
      </p:sp>
      <p:sp>
        <p:nvSpPr>
          <p:cNvPr id="90" name="Rounded Rectangular Callout 89"/>
          <p:cNvSpPr/>
          <p:nvPr/>
        </p:nvSpPr>
        <p:spPr>
          <a:xfrm>
            <a:off x="2162816" y="1195888"/>
            <a:ext cx="2881994" cy="824592"/>
          </a:xfrm>
          <a:prstGeom prst="wedgeRoundRectCallout">
            <a:avLst>
              <a:gd name="adj1" fmla="val -53333"/>
              <a:gd name="adj2" fmla="val 7282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Knows the location of B</a:t>
            </a:r>
          </a:p>
        </p:txBody>
      </p:sp>
      <p:sp>
        <p:nvSpPr>
          <p:cNvPr id="91" name="Flowchart: Predefined Process 90"/>
          <p:cNvSpPr/>
          <p:nvPr/>
        </p:nvSpPr>
        <p:spPr>
          <a:xfrm>
            <a:off x="685389" y="5107813"/>
            <a:ext cx="563335" cy="212272"/>
          </a:xfrm>
          <a:prstGeom prst="flowChartPredefinedProcess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2000" dirty="0" smtClean="0">
              <a:solidFill>
                <a:prstClr val="white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3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3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3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3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3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3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3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8" dur="indefinite"/>
                                        <p:tgtEl>
                                          <p:spTgt spid="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07 -0.06134 0.0283 -0.12245 0.0349 -0.19398 C 0.0415 -0.26551 0.04046 -0.34769 0.03941 -0.42963 " pathEditMode="relative" ptsTypes="aaA">
                                      <p:cBhvr>
                                        <p:cTn id="3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289 0.2632 " pathEditMode="relative" ptsTypes="AA">
                                      <p:cBhvr>
                                        <p:cTn id="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59827 0.30741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74 0.2963 L 0.43212 0.45949 " pathEditMode="relative" ptsTypes="AAA">
                                      <p:cBhvr>
                                        <p:cTn id="4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299 -0.18217 L -0.44184 -0.46921 L -0.44809 -0.20486 L -0.47049 0.00232 " pathEditMode="relative" ptsTypes="AAAAA">
                                      <p:cBhvr>
                                        <p:cTn id="6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55556E-6 L 0.04028 -0.18333 L 0.04028 -0.42383 L 0.44827 -0.15346 L 0.48577 0.02501 " pathEditMode="relative" ptsTypes="AAAAA">
                                      <p:cBhvr>
                                        <p:cTn id="8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7" grpId="1" animBg="1"/>
      <p:bldP spid="87" grpId="2" animBg="1"/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  <p:bldP spid="84" grpId="0" animBg="1"/>
      <p:bldP spid="89" grpId="0" animBg="1"/>
      <p:bldP spid="89" grpId="1" animBg="1"/>
      <p:bldP spid="89" grpId="2" animBg="1"/>
      <p:bldP spid="90" grpId="0" animBg="1"/>
      <p:bldP spid="91" grpId="0" animBg="1"/>
      <p:bldP spid="91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1165027" y="163792"/>
            <a:ext cx="6784521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Chirping</a:t>
            </a:r>
          </a:p>
        </p:txBody>
      </p:sp>
      <p:cxnSp>
        <p:nvCxnSpPr>
          <p:cNvPr id="7298" name="Straight Connector 7297"/>
          <p:cNvCxnSpPr>
            <a:stCxn id="7317" idx="0"/>
            <a:endCxn id="7322" idx="2"/>
          </p:cNvCxnSpPr>
          <p:nvPr/>
        </p:nvCxnSpPr>
        <p:spPr>
          <a:xfrm rot="16200000" flipH="1">
            <a:off x="1694317" y="2247432"/>
            <a:ext cx="2066706" cy="181658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99" name="Straight Connector 7298"/>
          <p:cNvCxnSpPr>
            <a:stCxn id="7317" idx="0"/>
            <a:endCxn id="7321" idx="2"/>
          </p:cNvCxnSpPr>
          <p:nvPr/>
        </p:nvCxnSpPr>
        <p:spPr>
          <a:xfrm rot="16200000" flipH="1" flipV="1">
            <a:off x="771752" y="3144169"/>
            <a:ext cx="2069428" cy="2582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0" name="Straight Connector 7299"/>
          <p:cNvCxnSpPr>
            <a:stCxn id="7317" idx="0"/>
            <a:endCxn id="7323" idx="2"/>
          </p:cNvCxnSpPr>
          <p:nvPr/>
        </p:nvCxnSpPr>
        <p:spPr>
          <a:xfrm rot="16200000" flipH="1">
            <a:off x="2620964" y="1320784"/>
            <a:ext cx="2063985" cy="366715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1" name="Straight Connector 7300"/>
          <p:cNvCxnSpPr>
            <a:stCxn id="7317" idx="0"/>
            <a:endCxn id="7324" idx="2"/>
          </p:cNvCxnSpPr>
          <p:nvPr/>
        </p:nvCxnSpPr>
        <p:spPr>
          <a:xfrm rot="16200000" flipH="1">
            <a:off x="3543528" y="398221"/>
            <a:ext cx="2061264" cy="550956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3" name="Straight Connector 7302"/>
          <p:cNvCxnSpPr>
            <a:stCxn id="7320" idx="0"/>
            <a:endCxn id="7322" idx="2"/>
          </p:cNvCxnSpPr>
          <p:nvPr/>
        </p:nvCxnSpPr>
        <p:spPr>
          <a:xfrm rot="16200000" flipH="1" flipV="1">
            <a:off x="2613928" y="3146006"/>
            <a:ext cx="2065102" cy="21035"/>
          </a:xfrm>
          <a:prstGeom prst="line">
            <a:avLst/>
          </a:prstGeom>
          <a:ln w="57150">
            <a:solidFill>
              <a:srgbClr val="0098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4" name="Straight Connector 7303"/>
          <p:cNvCxnSpPr>
            <a:stCxn id="7320" idx="0"/>
            <a:endCxn id="7321" idx="2"/>
          </p:cNvCxnSpPr>
          <p:nvPr/>
        </p:nvCxnSpPr>
        <p:spPr>
          <a:xfrm rot="16200000" flipH="1" flipV="1">
            <a:off x="1691362" y="2226163"/>
            <a:ext cx="2067824" cy="1863444"/>
          </a:xfrm>
          <a:prstGeom prst="line">
            <a:avLst/>
          </a:prstGeom>
          <a:ln w="57150">
            <a:solidFill>
              <a:srgbClr val="0098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5" name="Straight Connector 7304"/>
          <p:cNvCxnSpPr>
            <a:stCxn id="7320" idx="0"/>
            <a:endCxn id="7323" idx="2"/>
          </p:cNvCxnSpPr>
          <p:nvPr/>
        </p:nvCxnSpPr>
        <p:spPr>
          <a:xfrm rot="16200000" flipH="1">
            <a:off x="3540574" y="2240394"/>
            <a:ext cx="2062381" cy="1829538"/>
          </a:xfrm>
          <a:prstGeom prst="line">
            <a:avLst/>
          </a:prstGeom>
          <a:ln w="57150">
            <a:solidFill>
              <a:srgbClr val="0098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6" name="Straight Connector 7305"/>
          <p:cNvCxnSpPr>
            <a:stCxn id="7320" idx="0"/>
            <a:endCxn id="7324" idx="2"/>
          </p:cNvCxnSpPr>
          <p:nvPr/>
        </p:nvCxnSpPr>
        <p:spPr>
          <a:xfrm rot="16200000" flipH="1">
            <a:off x="4463138" y="1317831"/>
            <a:ext cx="2059660" cy="3671945"/>
          </a:xfrm>
          <a:prstGeom prst="line">
            <a:avLst/>
          </a:prstGeom>
          <a:ln w="57150">
            <a:solidFill>
              <a:srgbClr val="0098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8" name="Straight Connector 7307"/>
          <p:cNvCxnSpPr>
            <a:stCxn id="7318" idx="0"/>
            <a:endCxn id="7321" idx="2"/>
          </p:cNvCxnSpPr>
          <p:nvPr/>
        </p:nvCxnSpPr>
        <p:spPr>
          <a:xfrm rot="16200000" flipH="1" flipV="1">
            <a:off x="3537331" y="379018"/>
            <a:ext cx="2068999" cy="5556558"/>
          </a:xfrm>
          <a:prstGeom prst="line">
            <a:avLst/>
          </a:prstGeom>
          <a:ln w="57150">
            <a:solidFill>
              <a:srgbClr val="298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9" name="Straight Connector 7308"/>
          <p:cNvCxnSpPr>
            <a:stCxn id="7318" idx="0"/>
            <a:endCxn id="7322" idx="2"/>
          </p:cNvCxnSpPr>
          <p:nvPr/>
        </p:nvCxnSpPr>
        <p:spPr>
          <a:xfrm rot="16200000" flipH="1" flipV="1">
            <a:off x="4459897" y="1298861"/>
            <a:ext cx="2066277" cy="3714149"/>
          </a:xfrm>
          <a:prstGeom prst="line">
            <a:avLst/>
          </a:prstGeom>
          <a:ln w="57150">
            <a:solidFill>
              <a:srgbClr val="298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0" name="Straight Connector 7309"/>
          <p:cNvCxnSpPr>
            <a:stCxn id="7318" idx="0"/>
            <a:endCxn id="7323" idx="2"/>
          </p:cNvCxnSpPr>
          <p:nvPr/>
        </p:nvCxnSpPr>
        <p:spPr>
          <a:xfrm rot="16200000" flipH="1" flipV="1">
            <a:off x="5386544" y="2222788"/>
            <a:ext cx="2063556" cy="1863576"/>
          </a:xfrm>
          <a:prstGeom prst="line">
            <a:avLst/>
          </a:prstGeom>
          <a:ln w="57150">
            <a:solidFill>
              <a:srgbClr val="298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1" name="Straight Connector 7310"/>
          <p:cNvCxnSpPr>
            <a:stCxn id="7318" idx="0"/>
            <a:endCxn id="7324" idx="2"/>
          </p:cNvCxnSpPr>
          <p:nvPr/>
        </p:nvCxnSpPr>
        <p:spPr>
          <a:xfrm rot="16200000" flipH="1" flipV="1">
            <a:off x="6309108" y="3142630"/>
            <a:ext cx="2060835" cy="21169"/>
          </a:xfrm>
          <a:prstGeom prst="line">
            <a:avLst/>
          </a:prstGeom>
          <a:ln w="57150">
            <a:solidFill>
              <a:srgbClr val="298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3" name="Straight Connector 7312"/>
          <p:cNvCxnSpPr>
            <a:stCxn id="7319" idx="0"/>
            <a:endCxn id="7321" idx="2"/>
          </p:cNvCxnSpPr>
          <p:nvPr/>
        </p:nvCxnSpPr>
        <p:spPr>
          <a:xfrm rot="16200000" flipH="1" flipV="1">
            <a:off x="2619008" y="1303901"/>
            <a:ext cx="2062439" cy="3713352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4" name="Straight Connector 7313"/>
          <p:cNvCxnSpPr>
            <a:stCxn id="7319" idx="0"/>
            <a:endCxn id="7323" idx="2"/>
          </p:cNvCxnSpPr>
          <p:nvPr/>
        </p:nvCxnSpPr>
        <p:spPr>
          <a:xfrm rot="16200000" flipH="1" flipV="1">
            <a:off x="4468221" y="3147671"/>
            <a:ext cx="2056996" cy="20370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5" name="Straight Connector 7314"/>
          <p:cNvCxnSpPr>
            <a:stCxn id="7319" idx="0"/>
            <a:endCxn id="7324" idx="2"/>
          </p:cNvCxnSpPr>
          <p:nvPr/>
        </p:nvCxnSpPr>
        <p:spPr>
          <a:xfrm rot="16200000" flipH="1">
            <a:off x="5390784" y="2245477"/>
            <a:ext cx="2054275" cy="1822037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6" name="Straight Connector 7315"/>
          <p:cNvCxnSpPr>
            <a:stCxn id="7319" idx="0"/>
            <a:endCxn id="7322" idx="2"/>
          </p:cNvCxnSpPr>
          <p:nvPr/>
        </p:nvCxnSpPr>
        <p:spPr>
          <a:xfrm rot="16200000" flipH="1" flipV="1">
            <a:off x="3541574" y="2223744"/>
            <a:ext cx="2059717" cy="1870943"/>
          </a:xfrm>
          <a:prstGeom prst="line">
            <a:avLst/>
          </a:prstGeom>
          <a:ln w="571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17" name="Picture 7316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6184" y="2122369"/>
            <a:ext cx="606392" cy="445698"/>
          </a:xfrm>
          <a:prstGeom prst="rect">
            <a:avLst/>
          </a:prstGeom>
        </p:spPr>
      </p:pic>
      <p:pic>
        <p:nvPicPr>
          <p:cNvPr id="7318" name="Picture 7317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6914" y="2122798"/>
            <a:ext cx="606392" cy="445698"/>
          </a:xfrm>
          <a:prstGeom prst="rect">
            <a:avLst/>
          </a:prstGeom>
        </p:spPr>
      </p:pic>
      <p:pic>
        <p:nvPicPr>
          <p:cNvPr id="7319" name="Picture 7318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3708" y="2129358"/>
            <a:ext cx="606392" cy="445698"/>
          </a:xfrm>
          <a:prstGeom prst="rect">
            <a:avLst/>
          </a:prstGeom>
        </p:spPr>
      </p:pic>
      <p:pic>
        <p:nvPicPr>
          <p:cNvPr id="7320" name="Picture 7319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3800" y="2123973"/>
            <a:ext cx="606392" cy="445698"/>
          </a:xfrm>
          <a:prstGeom prst="rect">
            <a:avLst/>
          </a:prstGeom>
        </p:spPr>
      </p:pic>
      <p:pic>
        <p:nvPicPr>
          <p:cNvPr id="7325" name="Picture 7324" descr="11949856431316298822router_joeseph_teed_01.svg.h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44193" y="2128240"/>
            <a:ext cx="606392" cy="445698"/>
          </a:xfrm>
          <a:prstGeom prst="rect">
            <a:avLst/>
          </a:prstGeom>
        </p:spPr>
      </p:pic>
      <p:pic>
        <p:nvPicPr>
          <p:cNvPr id="7326" name="Picture 7325" descr="11949856431316298822router_joeseph_teed_01.svg.h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6343" y="2125519"/>
            <a:ext cx="606392" cy="445698"/>
          </a:xfrm>
          <a:prstGeom prst="rect">
            <a:avLst/>
          </a:prstGeom>
        </p:spPr>
      </p:pic>
      <p:pic>
        <p:nvPicPr>
          <p:cNvPr id="7327" name="Picture 7326" descr="11949856431316298822router_joeseph_teed_01.svg.h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8492" y="2122798"/>
            <a:ext cx="606392" cy="445698"/>
          </a:xfrm>
          <a:prstGeom prst="rect">
            <a:avLst/>
          </a:prstGeom>
        </p:spPr>
      </p:pic>
      <p:pic>
        <p:nvPicPr>
          <p:cNvPr id="7328" name="Picture 7327" descr="11949856431316298822router_joeseph_teed_01.svg.h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08807" y="2128241"/>
            <a:ext cx="606392" cy="445698"/>
          </a:xfrm>
          <a:prstGeom prst="rect">
            <a:avLst/>
          </a:prstGeom>
        </p:spPr>
      </p:pic>
      <p:pic>
        <p:nvPicPr>
          <p:cNvPr id="7391" name="Picture 7390" descr="1241963365420619576pbulteel_Server_Rack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55550" y="4697945"/>
            <a:ext cx="152542" cy="1099207"/>
          </a:xfrm>
          <a:prstGeom prst="rect">
            <a:avLst/>
          </a:prstGeom>
        </p:spPr>
      </p:pic>
      <p:sp>
        <p:nvSpPr>
          <p:cNvPr id="7417" name="TextBox 7416"/>
          <p:cNvSpPr txBox="1"/>
          <p:nvPr/>
        </p:nvSpPr>
        <p:spPr>
          <a:xfrm>
            <a:off x="1267769" y="5845316"/>
            <a:ext cx="506185" cy="5959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Futura Bk" pitchFamily="34" charset="0"/>
              </a:rPr>
              <a:t>A</a:t>
            </a:r>
          </a:p>
        </p:txBody>
      </p:sp>
      <p:sp>
        <p:nvSpPr>
          <p:cNvPr id="7419" name="TextBox 7418"/>
          <p:cNvSpPr txBox="1"/>
          <p:nvPr/>
        </p:nvSpPr>
        <p:spPr>
          <a:xfrm>
            <a:off x="5613892" y="5815379"/>
            <a:ext cx="506185" cy="5959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Futura Bk" pitchFamily="34" charset="0"/>
              </a:rPr>
              <a:t>B</a:t>
            </a:r>
          </a:p>
        </p:txBody>
      </p:sp>
      <p:grpSp>
        <p:nvGrpSpPr>
          <p:cNvPr id="2" name="Group 183"/>
          <p:cNvGrpSpPr/>
          <p:nvPr/>
        </p:nvGrpSpPr>
        <p:grpSpPr>
          <a:xfrm>
            <a:off x="6716147" y="3721606"/>
            <a:ext cx="1297981" cy="976336"/>
            <a:chOff x="4642828" y="3667486"/>
            <a:chExt cx="1297981" cy="976336"/>
          </a:xfrm>
        </p:grpSpPr>
        <p:cxnSp>
          <p:nvCxnSpPr>
            <p:cNvPr id="7461" name="Straight Connector 7460"/>
            <p:cNvCxnSpPr/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2" name="Straight Connector 7461"/>
            <p:cNvCxnSpPr/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3" name="Straight Connector 7462"/>
            <p:cNvCxnSpPr/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4" name="Straight Connector 7463"/>
            <p:cNvCxnSpPr/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5" name="Straight Connector 7464"/>
            <p:cNvCxnSpPr/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6" name="Straight Connector 7465"/>
            <p:cNvCxnSpPr/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7" name="Straight Connector 7466"/>
            <p:cNvCxnSpPr/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8" name="Straight Connector 7467"/>
            <p:cNvCxnSpPr/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83"/>
          <p:cNvGrpSpPr/>
          <p:nvPr/>
        </p:nvGrpSpPr>
        <p:grpSpPr>
          <a:xfrm>
            <a:off x="4876462" y="3735214"/>
            <a:ext cx="1297981" cy="976336"/>
            <a:chOff x="4642828" y="3667486"/>
            <a:chExt cx="1297981" cy="976336"/>
          </a:xfrm>
        </p:grpSpPr>
        <p:cxnSp>
          <p:nvCxnSpPr>
            <p:cNvPr id="7470" name="Straight Connector 7469"/>
            <p:cNvCxnSpPr/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1" name="Straight Connector 7470"/>
            <p:cNvCxnSpPr/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2" name="Straight Connector 7471"/>
            <p:cNvCxnSpPr/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3" name="Straight Connector 7472"/>
            <p:cNvCxnSpPr/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4" name="Straight Connector 7473"/>
            <p:cNvCxnSpPr/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5" name="Straight Connector 7474"/>
            <p:cNvCxnSpPr/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6" name="Straight Connector 7475"/>
            <p:cNvCxnSpPr/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7" name="Straight Connector 7476"/>
            <p:cNvCxnSpPr/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83"/>
          <p:cNvGrpSpPr/>
          <p:nvPr/>
        </p:nvGrpSpPr>
        <p:grpSpPr>
          <a:xfrm>
            <a:off x="3012283" y="3748821"/>
            <a:ext cx="1297981" cy="976336"/>
            <a:chOff x="4642828" y="3667486"/>
            <a:chExt cx="1297981" cy="976336"/>
          </a:xfrm>
        </p:grpSpPr>
        <p:cxnSp>
          <p:nvCxnSpPr>
            <p:cNvPr id="7479" name="Straight Connector 7478"/>
            <p:cNvCxnSpPr/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0" name="Straight Connector 7479"/>
            <p:cNvCxnSpPr/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1" name="Straight Connector 7480"/>
            <p:cNvCxnSpPr/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2" name="Straight Connector 7481"/>
            <p:cNvCxnSpPr/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3" name="Straight Connector 7482"/>
            <p:cNvCxnSpPr/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4" name="Straight Connector 7483"/>
            <p:cNvCxnSpPr/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5" name="Straight Connector 7484"/>
            <p:cNvCxnSpPr/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6" name="Straight Connector 7485"/>
            <p:cNvCxnSpPr/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83"/>
          <p:cNvGrpSpPr/>
          <p:nvPr/>
        </p:nvGrpSpPr>
        <p:grpSpPr>
          <a:xfrm>
            <a:off x="1172598" y="3754264"/>
            <a:ext cx="1297981" cy="976336"/>
            <a:chOff x="4642828" y="3667486"/>
            <a:chExt cx="1297981" cy="976336"/>
          </a:xfrm>
        </p:grpSpPr>
        <p:cxnSp>
          <p:nvCxnSpPr>
            <p:cNvPr id="7488" name="Straight Connector 7487"/>
            <p:cNvCxnSpPr/>
            <p:nvPr/>
          </p:nvCxnSpPr>
          <p:spPr>
            <a:xfrm rot="16200000" flipH="1" flipV="1">
              <a:off x="4465141" y="3845173"/>
              <a:ext cx="976336" cy="6209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9" name="Straight Connector 7488"/>
            <p:cNvCxnSpPr/>
            <p:nvPr/>
          </p:nvCxnSpPr>
          <p:spPr>
            <a:xfrm rot="16200000" flipH="1" flipV="1">
              <a:off x="4554945" y="3932261"/>
              <a:ext cx="973620" cy="444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0" name="Straight Connector 7489"/>
            <p:cNvCxnSpPr/>
            <p:nvPr/>
          </p:nvCxnSpPr>
          <p:spPr>
            <a:xfrm rot="16200000" flipH="1" flipV="1">
              <a:off x="4642779" y="4021207"/>
              <a:ext cx="974732" cy="26728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1" name="Straight Connector 7490"/>
            <p:cNvCxnSpPr/>
            <p:nvPr/>
          </p:nvCxnSpPr>
          <p:spPr>
            <a:xfrm rot="16200000" flipH="1" flipV="1">
              <a:off x="4736665" y="4112377"/>
              <a:ext cx="972016" cy="822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2" name="Straight Connector 7491"/>
            <p:cNvCxnSpPr/>
            <p:nvPr/>
          </p:nvCxnSpPr>
          <p:spPr>
            <a:xfrm rot="16200000" flipH="1">
              <a:off x="4829309" y="4101966"/>
              <a:ext cx="973130" cy="1041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3" name="Straight Connector 7492"/>
            <p:cNvCxnSpPr/>
            <p:nvPr/>
          </p:nvCxnSpPr>
          <p:spPr>
            <a:xfrm rot="16200000" flipH="1">
              <a:off x="4927277" y="4003998"/>
              <a:ext cx="970414" cy="2973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4" name="Straight Connector 7493"/>
            <p:cNvCxnSpPr/>
            <p:nvPr/>
          </p:nvCxnSpPr>
          <p:spPr>
            <a:xfrm rot="16200000" flipH="1">
              <a:off x="5019925" y="3911349"/>
              <a:ext cx="971527" cy="483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5" name="Straight Connector 7494"/>
            <p:cNvCxnSpPr/>
            <p:nvPr/>
          </p:nvCxnSpPr>
          <p:spPr>
            <a:xfrm rot="16200000" flipH="1">
              <a:off x="5117893" y="3813381"/>
              <a:ext cx="968811" cy="6770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22" name="Picture 7321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2765" y="3743377"/>
            <a:ext cx="606392" cy="445698"/>
          </a:xfrm>
          <a:prstGeom prst="rect">
            <a:avLst/>
          </a:prstGeom>
        </p:spPr>
      </p:pic>
      <p:pic>
        <p:nvPicPr>
          <p:cNvPr id="7324" name="Picture 7323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5745" y="3737935"/>
            <a:ext cx="606392" cy="445698"/>
          </a:xfrm>
          <a:prstGeom prst="rect">
            <a:avLst/>
          </a:prstGeom>
        </p:spPr>
      </p:pic>
      <p:pic>
        <p:nvPicPr>
          <p:cNvPr id="7321" name="Picture 7320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0356" y="3746099"/>
            <a:ext cx="606392" cy="445698"/>
          </a:xfrm>
          <a:prstGeom prst="rect">
            <a:avLst/>
          </a:prstGeom>
        </p:spPr>
      </p:pic>
      <p:pic>
        <p:nvPicPr>
          <p:cNvPr id="7323" name="Picture 7322" descr="11949856431316298822router_joeseph_teed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3338" y="3740656"/>
            <a:ext cx="606392" cy="445698"/>
          </a:xfrm>
          <a:prstGeom prst="rect">
            <a:avLst/>
          </a:prstGeom>
        </p:spPr>
      </p:pic>
      <p:pic>
        <p:nvPicPr>
          <p:cNvPr id="7496" name="Picture 7495" descr="1241963365420619576pbulteel_Server_Rack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2750" y="4687059"/>
            <a:ext cx="152542" cy="1099207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2043382" y="5020728"/>
            <a:ext cx="1894114" cy="4327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utura Bk" pitchFamily="34" charset="0"/>
              </a:rPr>
              <a:t>Flow Table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040661" y="5450712"/>
            <a:ext cx="1894114" cy="8926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Futura Bk" pitchFamily="34" charset="0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Futura Bk" pitchFamily="34" charset="0"/>
                <a:sym typeface="Wingdings" pitchFamily="2" charset="2"/>
              </a:rPr>
              <a:t>B : </a:t>
            </a:r>
            <a:r>
              <a:rPr lang="en-US" sz="2000" b="1" dirty="0" smtClean="0">
                <a:solidFill>
                  <a:srgbClr val="C00000"/>
                </a:solidFill>
                <a:latin typeface="Futura Bk" pitchFamily="34" charset="0"/>
                <a:sym typeface="Wingdings" pitchFamily="2" charset="2"/>
              </a:rPr>
              <a:t>RED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Futura Bk" pitchFamily="34" charset="0"/>
                <a:sym typeface="Wingdings" pitchFamily="2" charset="2"/>
              </a:rPr>
              <a:t>         </a:t>
            </a:r>
            <a:r>
              <a:rPr lang="en-US" sz="2000" b="1" dirty="0" smtClean="0">
                <a:solidFill>
                  <a:srgbClr val="0098F6"/>
                </a:solidFill>
                <a:latin typeface="Futura Bk" pitchFamily="34" charset="0"/>
                <a:sym typeface="Wingdings" pitchFamily="2" charset="2"/>
              </a:rPr>
              <a:t>BLUE</a:t>
            </a:r>
            <a:r>
              <a:rPr lang="en-US" sz="2000" dirty="0" smtClean="0">
                <a:solidFill>
                  <a:srgbClr val="000000"/>
                </a:solidFill>
                <a:latin typeface="Futura Bk" pitchFamily="34" charset="0"/>
                <a:sym typeface="Wingdings" pitchFamily="2" charset="2"/>
              </a:rPr>
              <a:t> </a:t>
            </a:r>
            <a:endParaRPr lang="en-US" sz="2000" dirty="0" smtClean="0">
              <a:solidFill>
                <a:srgbClr val="000000"/>
              </a:solidFill>
              <a:latin typeface="Futura Bk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212609" y="5042499"/>
            <a:ext cx="1940379" cy="4327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utura Bk" pitchFamily="34" charset="0"/>
              </a:rPr>
              <a:t>Flow Table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218052" y="5472483"/>
            <a:ext cx="1940379" cy="8926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Futura Bk" pitchFamily="34" charset="0"/>
                <a:sym typeface="Wingdings" pitchFamily="2" charset="2"/>
              </a:rPr>
              <a:t>BA :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Futura Bk" pitchFamily="34" charset="0"/>
                <a:sym typeface="Wingdings" pitchFamily="2" charset="2"/>
              </a:rPr>
              <a:t>GREEN</a:t>
            </a:r>
            <a:r>
              <a:rPr lang="en-US" sz="2000" dirty="0" smtClean="0">
                <a:solidFill>
                  <a:srgbClr val="000000"/>
                </a:solidFill>
                <a:latin typeface="Futura Bk" pitchFamily="34" charset="0"/>
                <a:sym typeface="Wingdings" pitchFamily="2" charset="2"/>
              </a:rPr>
              <a:t> </a:t>
            </a:r>
            <a:endParaRPr lang="en-US" sz="2000" dirty="0" smtClean="0">
              <a:solidFill>
                <a:srgbClr val="000000"/>
              </a:solidFill>
              <a:latin typeface="Futura Bk" pitchFamily="34" charset="0"/>
            </a:endParaRPr>
          </a:p>
          <a:p>
            <a:endParaRPr lang="en-US" sz="2000" dirty="0" smtClean="0">
              <a:solidFill>
                <a:srgbClr val="000000"/>
              </a:solidFill>
              <a:latin typeface="Futura Bk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39275" y="1110035"/>
            <a:ext cx="1902278" cy="5470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2000" dirty="0" err="1" smtClean="0">
              <a:solidFill>
                <a:srgbClr val="000000"/>
              </a:solidFill>
              <a:latin typeface="Futura Bk" pitchFamily="34" charset="0"/>
            </a:endParaRPr>
          </a:p>
        </p:txBody>
      </p:sp>
      <p:sp>
        <p:nvSpPr>
          <p:cNvPr id="89" name="Flowchart: Process 88"/>
          <p:cNvSpPr/>
          <p:nvPr/>
        </p:nvSpPr>
        <p:spPr>
          <a:xfrm>
            <a:off x="5129481" y="5265656"/>
            <a:ext cx="457201" cy="212272"/>
          </a:xfrm>
          <a:prstGeom prst="flowChartProcess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2000" dirty="0" smtClea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91" name="Flowchart: Predefined Process 90"/>
          <p:cNvSpPr/>
          <p:nvPr/>
        </p:nvSpPr>
        <p:spPr>
          <a:xfrm>
            <a:off x="814784" y="5150945"/>
            <a:ext cx="563335" cy="212272"/>
          </a:xfrm>
          <a:prstGeom prst="flowChartPredefinedProcess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2000" dirty="0" smtClea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88" name="Explosion 1 87"/>
          <p:cNvSpPr/>
          <p:nvPr/>
        </p:nvSpPr>
        <p:spPr>
          <a:xfrm>
            <a:off x="1167494" y="2743199"/>
            <a:ext cx="1151164" cy="595993"/>
          </a:xfrm>
          <a:prstGeom prst="irregularSeal1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2000" dirty="0" smtClea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92" name="Flowchart: Predefined Process 91"/>
          <p:cNvSpPr/>
          <p:nvPr/>
        </p:nvSpPr>
        <p:spPr>
          <a:xfrm>
            <a:off x="837018" y="5205373"/>
            <a:ext cx="563335" cy="212272"/>
          </a:xfrm>
          <a:prstGeom prst="flowChartPredefinedProcess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2000" dirty="0" smtClea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94" name="Flowchart: Predefined Process 93"/>
          <p:cNvSpPr/>
          <p:nvPr/>
        </p:nvSpPr>
        <p:spPr>
          <a:xfrm>
            <a:off x="742900" y="5191202"/>
            <a:ext cx="563335" cy="266444"/>
          </a:xfrm>
          <a:prstGeom prst="flowChartPredefinedProcess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1400" b="1" dirty="0" smtClean="0">
              <a:solidFill>
                <a:prstClr val="white"/>
              </a:solidFill>
              <a:latin typeface="+mj-lt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2872596" y="5520906"/>
            <a:ext cx="621102" cy="18978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2889849" y="5520906"/>
            <a:ext cx="586596" cy="20703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3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3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3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3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3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3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3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8" dur="indefinite"/>
                                        <p:tgtEl>
                                          <p:spTgt spid="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55556E-6 L 0.04028 -0.18333 L 0.04028 -0.42383 L 0.44827 -0.15346 L 0.48577 0.02501 " pathEditMode="relative" ptsTypes="AAAAA">
                                      <p:cBhvr>
                                        <p:cTn id="3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75 -0.1882 " pathEditMode="relative" ptsTypes="AA">
                                      <p:cBhvr>
                                        <p:cTn id="4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3299 -0.18217 L -0.44184 -0.46921 " pathEditMode="relative" rAng="0" ptsTypes="AAA">
                                      <p:cBhvr>
                                        <p:cTn id="5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"/>
                            </p:stCondLst>
                            <p:childTnLst>
                              <p:par>
                                <p:cTn id="7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73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6" dur="indefinite"/>
                                        <p:tgtEl>
                                          <p:spTgt spid="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"/>
                            </p:stCondLst>
                            <p:childTnLst>
                              <p:par>
                                <p:cTn id="7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0" dur="indefinite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"/>
                            </p:stCondLst>
                            <p:childTnLst>
                              <p:par>
                                <p:cTn id="8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"/>
                            </p:stCondLst>
                            <p:childTnLst>
                              <p:par>
                                <p:cTn id="85" presetID="0" presetClass="path" presetSubtype="0" repeatCount="3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717 L 0.08212 -0.18889 L 0.28212 -0.44815 L 0.48299 -0.18889 L 0.49062 0.05139 " pathEditMode="relative" rAng="0" ptsTypes="AAAAA">
                                      <p:cBhvr>
                                        <p:cTn id="86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-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89" grpId="2" animBg="1"/>
      <p:bldP spid="91" grpId="0" animBg="1"/>
      <p:bldP spid="91" grpId="1" animBg="1"/>
      <p:bldP spid="91" grpId="2" animBg="1"/>
      <p:bldP spid="88" grpId="0" animBg="1"/>
      <p:bldP spid="92" grpId="0" animBg="1"/>
      <p:bldP spid="92" grpId="1" animBg="1"/>
      <p:bldP spid="92" grpId="2" animBg="1"/>
      <p:bldP spid="94" grpId="0" animBg="1"/>
      <p:bldP spid="94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169" y="236764"/>
            <a:ext cx="3975234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Futura Bk" pitchFamily="34" charset="0"/>
              </a:rPr>
              <a:t>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9989" y="1442356"/>
            <a:ext cx="6851781" cy="44114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Futura Bk" pitchFamily="34" charset="0"/>
              </a:rPr>
              <a:t>Introduction</a:t>
            </a:r>
          </a:p>
          <a:p>
            <a:pPr>
              <a:spcAft>
                <a:spcPts val="600"/>
              </a:spcAft>
            </a:pPr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Futura Bk" pitchFamily="34" charset="0"/>
              </a:rPr>
              <a:t>SPAIN Components</a:t>
            </a:r>
          </a:p>
          <a:p>
            <a:pPr>
              <a:spcAft>
                <a:spcPts val="600"/>
              </a:spcAft>
            </a:pP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Futura Bk" pitchFamily="34" charset="0"/>
              </a:rPr>
              <a:t>      Offline computation</a:t>
            </a:r>
          </a:p>
          <a:p>
            <a:pPr>
              <a:spcAft>
                <a:spcPts val="600"/>
              </a:spcAft>
            </a:pP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Futura Bk" pitchFamily="34" charset="0"/>
              </a:rPr>
              <a:t>      End-host driver</a:t>
            </a:r>
          </a:p>
          <a:p>
            <a:pPr>
              <a:spcAft>
                <a:spcPts val="600"/>
              </a:spcAft>
            </a:pP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Futura Bk" pitchFamily="34" charset="0"/>
              </a:rPr>
              <a:t>Evaluation</a:t>
            </a:r>
          </a:p>
          <a:p>
            <a:pPr>
              <a:spcAft>
                <a:spcPts val="600"/>
              </a:spcAft>
            </a:pPr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Summary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9768" y="626845"/>
            <a:ext cx="5142850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Futura Bk" pitchFamily="34" charset="0"/>
              </a:rPr>
              <a:t>Evaluation</a:t>
            </a:r>
          </a:p>
          <a:p>
            <a:pPr algn="ctr"/>
            <a:endParaRPr lang="en-US" sz="5400" dirty="0" smtClean="0">
              <a:solidFill>
                <a:srgbClr val="000000"/>
              </a:solidFill>
              <a:latin typeface="Futura B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dirty="0" smtClean="0">
                <a:solidFill>
                  <a:srgbClr val="000000"/>
                </a:solidFill>
                <a:latin typeface="Futura Bk" pitchFamily="34" charset="0"/>
              </a:rPr>
              <a:t>Simulations</a:t>
            </a:r>
          </a:p>
          <a:p>
            <a:pPr algn="ctr">
              <a:lnSpc>
                <a:spcPct val="150000"/>
              </a:lnSpc>
            </a:pPr>
            <a:r>
              <a:rPr lang="en-US" sz="5400" dirty="0" smtClean="0">
                <a:solidFill>
                  <a:srgbClr val="000000"/>
                </a:solidFill>
                <a:latin typeface="Futura Bk" pitchFamily="34" charset="0"/>
              </a:rPr>
              <a:t>Real </a:t>
            </a:r>
            <a:r>
              <a:rPr lang="en-US" sz="5400" dirty="0" err="1" smtClean="0">
                <a:solidFill>
                  <a:srgbClr val="000000"/>
                </a:solidFill>
                <a:latin typeface="Futura Bk" pitchFamily="34" charset="0"/>
              </a:rPr>
              <a:t>testbed</a:t>
            </a:r>
            <a:endParaRPr lang="en-US" sz="5400" dirty="0" smtClean="0">
              <a:solidFill>
                <a:srgbClr val="000000"/>
              </a:solidFill>
              <a:latin typeface="Futura B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7547" y="202303"/>
            <a:ext cx="5142850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Simulations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64986" y="3308388"/>
            <a:ext cx="3247972" cy="2449435"/>
            <a:chOff x="676930" y="2044597"/>
            <a:chExt cx="3247972" cy="2449435"/>
          </a:xfrm>
        </p:grpSpPr>
        <p:sp>
          <p:nvSpPr>
            <p:cNvPr id="8" name="Rectangle 7"/>
            <p:cNvSpPr/>
            <p:nvPr/>
          </p:nvSpPr>
          <p:spPr bwMode="auto">
            <a:xfrm>
              <a:off x="1671275" y="2049594"/>
              <a:ext cx="387350" cy="233363"/>
            </a:xfrm>
            <a:prstGeom prst="rect">
              <a:avLst/>
            </a:prstGeom>
            <a:solidFill>
              <a:srgbClr val="0071B4">
                <a:lumMod val="20000"/>
                <a:lumOff val="80000"/>
              </a:srgbClr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543203" y="2044597"/>
              <a:ext cx="387350" cy="233363"/>
            </a:xfrm>
            <a:prstGeom prst="rect">
              <a:avLst/>
            </a:prstGeom>
            <a:solidFill>
              <a:srgbClr val="0071B4">
                <a:lumMod val="20000"/>
                <a:lumOff val="80000"/>
              </a:srgbClr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0" name="Straight Connector 9"/>
            <p:cNvCxnSpPr>
              <a:stCxn id="8" idx="3"/>
              <a:endCxn id="9" idx="1"/>
            </p:cNvCxnSpPr>
            <p:nvPr/>
          </p:nvCxnSpPr>
          <p:spPr>
            <a:xfrm flipV="1">
              <a:off x="2058625" y="2161279"/>
              <a:ext cx="484578" cy="499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 bwMode="auto">
            <a:xfrm>
              <a:off x="676930" y="3146375"/>
              <a:ext cx="387350" cy="233363"/>
            </a:xfrm>
            <a:prstGeom prst="rect">
              <a:avLst/>
            </a:prstGeom>
            <a:solidFill>
              <a:srgbClr val="0071B4">
                <a:lumMod val="20000"/>
                <a:lumOff val="80000"/>
              </a:srgbClr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548858" y="3141378"/>
              <a:ext cx="387350" cy="233363"/>
            </a:xfrm>
            <a:prstGeom prst="rect">
              <a:avLst/>
            </a:prstGeom>
            <a:solidFill>
              <a:srgbClr val="0071B4">
                <a:lumMod val="20000"/>
                <a:lumOff val="80000"/>
              </a:srgbClr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3" name="Straight Connector 12"/>
            <p:cNvCxnSpPr>
              <a:stCxn id="11" idx="3"/>
              <a:endCxn id="12" idx="1"/>
            </p:cNvCxnSpPr>
            <p:nvPr/>
          </p:nvCxnSpPr>
          <p:spPr>
            <a:xfrm flipV="1">
              <a:off x="1064280" y="3258060"/>
              <a:ext cx="484578" cy="499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 bwMode="auto">
            <a:xfrm>
              <a:off x="676930" y="4113241"/>
              <a:ext cx="387350" cy="233363"/>
            </a:xfrm>
            <a:prstGeom prst="rect">
              <a:avLst/>
            </a:prstGeom>
            <a:solidFill>
              <a:srgbClr val="0071B4">
                <a:lumMod val="20000"/>
                <a:lumOff val="80000"/>
              </a:srgbClr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548858" y="4108244"/>
              <a:ext cx="387350" cy="233363"/>
            </a:xfrm>
            <a:prstGeom prst="rect">
              <a:avLst/>
            </a:prstGeom>
            <a:solidFill>
              <a:srgbClr val="0071B4">
                <a:lumMod val="20000"/>
                <a:lumOff val="80000"/>
              </a:srgbClr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" name="Straight Connector 15"/>
            <p:cNvCxnSpPr>
              <a:stCxn id="14" idx="3"/>
              <a:endCxn id="15" idx="1"/>
            </p:cNvCxnSpPr>
            <p:nvPr/>
          </p:nvCxnSpPr>
          <p:spPr>
            <a:xfrm flipV="1">
              <a:off x="1064280" y="4224926"/>
              <a:ext cx="484578" cy="499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/>
            <p:cNvCxnSpPr>
              <a:cxnSpLocks noChangeShapeType="1"/>
            </p:cNvCxnSpPr>
            <p:nvPr/>
          </p:nvCxnSpPr>
          <p:spPr bwMode="auto">
            <a:xfrm rot="16200000" flipH="1">
              <a:off x="673001" y="4423488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" name="Straight Connector 49"/>
            <p:cNvCxnSpPr>
              <a:cxnSpLocks noChangeShapeType="1"/>
            </p:cNvCxnSpPr>
            <p:nvPr/>
          </p:nvCxnSpPr>
          <p:spPr bwMode="auto">
            <a:xfrm rot="16200000" flipH="1">
              <a:off x="755055" y="4421611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" name="Straight Connector 50"/>
            <p:cNvCxnSpPr>
              <a:cxnSpLocks noChangeShapeType="1"/>
            </p:cNvCxnSpPr>
            <p:nvPr/>
          </p:nvCxnSpPr>
          <p:spPr bwMode="auto">
            <a:xfrm rot="16200000" flipH="1">
              <a:off x="847584" y="4419733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" name="Straight Connector 51"/>
            <p:cNvCxnSpPr>
              <a:cxnSpLocks noChangeShapeType="1"/>
            </p:cNvCxnSpPr>
            <p:nvPr/>
          </p:nvCxnSpPr>
          <p:spPr bwMode="auto">
            <a:xfrm rot="16200000" flipH="1">
              <a:off x="934875" y="4417856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1" name="Group 328"/>
            <p:cNvGrpSpPr/>
            <p:nvPr/>
          </p:nvGrpSpPr>
          <p:grpSpPr>
            <a:xfrm>
              <a:off x="1622966" y="4342318"/>
              <a:ext cx="261875" cy="146718"/>
              <a:chOff x="1203238" y="4859479"/>
              <a:chExt cx="261875" cy="146718"/>
            </a:xfrm>
          </p:grpSpPr>
          <p:cxnSp>
            <p:nvCxnSpPr>
              <p:cNvPr id="53" name="Straight Connector 48"/>
              <p:cNvCxnSpPr>
                <a:cxnSpLocks noChangeShapeType="1"/>
              </p:cNvCxnSpPr>
              <p:nvPr/>
            </p:nvCxnSpPr>
            <p:spPr bwMode="auto">
              <a:xfrm rot="16200000" flipH="1">
                <a:off x="1132696" y="4935653"/>
                <a:ext cx="141086" cy="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4" name="Straight Connector 49"/>
              <p:cNvCxnSpPr>
                <a:cxnSpLocks noChangeShapeType="1"/>
              </p:cNvCxnSpPr>
              <p:nvPr/>
            </p:nvCxnSpPr>
            <p:spPr bwMode="auto">
              <a:xfrm rot="16200000" flipH="1">
                <a:off x="1214750" y="4933776"/>
                <a:ext cx="141086" cy="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5" name="Straight Connector 50"/>
              <p:cNvCxnSpPr>
                <a:cxnSpLocks noChangeShapeType="1"/>
              </p:cNvCxnSpPr>
              <p:nvPr/>
            </p:nvCxnSpPr>
            <p:spPr bwMode="auto">
              <a:xfrm rot="16200000" flipH="1">
                <a:off x="1307279" y="4931898"/>
                <a:ext cx="141086" cy="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6" name="Straight Connector 51"/>
              <p:cNvCxnSpPr>
                <a:cxnSpLocks noChangeShapeType="1"/>
              </p:cNvCxnSpPr>
              <p:nvPr/>
            </p:nvCxnSpPr>
            <p:spPr bwMode="auto">
              <a:xfrm rot="16200000" flipH="1">
                <a:off x="1394570" y="4930021"/>
                <a:ext cx="141086" cy="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2" name="Straight Connector 21"/>
            <p:cNvCxnSpPr>
              <a:stCxn id="11" idx="2"/>
              <a:endCxn id="14" idx="0"/>
            </p:cNvCxnSpPr>
            <p:nvPr/>
          </p:nvCxnSpPr>
          <p:spPr>
            <a:xfrm rot="5400000">
              <a:off x="503854" y="3746489"/>
              <a:ext cx="733503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2" idx="2"/>
              <a:endCxn id="15" idx="0"/>
            </p:cNvCxnSpPr>
            <p:nvPr/>
          </p:nvCxnSpPr>
          <p:spPr>
            <a:xfrm rot="5400000">
              <a:off x="1375782" y="3741492"/>
              <a:ext cx="733503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2"/>
              <a:endCxn id="15" idx="0"/>
            </p:cNvCxnSpPr>
            <p:nvPr/>
          </p:nvCxnSpPr>
          <p:spPr>
            <a:xfrm rot="16200000" flipH="1">
              <a:off x="942316" y="3308027"/>
              <a:ext cx="728506" cy="87192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2" idx="2"/>
              <a:endCxn id="14" idx="0"/>
            </p:cNvCxnSpPr>
            <p:nvPr/>
          </p:nvCxnSpPr>
          <p:spPr>
            <a:xfrm rot="5400000">
              <a:off x="937319" y="3308027"/>
              <a:ext cx="738500" cy="87192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2"/>
              <a:endCxn id="11" idx="0"/>
            </p:cNvCxnSpPr>
            <p:nvPr/>
          </p:nvCxnSpPr>
          <p:spPr>
            <a:xfrm rot="5400000">
              <a:off x="1369535" y="1779031"/>
              <a:ext cx="868415" cy="1866273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2"/>
              <a:endCxn id="11" idx="0"/>
            </p:cNvCxnSpPr>
            <p:nvPr/>
          </p:nvCxnSpPr>
          <p:spPr>
            <a:xfrm rot="5400000">
              <a:off x="936069" y="2217494"/>
              <a:ext cx="863418" cy="99434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8" idx="2"/>
              <a:endCxn id="12" idx="0"/>
            </p:cNvCxnSpPr>
            <p:nvPr/>
          </p:nvCxnSpPr>
          <p:spPr>
            <a:xfrm rot="5400000">
              <a:off x="1374532" y="2650959"/>
              <a:ext cx="858421" cy="12241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9" idx="2"/>
              <a:endCxn id="12" idx="0"/>
            </p:cNvCxnSpPr>
            <p:nvPr/>
          </p:nvCxnSpPr>
          <p:spPr>
            <a:xfrm rot="5400000">
              <a:off x="1807997" y="2212497"/>
              <a:ext cx="863418" cy="99434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 bwMode="auto">
            <a:xfrm>
              <a:off x="2665624" y="3133883"/>
              <a:ext cx="387350" cy="233363"/>
            </a:xfrm>
            <a:prstGeom prst="rect">
              <a:avLst/>
            </a:prstGeom>
            <a:solidFill>
              <a:srgbClr val="0071B4">
                <a:lumMod val="20000"/>
                <a:lumOff val="80000"/>
              </a:srgbClr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537552" y="3128886"/>
              <a:ext cx="387350" cy="233363"/>
            </a:xfrm>
            <a:prstGeom prst="rect">
              <a:avLst/>
            </a:prstGeom>
            <a:solidFill>
              <a:srgbClr val="0071B4">
                <a:lumMod val="20000"/>
                <a:lumOff val="80000"/>
              </a:srgbClr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2" name="Straight Connector 31"/>
            <p:cNvCxnSpPr>
              <a:stCxn id="30" idx="3"/>
              <a:endCxn id="31" idx="1"/>
            </p:cNvCxnSpPr>
            <p:nvPr/>
          </p:nvCxnSpPr>
          <p:spPr>
            <a:xfrm flipV="1">
              <a:off x="3052974" y="3245568"/>
              <a:ext cx="484578" cy="499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 bwMode="auto">
            <a:xfrm>
              <a:off x="2665624" y="4100749"/>
              <a:ext cx="387350" cy="233363"/>
            </a:xfrm>
            <a:prstGeom prst="rect">
              <a:avLst/>
            </a:prstGeom>
            <a:solidFill>
              <a:srgbClr val="0071B4">
                <a:lumMod val="20000"/>
                <a:lumOff val="80000"/>
              </a:srgbClr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537552" y="4095752"/>
              <a:ext cx="387350" cy="233363"/>
            </a:xfrm>
            <a:prstGeom prst="rect">
              <a:avLst/>
            </a:prstGeom>
            <a:solidFill>
              <a:srgbClr val="0071B4">
                <a:lumMod val="20000"/>
                <a:lumOff val="80000"/>
              </a:srgbClr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5" name="Straight Connector 34"/>
            <p:cNvCxnSpPr>
              <a:stCxn id="33" idx="3"/>
              <a:endCxn id="34" idx="1"/>
            </p:cNvCxnSpPr>
            <p:nvPr/>
          </p:nvCxnSpPr>
          <p:spPr>
            <a:xfrm flipV="1">
              <a:off x="3052974" y="4212434"/>
              <a:ext cx="484578" cy="499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48"/>
            <p:cNvCxnSpPr>
              <a:cxnSpLocks noChangeShapeType="1"/>
            </p:cNvCxnSpPr>
            <p:nvPr/>
          </p:nvCxnSpPr>
          <p:spPr bwMode="auto">
            <a:xfrm rot="16200000" flipH="1">
              <a:off x="2661695" y="4410996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7" name="Straight Connector 49"/>
            <p:cNvCxnSpPr>
              <a:cxnSpLocks noChangeShapeType="1"/>
            </p:cNvCxnSpPr>
            <p:nvPr/>
          </p:nvCxnSpPr>
          <p:spPr bwMode="auto">
            <a:xfrm rot="16200000" flipH="1">
              <a:off x="2743749" y="4409119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8" name="Straight Connector 50"/>
            <p:cNvCxnSpPr>
              <a:cxnSpLocks noChangeShapeType="1"/>
            </p:cNvCxnSpPr>
            <p:nvPr/>
          </p:nvCxnSpPr>
          <p:spPr bwMode="auto">
            <a:xfrm rot="16200000" flipH="1">
              <a:off x="2836278" y="4407241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9" name="Straight Connector 51"/>
            <p:cNvCxnSpPr>
              <a:cxnSpLocks noChangeShapeType="1"/>
            </p:cNvCxnSpPr>
            <p:nvPr/>
          </p:nvCxnSpPr>
          <p:spPr bwMode="auto">
            <a:xfrm rot="16200000" flipH="1">
              <a:off x="2923569" y="4405364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40" name="Group 381"/>
            <p:cNvGrpSpPr/>
            <p:nvPr/>
          </p:nvGrpSpPr>
          <p:grpSpPr>
            <a:xfrm>
              <a:off x="3611660" y="4329826"/>
              <a:ext cx="261875" cy="146718"/>
              <a:chOff x="1203238" y="4859479"/>
              <a:chExt cx="261875" cy="146718"/>
            </a:xfrm>
          </p:grpSpPr>
          <p:cxnSp>
            <p:nvCxnSpPr>
              <p:cNvPr id="49" name="Straight Connector 48"/>
              <p:cNvCxnSpPr>
                <a:cxnSpLocks noChangeShapeType="1"/>
              </p:cNvCxnSpPr>
              <p:nvPr/>
            </p:nvCxnSpPr>
            <p:spPr bwMode="auto">
              <a:xfrm rot="16200000" flipH="1">
                <a:off x="1132696" y="4935653"/>
                <a:ext cx="141086" cy="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0" name="Straight Connector 49"/>
              <p:cNvCxnSpPr>
                <a:cxnSpLocks noChangeShapeType="1"/>
              </p:cNvCxnSpPr>
              <p:nvPr/>
            </p:nvCxnSpPr>
            <p:spPr bwMode="auto">
              <a:xfrm rot="16200000" flipH="1">
                <a:off x="1214750" y="4933776"/>
                <a:ext cx="141086" cy="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1" name="Straight Connector 50"/>
              <p:cNvCxnSpPr>
                <a:cxnSpLocks noChangeShapeType="1"/>
              </p:cNvCxnSpPr>
              <p:nvPr/>
            </p:nvCxnSpPr>
            <p:spPr bwMode="auto">
              <a:xfrm rot="16200000" flipH="1">
                <a:off x="1307279" y="4931898"/>
                <a:ext cx="141086" cy="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2" name="Straight Connector 51"/>
              <p:cNvCxnSpPr>
                <a:cxnSpLocks noChangeShapeType="1"/>
              </p:cNvCxnSpPr>
              <p:nvPr/>
            </p:nvCxnSpPr>
            <p:spPr bwMode="auto">
              <a:xfrm rot="16200000" flipH="1">
                <a:off x="1394570" y="4930021"/>
                <a:ext cx="141086" cy="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41" name="Straight Connector 40"/>
            <p:cNvCxnSpPr>
              <a:stCxn id="30" idx="2"/>
              <a:endCxn id="33" idx="0"/>
            </p:cNvCxnSpPr>
            <p:nvPr/>
          </p:nvCxnSpPr>
          <p:spPr>
            <a:xfrm rot="5400000">
              <a:off x="2492548" y="3733997"/>
              <a:ext cx="733503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2"/>
              <a:endCxn id="34" idx="0"/>
            </p:cNvCxnSpPr>
            <p:nvPr/>
          </p:nvCxnSpPr>
          <p:spPr>
            <a:xfrm rot="5400000">
              <a:off x="3364476" y="3729000"/>
              <a:ext cx="733503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0" idx="2"/>
              <a:endCxn id="34" idx="0"/>
            </p:cNvCxnSpPr>
            <p:nvPr/>
          </p:nvCxnSpPr>
          <p:spPr>
            <a:xfrm rot="16200000" flipH="1">
              <a:off x="2931010" y="3295535"/>
              <a:ext cx="728506" cy="87192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1" idx="2"/>
              <a:endCxn id="33" idx="0"/>
            </p:cNvCxnSpPr>
            <p:nvPr/>
          </p:nvCxnSpPr>
          <p:spPr>
            <a:xfrm rot="5400000">
              <a:off x="2926013" y="3295535"/>
              <a:ext cx="738500" cy="87192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9" idx="2"/>
              <a:endCxn id="30" idx="0"/>
            </p:cNvCxnSpPr>
            <p:nvPr/>
          </p:nvCxnSpPr>
          <p:spPr>
            <a:xfrm rot="16200000" flipH="1">
              <a:off x="2370127" y="2644710"/>
              <a:ext cx="855923" cy="12242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8" idx="2"/>
              <a:endCxn id="30" idx="0"/>
            </p:cNvCxnSpPr>
            <p:nvPr/>
          </p:nvCxnSpPr>
          <p:spPr>
            <a:xfrm rot="16200000" flipH="1">
              <a:off x="1936661" y="2211245"/>
              <a:ext cx="850926" cy="994349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8" idx="2"/>
              <a:endCxn id="31" idx="0"/>
            </p:cNvCxnSpPr>
            <p:nvPr/>
          </p:nvCxnSpPr>
          <p:spPr>
            <a:xfrm rot="16200000" flipH="1">
              <a:off x="2375124" y="1772782"/>
              <a:ext cx="845929" cy="186627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9" idx="2"/>
              <a:endCxn id="31" idx="0"/>
            </p:cNvCxnSpPr>
            <p:nvPr/>
          </p:nvCxnSpPr>
          <p:spPr>
            <a:xfrm rot="16200000" flipH="1">
              <a:off x="2808589" y="2206248"/>
              <a:ext cx="850926" cy="994349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317384" y="1298833"/>
            <a:ext cx="3267660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u="sng" dirty="0" smtClean="0">
                <a:solidFill>
                  <a:srgbClr val="000000"/>
                </a:solidFill>
                <a:latin typeface="Futura Bk" pitchFamily="34" charset="0"/>
              </a:rPr>
              <a:t>Topologies</a:t>
            </a:r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:</a:t>
            </a:r>
            <a:endParaRPr lang="en-US" sz="4800" u="sng" dirty="0" smtClean="0">
              <a:solidFill>
                <a:srgbClr val="000000"/>
              </a:solidFill>
              <a:latin typeface="Futura Bk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6902" y="2130416"/>
            <a:ext cx="2036296" cy="6472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err="1" smtClean="0">
                <a:solidFill>
                  <a:srgbClr val="000000"/>
                </a:solidFill>
                <a:latin typeface="Futura Bk" pitchFamily="34" charset="0"/>
              </a:rPr>
              <a:t>CiscoDC</a:t>
            </a:r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 </a:t>
            </a: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3989089" y="3261414"/>
            <a:ext cx="3174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Core switches</a:t>
            </a:r>
          </a:p>
        </p:txBody>
      </p:sp>
      <p:sp>
        <p:nvSpPr>
          <p:cNvPr id="60" name="Text Box 58"/>
          <p:cNvSpPr txBox="1">
            <a:spLocks noChangeArrowheads="1"/>
          </p:cNvSpPr>
          <p:nvPr/>
        </p:nvSpPr>
        <p:spPr bwMode="auto">
          <a:xfrm>
            <a:off x="4251354" y="4196003"/>
            <a:ext cx="36861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Aggregation modules</a:t>
            </a:r>
            <a:endParaRPr lang="en-US" sz="2400" dirty="0"/>
          </a:p>
          <a:p>
            <a:pPr algn="ctr"/>
            <a:r>
              <a:rPr lang="en-US" sz="2400" i="1" dirty="0" smtClean="0"/>
              <a:t>m = 2</a:t>
            </a:r>
            <a:endParaRPr lang="en-US" sz="2400" i="1" dirty="0"/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4512271" y="5233479"/>
            <a:ext cx="38729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Access switches per module</a:t>
            </a:r>
            <a:endParaRPr lang="en-US" sz="2400" dirty="0"/>
          </a:p>
          <a:p>
            <a:pPr algn="ctr"/>
            <a:r>
              <a:rPr lang="en-US" sz="2400" i="1" dirty="0" smtClean="0"/>
              <a:t>a = 2</a:t>
            </a:r>
            <a:endParaRPr lang="en-US" sz="2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7547" y="202303"/>
            <a:ext cx="5142850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Simulations</a:t>
            </a:r>
          </a:p>
        </p:txBody>
      </p:sp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715" y="3440806"/>
            <a:ext cx="5427474" cy="25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58"/>
          <p:cNvSpPr txBox="1"/>
          <p:nvPr/>
        </p:nvSpPr>
        <p:spPr>
          <a:xfrm>
            <a:off x="317384" y="1298833"/>
            <a:ext cx="3267660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u="sng" dirty="0" smtClean="0">
                <a:solidFill>
                  <a:srgbClr val="000000"/>
                </a:solidFill>
                <a:latin typeface="Futura Bk" pitchFamily="34" charset="0"/>
              </a:rPr>
              <a:t>Topologies</a:t>
            </a:r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:</a:t>
            </a:r>
            <a:endParaRPr lang="en-US" sz="4800" u="sng" dirty="0" smtClean="0">
              <a:solidFill>
                <a:srgbClr val="000000"/>
              </a:solidFill>
              <a:latin typeface="Futura Bk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6902" y="2130416"/>
            <a:ext cx="2036296" cy="6472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err="1" smtClean="0">
                <a:solidFill>
                  <a:srgbClr val="000000"/>
                </a:solidFill>
                <a:latin typeface="Futura Bk" pitchFamily="34" charset="0"/>
              </a:rPr>
              <a:t>CiscoDC</a:t>
            </a:r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958399" y="2130410"/>
            <a:ext cx="1820635" cy="9664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Fat-Tree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Futura Bk" pitchFamily="34" charset="0"/>
              </a:rPr>
              <a:t>[Al-fares et al.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Futura Bk" pitchFamily="34" charset="0"/>
              </a:rPr>
              <a:t>SIGCOMM’08]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208593" y="4131963"/>
            <a:ext cx="26679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#ports/switch</a:t>
            </a:r>
          </a:p>
          <a:p>
            <a:pPr algn="ctr"/>
            <a:r>
              <a:rPr lang="en-US" sz="3200" dirty="0" smtClean="0"/>
              <a:t>p = </a:t>
            </a:r>
            <a:r>
              <a:rPr lang="en-US" sz="3200" dirty="0"/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7547" y="202303"/>
            <a:ext cx="5142850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Simulations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266260" y="3331902"/>
            <a:ext cx="3142834" cy="3097453"/>
            <a:chOff x="5289029" y="1611440"/>
            <a:chExt cx="3142834" cy="3097453"/>
          </a:xfrm>
        </p:grpSpPr>
        <p:sp>
          <p:nvSpPr>
            <p:cNvPr id="9" name="Rectangle 8"/>
            <p:cNvSpPr/>
            <p:nvPr/>
          </p:nvSpPr>
          <p:spPr bwMode="auto">
            <a:xfrm>
              <a:off x="5860113" y="2165142"/>
              <a:ext cx="387350" cy="233363"/>
            </a:xfrm>
            <a:prstGeom prst="rect">
              <a:avLst/>
            </a:prstGeom>
            <a:solidFill>
              <a:srgbClr val="0071B4">
                <a:lumMod val="20000"/>
                <a:lumOff val="80000"/>
              </a:srgbClr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rot="16200000" flipH="1">
              <a:off x="5843851" y="2462887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rot="16200000" flipH="1">
              <a:off x="5925905" y="2461010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 rot="16200000" flipH="1">
              <a:off x="6018433" y="2459133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 rot="16200000" flipH="1">
              <a:off x="6105724" y="2457255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4" name="Rectangle 13"/>
            <p:cNvSpPr/>
            <p:nvPr/>
          </p:nvSpPr>
          <p:spPr bwMode="auto">
            <a:xfrm>
              <a:off x="6596713" y="2168317"/>
              <a:ext cx="387350" cy="234950"/>
            </a:xfrm>
            <a:prstGeom prst="rect">
              <a:avLst/>
            </a:prstGeom>
            <a:solidFill>
              <a:srgbClr val="0071B4">
                <a:lumMod val="20000"/>
                <a:lumOff val="80000"/>
              </a:srgbClr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 rot="16200000" flipH="1">
              <a:off x="6580586" y="2466650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 rot="16200000" flipH="1">
              <a:off x="6662640" y="2464772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" name="Straight Connector 16"/>
            <p:cNvCxnSpPr>
              <a:cxnSpLocks noChangeShapeType="1"/>
            </p:cNvCxnSpPr>
            <p:nvPr/>
          </p:nvCxnSpPr>
          <p:spPr bwMode="auto">
            <a:xfrm rot="16200000" flipH="1">
              <a:off x="6755168" y="2462895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 rot="16200000" flipH="1">
              <a:off x="6842460" y="2461018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9" name="Rectangle 18"/>
            <p:cNvSpPr/>
            <p:nvPr/>
          </p:nvSpPr>
          <p:spPr bwMode="auto">
            <a:xfrm>
              <a:off x="7317438" y="2177842"/>
              <a:ext cx="388938" cy="233363"/>
            </a:xfrm>
            <a:prstGeom prst="rect">
              <a:avLst/>
            </a:prstGeom>
            <a:solidFill>
              <a:srgbClr val="0071B4">
                <a:lumMod val="20000"/>
                <a:lumOff val="80000"/>
              </a:srgbClr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0" name="Straight Connector 19"/>
            <p:cNvCxnSpPr>
              <a:cxnSpLocks noChangeShapeType="1"/>
            </p:cNvCxnSpPr>
            <p:nvPr/>
          </p:nvCxnSpPr>
          <p:spPr bwMode="auto">
            <a:xfrm rot="16200000" flipH="1">
              <a:off x="7301609" y="2476055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" name="Straight Connector 20"/>
            <p:cNvCxnSpPr>
              <a:cxnSpLocks noChangeShapeType="1"/>
            </p:cNvCxnSpPr>
            <p:nvPr/>
          </p:nvCxnSpPr>
          <p:spPr bwMode="auto">
            <a:xfrm rot="16200000" flipH="1">
              <a:off x="7383663" y="2474178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" name="Straight Connector 21"/>
            <p:cNvCxnSpPr>
              <a:cxnSpLocks noChangeShapeType="1"/>
            </p:cNvCxnSpPr>
            <p:nvPr/>
          </p:nvCxnSpPr>
          <p:spPr bwMode="auto">
            <a:xfrm rot="16200000" flipH="1">
              <a:off x="7476191" y="2472301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" name="Straight Connector 22"/>
            <p:cNvCxnSpPr>
              <a:cxnSpLocks noChangeShapeType="1"/>
            </p:cNvCxnSpPr>
            <p:nvPr/>
          </p:nvCxnSpPr>
          <p:spPr bwMode="auto">
            <a:xfrm rot="16200000" flipH="1">
              <a:off x="7563482" y="2470423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4" name="Rectangle 23"/>
            <p:cNvSpPr/>
            <p:nvPr/>
          </p:nvSpPr>
          <p:spPr bwMode="auto">
            <a:xfrm>
              <a:off x="8044513" y="2176255"/>
              <a:ext cx="387350" cy="233362"/>
            </a:xfrm>
            <a:prstGeom prst="rect">
              <a:avLst/>
            </a:prstGeom>
            <a:solidFill>
              <a:srgbClr val="0071B4">
                <a:lumMod val="20000"/>
                <a:lumOff val="80000"/>
              </a:srgbClr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5" name="Straight Connector 24"/>
            <p:cNvCxnSpPr>
              <a:cxnSpLocks noChangeShapeType="1"/>
            </p:cNvCxnSpPr>
            <p:nvPr/>
          </p:nvCxnSpPr>
          <p:spPr bwMode="auto">
            <a:xfrm rot="16200000" flipH="1">
              <a:off x="8027869" y="2474175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" name="Straight Connector 25"/>
            <p:cNvCxnSpPr>
              <a:cxnSpLocks noChangeShapeType="1"/>
            </p:cNvCxnSpPr>
            <p:nvPr/>
          </p:nvCxnSpPr>
          <p:spPr bwMode="auto">
            <a:xfrm rot="16200000" flipH="1">
              <a:off x="8109923" y="2472297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" name="Straight Connector 26"/>
            <p:cNvCxnSpPr>
              <a:cxnSpLocks noChangeShapeType="1"/>
            </p:cNvCxnSpPr>
            <p:nvPr/>
          </p:nvCxnSpPr>
          <p:spPr bwMode="auto">
            <a:xfrm rot="16200000" flipH="1">
              <a:off x="8202451" y="2470420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 rot="16200000" flipH="1">
              <a:off x="8289742" y="2468542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" name="Rectangle 28"/>
            <p:cNvSpPr/>
            <p:nvPr/>
          </p:nvSpPr>
          <p:spPr bwMode="auto">
            <a:xfrm>
              <a:off x="5863288" y="2888705"/>
              <a:ext cx="387350" cy="234950"/>
            </a:xfrm>
            <a:prstGeom prst="rect">
              <a:avLst/>
            </a:prstGeom>
            <a:solidFill>
              <a:srgbClr val="0071B4">
                <a:lumMod val="20000"/>
                <a:lumOff val="80000"/>
              </a:srgbClr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0" name="Straight Connector 33"/>
            <p:cNvCxnSpPr>
              <a:cxnSpLocks noChangeShapeType="1"/>
            </p:cNvCxnSpPr>
            <p:nvPr/>
          </p:nvCxnSpPr>
          <p:spPr bwMode="auto">
            <a:xfrm rot="16200000" flipH="1">
              <a:off x="5847342" y="3187415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" name="Straight Connector 34"/>
            <p:cNvCxnSpPr>
              <a:cxnSpLocks noChangeShapeType="1"/>
            </p:cNvCxnSpPr>
            <p:nvPr/>
          </p:nvCxnSpPr>
          <p:spPr bwMode="auto">
            <a:xfrm rot="16200000" flipH="1">
              <a:off x="5929396" y="3185538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" name="Straight Connector 35"/>
            <p:cNvCxnSpPr>
              <a:cxnSpLocks noChangeShapeType="1"/>
            </p:cNvCxnSpPr>
            <p:nvPr/>
          </p:nvCxnSpPr>
          <p:spPr bwMode="auto">
            <a:xfrm rot="16200000" flipH="1">
              <a:off x="6021925" y="3183661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3" name="Straight Connector 36"/>
            <p:cNvCxnSpPr>
              <a:cxnSpLocks noChangeShapeType="1"/>
            </p:cNvCxnSpPr>
            <p:nvPr/>
          </p:nvCxnSpPr>
          <p:spPr bwMode="auto">
            <a:xfrm rot="16200000" flipH="1">
              <a:off x="6109216" y="3181783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4" name="Rectangle 33"/>
            <p:cNvSpPr/>
            <p:nvPr/>
          </p:nvSpPr>
          <p:spPr bwMode="auto">
            <a:xfrm>
              <a:off x="5845826" y="3608312"/>
              <a:ext cx="387350" cy="233363"/>
            </a:xfrm>
            <a:prstGeom prst="rect">
              <a:avLst/>
            </a:prstGeom>
            <a:solidFill>
              <a:srgbClr val="0071B4">
                <a:lumMod val="20000"/>
                <a:lumOff val="80000"/>
              </a:srgbClr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5" name="Straight Connector 38"/>
            <p:cNvCxnSpPr>
              <a:cxnSpLocks noChangeShapeType="1"/>
            </p:cNvCxnSpPr>
            <p:nvPr/>
          </p:nvCxnSpPr>
          <p:spPr bwMode="auto">
            <a:xfrm rot="16200000" flipH="1">
              <a:off x="5829884" y="3906565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6" name="Straight Connector 39"/>
            <p:cNvCxnSpPr>
              <a:cxnSpLocks noChangeShapeType="1"/>
            </p:cNvCxnSpPr>
            <p:nvPr/>
          </p:nvCxnSpPr>
          <p:spPr bwMode="auto">
            <a:xfrm rot="16200000" flipH="1">
              <a:off x="5911938" y="3904688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7" name="Straight Connector 40"/>
            <p:cNvCxnSpPr>
              <a:cxnSpLocks noChangeShapeType="1"/>
            </p:cNvCxnSpPr>
            <p:nvPr/>
          </p:nvCxnSpPr>
          <p:spPr bwMode="auto">
            <a:xfrm rot="16200000" flipH="1">
              <a:off x="6004467" y="3902811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8" name="Straight Connector 41"/>
            <p:cNvCxnSpPr>
              <a:cxnSpLocks noChangeShapeType="1"/>
            </p:cNvCxnSpPr>
            <p:nvPr/>
          </p:nvCxnSpPr>
          <p:spPr bwMode="auto">
            <a:xfrm rot="16200000" flipH="1">
              <a:off x="6091758" y="3900933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9" name="Rectangle 38"/>
            <p:cNvSpPr/>
            <p:nvPr/>
          </p:nvSpPr>
          <p:spPr bwMode="auto">
            <a:xfrm>
              <a:off x="5843536" y="4340592"/>
              <a:ext cx="387350" cy="233363"/>
            </a:xfrm>
            <a:prstGeom prst="rect">
              <a:avLst/>
            </a:prstGeom>
            <a:solidFill>
              <a:srgbClr val="0071B4">
                <a:lumMod val="20000"/>
                <a:lumOff val="80000"/>
              </a:srgbClr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40" name="Straight Connector 48"/>
            <p:cNvCxnSpPr>
              <a:cxnSpLocks noChangeShapeType="1"/>
            </p:cNvCxnSpPr>
            <p:nvPr/>
          </p:nvCxnSpPr>
          <p:spPr bwMode="auto">
            <a:xfrm rot="16200000" flipH="1">
              <a:off x="5827114" y="4638349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" name="Straight Connector 49"/>
            <p:cNvCxnSpPr>
              <a:cxnSpLocks noChangeShapeType="1"/>
            </p:cNvCxnSpPr>
            <p:nvPr/>
          </p:nvCxnSpPr>
          <p:spPr bwMode="auto">
            <a:xfrm rot="16200000" flipH="1">
              <a:off x="5909168" y="4636472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2" name="Straight Connector 50"/>
            <p:cNvCxnSpPr>
              <a:cxnSpLocks noChangeShapeType="1"/>
            </p:cNvCxnSpPr>
            <p:nvPr/>
          </p:nvCxnSpPr>
          <p:spPr bwMode="auto">
            <a:xfrm rot="16200000" flipH="1">
              <a:off x="6001697" y="4634594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3" name="Straight Connector 51"/>
            <p:cNvCxnSpPr>
              <a:cxnSpLocks noChangeShapeType="1"/>
            </p:cNvCxnSpPr>
            <p:nvPr/>
          </p:nvCxnSpPr>
          <p:spPr bwMode="auto">
            <a:xfrm rot="16200000" flipH="1">
              <a:off x="6088988" y="4632717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44" name="Rectangle 43"/>
            <p:cNvSpPr/>
            <p:nvPr/>
          </p:nvSpPr>
          <p:spPr bwMode="auto">
            <a:xfrm>
              <a:off x="6596713" y="2869655"/>
              <a:ext cx="387350" cy="234950"/>
            </a:xfrm>
            <a:prstGeom prst="rect">
              <a:avLst/>
            </a:prstGeom>
            <a:solidFill>
              <a:srgbClr val="0071B4">
                <a:lumMod val="20000"/>
                <a:lumOff val="80000"/>
              </a:srgbClr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45" name="Straight Connector 65"/>
            <p:cNvCxnSpPr>
              <a:cxnSpLocks noChangeShapeType="1"/>
            </p:cNvCxnSpPr>
            <p:nvPr/>
          </p:nvCxnSpPr>
          <p:spPr bwMode="auto">
            <a:xfrm rot="16200000" flipH="1">
              <a:off x="6580586" y="3168603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6" name="Straight Connector 66"/>
            <p:cNvCxnSpPr>
              <a:cxnSpLocks noChangeShapeType="1"/>
            </p:cNvCxnSpPr>
            <p:nvPr/>
          </p:nvCxnSpPr>
          <p:spPr bwMode="auto">
            <a:xfrm rot="16200000" flipH="1">
              <a:off x="6662640" y="3166726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7" name="Straight Connector 67"/>
            <p:cNvCxnSpPr>
              <a:cxnSpLocks noChangeShapeType="1"/>
            </p:cNvCxnSpPr>
            <p:nvPr/>
          </p:nvCxnSpPr>
          <p:spPr bwMode="auto">
            <a:xfrm rot="16200000" flipH="1">
              <a:off x="6755168" y="3164848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8" name="Straight Connector 68"/>
            <p:cNvCxnSpPr>
              <a:cxnSpLocks noChangeShapeType="1"/>
            </p:cNvCxnSpPr>
            <p:nvPr/>
          </p:nvCxnSpPr>
          <p:spPr bwMode="auto">
            <a:xfrm rot="16200000" flipH="1">
              <a:off x="6842460" y="3162971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49" name="Rectangle 48"/>
            <p:cNvSpPr/>
            <p:nvPr/>
          </p:nvSpPr>
          <p:spPr bwMode="auto">
            <a:xfrm>
              <a:off x="7317438" y="2879180"/>
              <a:ext cx="388938" cy="234950"/>
            </a:xfrm>
            <a:prstGeom prst="rect">
              <a:avLst/>
            </a:prstGeom>
            <a:solidFill>
              <a:srgbClr val="0071B4">
                <a:lumMod val="20000"/>
                <a:lumOff val="80000"/>
              </a:srgbClr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50" name="Straight Connector 70"/>
            <p:cNvCxnSpPr>
              <a:cxnSpLocks noChangeShapeType="1"/>
            </p:cNvCxnSpPr>
            <p:nvPr/>
          </p:nvCxnSpPr>
          <p:spPr bwMode="auto">
            <a:xfrm rot="16200000" flipH="1">
              <a:off x="7301609" y="3178009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" name="Straight Connector 71"/>
            <p:cNvCxnSpPr>
              <a:cxnSpLocks noChangeShapeType="1"/>
            </p:cNvCxnSpPr>
            <p:nvPr/>
          </p:nvCxnSpPr>
          <p:spPr bwMode="auto">
            <a:xfrm rot="16200000" flipH="1">
              <a:off x="7383663" y="3176131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2" name="Straight Connector 72"/>
            <p:cNvCxnSpPr>
              <a:cxnSpLocks noChangeShapeType="1"/>
            </p:cNvCxnSpPr>
            <p:nvPr/>
          </p:nvCxnSpPr>
          <p:spPr bwMode="auto">
            <a:xfrm rot="16200000" flipH="1">
              <a:off x="7476191" y="3174254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3" name="Straight Connector 73"/>
            <p:cNvCxnSpPr>
              <a:cxnSpLocks noChangeShapeType="1"/>
            </p:cNvCxnSpPr>
            <p:nvPr/>
          </p:nvCxnSpPr>
          <p:spPr bwMode="auto">
            <a:xfrm rot="16200000" flipH="1">
              <a:off x="7563482" y="3172376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54" name="Rectangle 53"/>
            <p:cNvSpPr/>
            <p:nvPr/>
          </p:nvSpPr>
          <p:spPr bwMode="auto">
            <a:xfrm>
              <a:off x="8044513" y="2877592"/>
              <a:ext cx="387350" cy="234950"/>
            </a:xfrm>
            <a:prstGeom prst="rect">
              <a:avLst/>
            </a:prstGeom>
            <a:solidFill>
              <a:srgbClr val="0071B4">
                <a:lumMod val="20000"/>
                <a:lumOff val="80000"/>
              </a:srgbClr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55" name="Straight Connector 75"/>
            <p:cNvCxnSpPr>
              <a:cxnSpLocks noChangeShapeType="1"/>
            </p:cNvCxnSpPr>
            <p:nvPr/>
          </p:nvCxnSpPr>
          <p:spPr bwMode="auto">
            <a:xfrm rot="16200000" flipH="1">
              <a:off x="8027869" y="3176128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6" name="Straight Connector 76"/>
            <p:cNvCxnSpPr>
              <a:cxnSpLocks noChangeShapeType="1"/>
            </p:cNvCxnSpPr>
            <p:nvPr/>
          </p:nvCxnSpPr>
          <p:spPr bwMode="auto">
            <a:xfrm rot="16200000" flipH="1">
              <a:off x="8109923" y="3174250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9" name="Straight Connector 77"/>
            <p:cNvCxnSpPr>
              <a:cxnSpLocks noChangeShapeType="1"/>
            </p:cNvCxnSpPr>
            <p:nvPr/>
          </p:nvCxnSpPr>
          <p:spPr bwMode="auto">
            <a:xfrm rot="16200000" flipH="1">
              <a:off x="8202451" y="3172373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0" name="Straight Connector 78"/>
            <p:cNvCxnSpPr>
              <a:cxnSpLocks noChangeShapeType="1"/>
            </p:cNvCxnSpPr>
            <p:nvPr/>
          </p:nvCxnSpPr>
          <p:spPr bwMode="auto">
            <a:xfrm rot="16200000" flipH="1">
              <a:off x="8289742" y="3170496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1" name="Rectangle 60"/>
            <p:cNvSpPr/>
            <p:nvPr/>
          </p:nvSpPr>
          <p:spPr bwMode="auto">
            <a:xfrm>
              <a:off x="6596713" y="3578150"/>
              <a:ext cx="387350" cy="234950"/>
            </a:xfrm>
            <a:prstGeom prst="rect">
              <a:avLst/>
            </a:prstGeom>
            <a:solidFill>
              <a:srgbClr val="0071B4">
                <a:lumMod val="20000"/>
                <a:lumOff val="80000"/>
              </a:srgbClr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62" name="Straight Connector 83"/>
            <p:cNvCxnSpPr>
              <a:cxnSpLocks noChangeShapeType="1"/>
            </p:cNvCxnSpPr>
            <p:nvPr/>
          </p:nvCxnSpPr>
          <p:spPr bwMode="auto">
            <a:xfrm rot="16200000" flipH="1">
              <a:off x="6580586" y="3876466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3" name="Straight Connector 84"/>
            <p:cNvCxnSpPr>
              <a:cxnSpLocks noChangeShapeType="1"/>
            </p:cNvCxnSpPr>
            <p:nvPr/>
          </p:nvCxnSpPr>
          <p:spPr bwMode="auto">
            <a:xfrm rot="16200000" flipH="1">
              <a:off x="6662640" y="3874589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4" name="Straight Connector 85"/>
            <p:cNvCxnSpPr>
              <a:cxnSpLocks noChangeShapeType="1"/>
            </p:cNvCxnSpPr>
            <p:nvPr/>
          </p:nvCxnSpPr>
          <p:spPr bwMode="auto">
            <a:xfrm rot="16200000" flipH="1">
              <a:off x="6755168" y="3872711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5" name="Straight Connector 86"/>
            <p:cNvCxnSpPr>
              <a:cxnSpLocks noChangeShapeType="1"/>
            </p:cNvCxnSpPr>
            <p:nvPr/>
          </p:nvCxnSpPr>
          <p:spPr bwMode="auto">
            <a:xfrm rot="16200000" flipH="1">
              <a:off x="6842460" y="3870834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6" name="Rectangle 65"/>
            <p:cNvSpPr/>
            <p:nvPr/>
          </p:nvSpPr>
          <p:spPr bwMode="auto">
            <a:xfrm>
              <a:off x="7317438" y="3587675"/>
              <a:ext cx="388938" cy="233362"/>
            </a:xfrm>
            <a:prstGeom prst="rect">
              <a:avLst/>
            </a:prstGeom>
            <a:solidFill>
              <a:srgbClr val="0071B4">
                <a:lumMod val="20000"/>
                <a:lumOff val="80000"/>
              </a:srgbClr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67" name="Straight Connector 88"/>
            <p:cNvCxnSpPr>
              <a:cxnSpLocks noChangeShapeType="1"/>
            </p:cNvCxnSpPr>
            <p:nvPr/>
          </p:nvCxnSpPr>
          <p:spPr bwMode="auto">
            <a:xfrm rot="16200000" flipH="1">
              <a:off x="7301609" y="3885872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8" name="Straight Connector 89"/>
            <p:cNvCxnSpPr>
              <a:cxnSpLocks noChangeShapeType="1"/>
            </p:cNvCxnSpPr>
            <p:nvPr/>
          </p:nvCxnSpPr>
          <p:spPr bwMode="auto">
            <a:xfrm rot="16200000" flipH="1">
              <a:off x="7383663" y="3883994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9" name="Straight Connector 90"/>
            <p:cNvCxnSpPr>
              <a:cxnSpLocks noChangeShapeType="1"/>
            </p:cNvCxnSpPr>
            <p:nvPr/>
          </p:nvCxnSpPr>
          <p:spPr bwMode="auto">
            <a:xfrm rot="16200000" flipH="1">
              <a:off x="7476191" y="3882117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0" name="Straight Connector 91"/>
            <p:cNvCxnSpPr>
              <a:cxnSpLocks noChangeShapeType="1"/>
            </p:cNvCxnSpPr>
            <p:nvPr/>
          </p:nvCxnSpPr>
          <p:spPr bwMode="auto">
            <a:xfrm rot="16200000" flipH="1">
              <a:off x="7563482" y="3880239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71" name="Rectangle 70"/>
            <p:cNvSpPr/>
            <p:nvPr/>
          </p:nvSpPr>
          <p:spPr bwMode="auto">
            <a:xfrm>
              <a:off x="8044513" y="3586087"/>
              <a:ext cx="387350" cy="233363"/>
            </a:xfrm>
            <a:prstGeom prst="rect">
              <a:avLst/>
            </a:prstGeom>
            <a:solidFill>
              <a:srgbClr val="0071B4">
                <a:lumMod val="20000"/>
                <a:lumOff val="80000"/>
              </a:srgbClr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72" name="Straight Connector 93"/>
            <p:cNvCxnSpPr>
              <a:cxnSpLocks noChangeShapeType="1"/>
            </p:cNvCxnSpPr>
            <p:nvPr/>
          </p:nvCxnSpPr>
          <p:spPr bwMode="auto">
            <a:xfrm rot="16200000" flipH="1">
              <a:off x="8027869" y="3883991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3" name="Straight Connector 94"/>
            <p:cNvCxnSpPr>
              <a:cxnSpLocks noChangeShapeType="1"/>
            </p:cNvCxnSpPr>
            <p:nvPr/>
          </p:nvCxnSpPr>
          <p:spPr bwMode="auto">
            <a:xfrm rot="16200000" flipH="1">
              <a:off x="8109923" y="3882113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4" name="Straight Connector 95"/>
            <p:cNvCxnSpPr>
              <a:cxnSpLocks noChangeShapeType="1"/>
            </p:cNvCxnSpPr>
            <p:nvPr/>
          </p:nvCxnSpPr>
          <p:spPr bwMode="auto">
            <a:xfrm rot="16200000" flipH="1">
              <a:off x="8202451" y="3880236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5" name="Straight Connector 96"/>
            <p:cNvCxnSpPr>
              <a:cxnSpLocks noChangeShapeType="1"/>
            </p:cNvCxnSpPr>
            <p:nvPr/>
          </p:nvCxnSpPr>
          <p:spPr bwMode="auto">
            <a:xfrm rot="16200000" flipH="1">
              <a:off x="8289742" y="3878359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76" name="Rectangle 75"/>
            <p:cNvSpPr/>
            <p:nvPr/>
          </p:nvSpPr>
          <p:spPr bwMode="auto">
            <a:xfrm>
              <a:off x="6581723" y="4319955"/>
              <a:ext cx="387350" cy="233362"/>
            </a:xfrm>
            <a:prstGeom prst="rect">
              <a:avLst/>
            </a:prstGeom>
            <a:solidFill>
              <a:srgbClr val="0071B4">
                <a:lumMod val="20000"/>
                <a:lumOff val="80000"/>
              </a:srgbClr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77" name="Straight Connector 98"/>
            <p:cNvCxnSpPr>
              <a:cxnSpLocks noChangeShapeType="1"/>
            </p:cNvCxnSpPr>
            <p:nvPr/>
          </p:nvCxnSpPr>
          <p:spPr bwMode="auto">
            <a:xfrm rot="16200000" flipH="1">
              <a:off x="6565596" y="4617658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8" name="Straight Connector 99"/>
            <p:cNvCxnSpPr>
              <a:cxnSpLocks noChangeShapeType="1"/>
            </p:cNvCxnSpPr>
            <p:nvPr/>
          </p:nvCxnSpPr>
          <p:spPr bwMode="auto">
            <a:xfrm rot="16200000" flipH="1">
              <a:off x="6647650" y="4615781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9" name="Straight Connector 100"/>
            <p:cNvCxnSpPr>
              <a:cxnSpLocks noChangeShapeType="1"/>
            </p:cNvCxnSpPr>
            <p:nvPr/>
          </p:nvCxnSpPr>
          <p:spPr bwMode="auto">
            <a:xfrm rot="16200000" flipH="1">
              <a:off x="6740178" y="4613904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0" name="Straight Connector 101"/>
            <p:cNvCxnSpPr>
              <a:cxnSpLocks noChangeShapeType="1"/>
            </p:cNvCxnSpPr>
            <p:nvPr/>
          </p:nvCxnSpPr>
          <p:spPr bwMode="auto">
            <a:xfrm rot="16200000" flipH="1">
              <a:off x="6827470" y="4612026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81" name="Rectangle 80"/>
            <p:cNvSpPr/>
            <p:nvPr/>
          </p:nvSpPr>
          <p:spPr bwMode="auto">
            <a:xfrm>
              <a:off x="7302448" y="4329480"/>
              <a:ext cx="388938" cy="233362"/>
            </a:xfrm>
            <a:prstGeom prst="rect">
              <a:avLst/>
            </a:prstGeom>
            <a:solidFill>
              <a:srgbClr val="0071B4">
                <a:lumMod val="20000"/>
                <a:lumOff val="80000"/>
              </a:srgbClr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82" name="Straight Connector 103"/>
            <p:cNvCxnSpPr>
              <a:cxnSpLocks noChangeShapeType="1"/>
            </p:cNvCxnSpPr>
            <p:nvPr/>
          </p:nvCxnSpPr>
          <p:spPr bwMode="auto">
            <a:xfrm rot="16200000" flipH="1">
              <a:off x="7286619" y="4627064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3" name="Straight Connector 104"/>
            <p:cNvCxnSpPr>
              <a:cxnSpLocks noChangeShapeType="1"/>
            </p:cNvCxnSpPr>
            <p:nvPr/>
          </p:nvCxnSpPr>
          <p:spPr bwMode="auto">
            <a:xfrm rot="16200000" flipH="1">
              <a:off x="7368673" y="4625187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4" name="Straight Connector 105"/>
            <p:cNvCxnSpPr>
              <a:cxnSpLocks noChangeShapeType="1"/>
            </p:cNvCxnSpPr>
            <p:nvPr/>
          </p:nvCxnSpPr>
          <p:spPr bwMode="auto">
            <a:xfrm rot="16200000" flipH="1">
              <a:off x="7461201" y="4623309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5" name="Straight Connector 106"/>
            <p:cNvCxnSpPr>
              <a:cxnSpLocks noChangeShapeType="1"/>
            </p:cNvCxnSpPr>
            <p:nvPr/>
          </p:nvCxnSpPr>
          <p:spPr bwMode="auto">
            <a:xfrm rot="16200000" flipH="1">
              <a:off x="7548492" y="4621432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86" name="Rectangle 85"/>
            <p:cNvSpPr/>
            <p:nvPr/>
          </p:nvSpPr>
          <p:spPr bwMode="auto">
            <a:xfrm>
              <a:off x="8029523" y="4326305"/>
              <a:ext cx="387350" cy="234950"/>
            </a:xfrm>
            <a:prstGeom prst="rect">
              <a:avLst/>
            </a:prstGeom>
            <a:solidFill>
              <a:srgbClr val="0071B4">
                <a:lumMod val="20000"/>
                <a:lumOff val="80000"/>
              </a:srgbClr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87" name="Straight Connector 108"/>
            <p:cNvCxnSpPr>
              <a:cxnSpLocks noChangeShapeType="1"/>
            </p:cNvCxnSpPr>
            <p:nvPr/>
          </p:nvCxnSpPr>
          <p:spPr bwMode="auto">
            <a:xfrm rot="16200000" flipH="1">
              <a:off x="8012879" y="4625183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8" name="Straight Connector 109"/>
            <p:cNvCxnSpPr>
              <a:cxnSpLocks noChangeShapeType="1"/>
            </p:cNvCxnSpPr>
            <p:nvPr/>
          </p:nvCxnSpPr>
          <p:spPr bwMode="auto">
            <a:xfrm rot="16200000" flipH="1">
              <a:off x="8094933" y="4623306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9" name="Straight Connector 110"/>
            <p:cNvCxnSpPr>
              <a:cxnSpLocks noChangeShapeType="1"/>
            </p:cNvCxnSpPr>
            <p:nvPr/>
          </p:nvCxnSpPr>
          <p:spPr bwMode="auto">
            <a:xfrm rot="16200000" flipH="1">
              <a:off x="8187461" y="4621428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0" name="Straight Connector 111"/>
            <p:cNvCxnSpPr>
              <a:cxnSpLocks noChangeShapeType="1"/>
            </p:cNvCxnSpPr>
            <p:nvPr/>
          </p:nvCxnSpPr>
          <p:spPr bwMode="auto">
            <a:xfrm rot="16200000" flipH="1">
              <a:off x="8274752" y="4619551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91" name="Group 296"/>
            <p:cNvGrpSpPr/>
            <p:nvPr/>
          </p:nvGrpSpPr>
          <p:grpSpPr>
            <a:xfrm>
              <a:off x="5926112" y="1611440"/>
              <a:ext cx="2415914" cy="1146749"/>
              <a:chOff x="5641299" y="1903748"/>
              <a:chExt cx="2415914" cy="1146749"/>
            </a:xfrm>
          </p:grpSpPr>
          <p:sp>
            <p:nvSpPr>
              <p:cNvPr id="99" name="Arc 98"/>
              <p:cNvSpPr/>
              <p:nvPr/>
            </p:nvSpPr>
            <p:spPr>
              <a:xfrm>
                <a:off x="5876145" y="2241030"/>
                <a:ext cx="494675" cy="434715"/>
              </a:xfrm>
              <a:prstGeom prst="arc">
                <a:avLst>
                  <a:gd name="adj1" fmla="val 10894635"/>
                  <a:gd name="adj2" fmla="val 0"/>
                </a:avLst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Arc 99"/>
              <p:cNvSpPr/>
              <p:nvPr/>
            </p:nvSpPr>
            <p:spPr>
              <a:xfrm>
                <a:off x="6613155" y="2243530"/>
                <a:ext cx="494675" cy="434715"/>
              </a:xfrm>
              <a:prstGeom prst="arc">
                <a:avLst>
                  <a:gd name="adj1" fmla="val 10894635"/>
                  <a:gd name="adj2" fmla="val 0"/>
                </a:avLst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/>
              <p:cNvSpPr/>
              <p:nvPr/>
            </p:nvSpPr>
            <p:spPr>
              <a:xfrm>
                <a:off x="7332687" y="2251023"/>
                <a:ext cx="494675" cy="434715"/>
              </a:xfrm>
              <a:prstGeom prst="arc">
                <a:avLst>
                  <a:gd name="adj1" fmla="val 10894635"/>
                  <a:gd name="adj2" fmla="val 0"/>
                </a:avLst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Arc 101"/>
              <p:cNvSpPr/>
              <p:nvPr/>
            </p:nvSpPr>
            <p:spPr>
              <a:xfrm>
                <a:off x="5758722" y="2106117"/>
                <a:ext cx="1459042" cy="727023"/>
              </a:xfrm>
              <a:prstGeom prst="arc">
                <a:avLst>
                  <a:gd name="adj1" fmla="val 10894635"/>
                  <a:gd name="adj2" fmla="val 0"/>
                </a:avLst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Arc 102"/>
              <p:cNvSpPr/>
              <p:nvPr/>
            </p:nvSpPr>
            <p:spPr>
              <a:xfrm>
                <a:off x="6488243" y="2108615"/>
                <a:ext cx="1459042" cy="727023"/>
              </a:xfrm>
              <a:prstGeom prst="arc">
                <a:avLst>
                  <a:gd name="adj1" fmla="val 10894635"/>
                  <a:gd name="adj2" fmla="val 0"/>
                </a:avLst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/>
              <p:cNvSpPr/>
              <p:nvPr/>
            </p:nvSpPr>
            <p:spPr>
              <a:xfrm>
                <a:off x="5641299" y="1903748"/>
                <a:ext cx="2415914" cy="1146749"/>
              </a:xfrm>
              <a:prstGeom prst="arc">
                <a:avLst>
                  <a:gd name="adj1" fmla="val 10894635"/>
                  <a:gd name="adj2" fmla="val 0"/>
                </a:avLst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297"/>
            <p:cNvGrpSpPr/>
            <p:nvPr/>
          </p:nvGrpSpPr>
          <p:grpSpPr>
            <a:xfrm rot="16200000">
              <a:off x="4654455" y="2798169"/>
              <a:ext cx="2415914" cy="1146749"/>
              <a:chOff x="5641299" y="1903748"/>
              <a:chExt cx="2415914" cy="1146749"/>
            </a:xfrm>
          </p:grpSpPr>
          <p:sp>
            <p:nvSpPr>
              <p:cNvPr id="93" name="Arc 92"/>
              <p:cNvSpPr/>
              <p:nvPr/>
            </p:nvSpPr>
            <p:spPr>
              <a:xfrm>
                <a:off x="5876145" y="2241030"/>
                <a:ext cx="494675" cy="434715"/>
              </a:xfrm>
              <a:prstGeom prst="arc">
                <a:avLst>
                  <a:gd name="adj1" fmla="val 10894635"/>
                  <a:gd name="adj2" fmla="val 0"/>
                </a:avLst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Arc 93"/>
              <p:cNvSpPr/>
              <p:nvPr/>
            </p:nvSpPr>
            <p:spPr>
              <a:xfrm>
                <a:off x="6613155" y="2243530"/>
                <a:ext cx="494675" cy="434715"/>
              </a:xfrm>
              <a:prstGeom prst="arc">
                <a:avLst>
                  <a:gd name="adj1" fmla="val 10894635"/>
                  <a:gd name="adj2" fmla="val 0"/>
                </a:avLst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/>
              <p:cNvSpPr/>
              <p:nvPr/>
            </p:nvSpPr>
            <p:spPr>
              <a:xfrm>
                <a:off x="7332687" y="2251023"/>
                <a:ext cx="494675" cy="434715"/>
              </a:xfrm>
              <a:prstGeom prst="arc">
                <a:avLst>
                  <a:gd name="adj1" fmla="val 10894635"/>
                  <a:gd name="adj2" fmla="val 0"/>
                </a:avLst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Arc 95"/>
              <p:cNvSpPr/>
              <p:nvPr/>
            </p:nvSpPr>
            <p:spPr>
              <a:xfrm>
                <a:off x="5758722" y="2106117"/>
                <a:ext cx="1459042" cy="727023"/>
              </a:xfrm>
              <a:prstGeom prst="arc">
                <a:avLst>
                  <a:gd name="adj1" fmla="val 10894635"/>
                  <a:gd name="adj2" fmla="val 0"/>
                </a:avLst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Arc 96"/>
              <p:cNvSpPr/>
              <p:nvPr/>
            </p:nvSpPr>
            <p:spPr>
              <a:xfrm>
                <a:off x="6488243" y="2108615"/>
                <a:ext cx="1459042" cy="727023"/>
              </a:xfrm>
              <a:prstGeom prst="arc">
                <a:avLst>
                  <a:gd name="adj1" fmla="val 10894635"/>
                  <a:gd name="adj2" fmla="val 0"/>
                </a:avLst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/>
              <p:cNvSpPr/>
              <p:nvPr/>
            </p:nvSpPr>
            <p:spPr>
              <a:xfrm>
                <a:off x="5641299" y="1903748"/>
                <a:ext cx="2415914" cy="1146749"/>
              </a:xfrm>
              <a:prstGeom prst="arc">
                <a:avLst>
                  <a:gd name="adj1" fmla="val 10894635"/>
                  <a:gd name="adj2" fmla="val 0"/>
                </a:avLst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5" name="TextBox 104"/>
          <p:cNvSpPr txBox="1"/>
          <p:nvPr/>
        </p:nvSpPr>
        <p:spPr>
          <a:xfrm>
            <a:off x="2100993" y="4242930"/>
            <a:ext cx="1962047" cy="1217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Futura Bk" pitchFamily="34" charset="0"/>
              </a:rPr>
              <a:t>2D </a:t>
            </a:r>
            <a:r>
              <a:rPr lang="en-US" sz="2800" dirty="0" err="1" smtClean="0">
                <a:solidFill>
                  <a:srgbClr val="000000"/>
                </a:solidFill>
                <a:latin typeface="Futura Bk" pitchFamily="34" charset="0"/>
              </a:rPr>
              <a:t>HyperX</a:t>
            </a:r>
            <a:r>
              <a:rPr lang="en-US" sz="2800" dirty="0" smtClean="0">
                <a:solidFill>
                  <a:srgbClr val="000000"/>
                </a:solidFill>
                <a:latin typeface="Futura Bk" pitchFamily="34" charset="0"/>
              </a:rPr>
              <a:t> k=4</a:t>
            </a:r>
          </a:p>
          <a:p>
            <a:endParaRPr lang="en-US" sz="2000" dirty="0" smtClean="0">
              <a:solidFill>
                <a:srgbClr val="000000"/>
              </a:solidFill>
              <a:latin typeface="Futura Bk" pitchFamily="34" charset="0"/>
            </a:endParaRPr>
          </a:p>
          <a:p>
            <a:endParaRPr lang="en-US" sz="2000" dirty="0" smtClean="0">
              <a:solidFill>
                <a:srgbClr val="000000"/>
              </a:solidFill>
              <a:latin typeface="Futura Bk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7384" y="1298833"/>
            <a:ext cx="3267660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u="sng" dirty="0" smtClean="0">
                <a:solidFill>
                  <a:srgbClr val="000000"/>
                </a:solidFill>
                <a:latin typeface="Futura Bk" pitchFamily="34" charset="0"/>
              </a:rPr>
              <a:t>Topologies</a:t>
            </a:r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:</a:t>
            </a:r>
            <a:endParaRPr lang="en-US" sz="4800" u="sng" dirty="0" smtClean="0">
              <a:solidFill>
                <a:srgbClr val="000000"/>
              </a:solidFill>
              <a:latin typeface="Futura Bk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06902" y="2130416"/>
            <a:ext cx="2036296" cy="6472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err="1" smtClean="0">
                <a:solidFill>
                  <a:srgbClr val="000000"/>
                </a:solidFill>
                <a:latin typeface="Futura Bk" pitchFamily="34" charset="0"/>
              </a:rPr>
              <a:t>CiscoDC</a:t>
            </a:r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958399" y="2130410"/>
            <a:ext cx="1820635" cy="9664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Fat-Tree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Futura Bk" pitchFamily="34" charset="0"/>
              </a:rPr>
              <a:t>[Al-fares et al.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Futura Bk" pitchFamily="34" charset="0"/>
              </a:rPr>
              <a:t>SIGCOMM’08]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011484" y="2156291"/>
            <a:ext cx="1881021" cy="10095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err="1" smtClean="0">
                <a:solidFill>
                  <a:srgbClr val="000000"/>
                </a:solidFill>
                <a:latin typeface="Futura Bk" pitchFamily="34" charset="0"/>
              </a:rPr>
              <a:t>HyperX</a:t>
            </a:r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Futura Bk" pitchFamily="34" charset="0"/>
              </a:rPr>
              <a:t>[Ahn et al. SC’09]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0" name="Straight Connector 259"/>
          <p:cNvCxnSpPr>
            <a:stCxn id="261" idx="2"/>
            <a:endCxn id="258" idx="3"/>
          </p:cNvCxnSpPr>
          <p:nvPr/>
        </p:nvCxnSpPr>
        <p:spPr>
          <a:xfrm rot="5400000">
            <a:off x="3994990" y="2307839"/>
            <a:ext cx="843779" cy="1633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85"/>
          <p:cNvGrpSpPr/>
          <p:nvPr/>
        </p:nvGrpSpPr>
        <p:grpSpPr>
          <a:xfrm>
            <a:off x="2152844" y="3043887"/>
            <a:ext cx="1695801" cy="1297981"/>
            <a:chOff x="2152844" y="3043887"/>
            <a:chExt cx="1695801" cy="1297981"/>
          </a:xfrm>
        </p:grpSpPr>
        <p:cxnSp>
          <p:nvCxnSpPr>
            <p:cNvPr id="80" name="Straight Connector 79"/>
            <p:cNvCxnSpPr>
              <a:stCxn id="16" idx="0"/>
              <a:endCxn id="24" idx="0"/>
            </p:cNvCxnSpPr>
            <p:nvPr/>
          </p:nvCxnSpPr>
          <p:spPr>
            <a:xfrm rot="16200000" flipV="1">
              <a:off x="2882166" y="2314565"/>
              <a:ext cx="237157" cy="1695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16" idx="0"/>
              <a:endCxn id="29" idx="0"/>
            </p:cNvCxnSpPr>
            <p:nvPr/>
          </p:nvCxnSpPr>
          <p:spPr>
            <a:xfrm rot="16200000" flipV="1">
              <a:off x="2971970" y="2404369"/>
              <a:ext cx="60265" cy="169308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6" idx="0"/>
              <a:endCxn id="25" idx="0"/>
            </p:cNvCxnSpPr>
            <p:nvPr/>
          </p:nvCxnSpPr>
          <p:spPr>
            <a:xfrm rot="16200000" flipH="1" flipV="1">
              <a:off x="2943288" y="2492202"/>
              <a:ext cx="116515" cy="1694197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6" idx="0"/>
              <a:endCxn id="30" idx="0"/>
            </p:cNvCxnSpPr>
            <p:nvPr/>
          </p:nvCxnSpPr>
          <p:spPr>
            <a:xfrm rot="16200000" flipH="1" flipV="1">
              <a:off x="2852118" y="2586088"/>
              <a:ext cx="301571" cy="169148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6" idx="0"/>
              <a:endCxn id="26" idx="0"/>
            </p:cNvCxnSpPr>
            <p:nvPr/>
          </p:nvCxnSpPr>
          <p:spPr>
            <a:xfrm rot="16200000" flipH="1" flipV="1">
              <a:off x="2758359" y="2678733"/>
              <a:ext cx="487975" cy="169259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6" idx="0"/>
              <a:endCxn id="50" idx="0"/>
            </p:cNvCxnSpPr>
            <p:nvPr/>
          </p:nvCxnSpPr>
          <p:spPr>
            <a:xfrm rot="16200000" flipH="1" flipV="1">
              <a:off x="2663107" y="2776701"/>
              <a:ext cx="681195" cy="168987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6" idx="0"/>
              <a:endCxn id="27" idx="0"/>
            </p:cNvCxnSpPr>
            <p:nvPr/>
          </p:nvCxnSpPr>
          <p:spPr>
            <a:xfrm rot="16200000" flipH="1" flipV="1">
              <a:off x="2569345" y="2869350"/>
              <a:ext cx="867605" cy="1690992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16" idx="0"/>
              <a:endCxn id="51" idx="0"/>
            </p:cNvCxnSpPr>
            <p:nvPr/>
          </p:nvCxnSpPr>
          <p:spPr>
            <a:xfrm rot="16200000" flipH="1" flipV="1">
              <a:off x="2474093" y="2967318"/>
              <a:ext cx="1060825" cy="168827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1"/>
          <p:cNvGrpSpPr/>
          <p:nvPr/>
        </p:nvGrpSpPr>
        <p:grpSpPr>
          <a:xfrm rot="5400000">
            <a:off x="881739" y="3139511"/>
            <a:ext cx="1450524" cy="1106732"/>
            <a:chOff x="791935" y="4641740"/>
            <a:chExt cx="1450524" cy="1106732"/>
          </a:xfrm>
        </p:grpSpPr>
        <p:pic>
          <p:nvPicPr>
            <p:cNvPr id="24" name="Picture 23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25" name="Picture 24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26" name="Picture 25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27" name="Picture 26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29" name="Picture 2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30" name="Picture 2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50" name="Picture 4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51" name="Picture 5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4" name="Group 184"/>
          <p:cNvGrpSpPr/>
          <p:nvPr/>
        </p:nvGrpSpPr>
        <p:grpSpPr>
          <a:xfrm>
            <a:off x="3048195" y="3621220"/>
            <a:ext cx="1238600" cy="2612041"/>
            <a:chOff x="3048195" y="3621220"/>
            <a:chExt cx="1238600" cy="2612041"/>
          </a:xfrm>
        </p:grpSpPr>
        <p:cxnSp>
          <p:nvCxnSpPr>
            <p:cNvPr id="108" name="Straight Connector 107"/>
            <p:cNvCxnSpPr>
              <a:stCxn id="116" idx="0"/>
              <a:endCxn id="118" idx="0"/>
            </p:cNvCxnSpPr>
            <p:nvPr/>
          </p:nvCxnSpPr>
          <p:spPr>
            <a:xfrm rot="16200000" flipH="1" flipV="1">
              <a:off x="3010465" y="3658950"/>
              <a:ext cx="1314059" cy="123860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16" idx="0"/>
              <a:endCxn id="122" idx="0"/>
            </p:cNvCxnSpPr>
            <p:nvPr/>
          </p:nvCxnSpPr>
          <p:spPr>
            <a:xfrm rot="16200000" flipH="1" flipV="1">
              <a:off x="2923377" y="3748754"/>
              <a:ext cx="1490951" cy="123588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16" idx="0"/>
              <a:endCxn id="119" idx="0"/>
            </p:cNvCxnSpPr>
            <p:nvPr/>
          </p:nvCxnSpPr>
          <p:spPr>
            <a:xfrm rot="16200000" flipH="1" flipV="1">
              <a:off x="2834431" y="3836588"/>
              <a:ext cx="1667731" cy="123699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16" idx="0"/>
              <a:endCxn id="123" idx="0"/>
            </p:cNvCxnSpPr>
            <p:nvPr/>
          </p:nvCxnSpPr>
          <p:spPr>
            <a:xfrm rot="16200000" flipH="1" flipV="1">
              <a:off x="2743261" y="3930474"/>
              <a:ext cx="1852787" cy="123428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16" idx="0"/>
              <a:endCxn id="120" idx="0"/>
            </p:cNvCxnSpPr>
            <p:nvPr/>
          </p:nvCxnSpPr>
          <p:spPr>
            <a:xfrm rot="16200000" flipH="1" flipV="1">
              <a:off x="2649502" y="4023119"/>
              <a:ext cx="2039191" cy="123539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16" idx="0"/>
              <a:endCxn id="124" idx="0"/>
            </p:cNvCxnSpPr>
            <p:nvPr/>
          </p:nvCxnSpPr>
          <p:spPr>
            <a:xfrm rot="16200000" flipH="1" flipV="1">
              <a:off x="2554250" y="4121087"/>
              <a:ext cx="2232411" cy="123267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6" idx="0"/>
              <a:endCxn id="121" idx="0"/>
            </p:cNvCxnSpPr>
            <p:nvPr/>
          </p:nvCxnSpPr>
          <p:spPr>
            <a:xfrm rot="16200000" flipH="1" flipV="1">
              <a:off x="2460489" y="4213735"/>
              <a:ext cx="2418821" cy="12337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6" idx="0"/>
              <a:endCxn id="125" idx="0"/>
            </p:cNvCxnSpPr>
            <p:nvPr/>
          </p:nvCxnSpPr>
          <p:spPr>
            <a:xfrm rot="16200000" flipH="1" flipV="1">
              <a:off x="2365237" y="4311703"/>
              <a:ext cx="2612041" cy="123107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1"/>
          <p:cNvGrpSpPr/>
          <p:nvPr/>
        </p:nvGrpSpPr>
        <p:grpSpPr>
          <a:xfrm rot="5400000">
            <a:off x="1777091" y="5030904"/>
            <a:ext cx="1450524" cy="1106732"/>
            <a:chOff x="791935" y="4641740"/>
            <a:chExt cx="1450524" cy="1106732"/>
          </a:xfrm>
        </p:grpSpPr>
        <p:pic>
          <p:nvPicPr>
            <p:cNvPr id="118" name="Picture 117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119" name="Picture 11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120" name="Picture 11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121" name="Picture 12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122" name="Picture 121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123" name="Picture 122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124" name="Picture 123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125" name="Picture 124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6" name="Group 183"/>
          <p:cNvGrpSpPr/>
          <p:nvPr/>
        </p:nvGrpSpPr>
        <p:grpSpPr>
          <a:xfrm>
            <a:off x="3998324" y="3642993"/>
            <a:ext cx="1588575" cy="2424260"/>
            <a:chOff x="3998324" y="3642993"/>
            <a:chExt cx="1588575" cy="2424260"/>
          </a:xfrm>
        </p:grpSpPr>
        <p:cxnSp>
          <p:nvCxnSpPr>
            <p:cNvPr id="127" name="Straight Connector 126"/>
            <p:cNvCxnSpPr>
              <a:stCxn id="135" idx="0"/>
              <a:endCxn id="137" idx="0"/>
            </p:cNvCxnSpPr>
            <p:nvPr/>
          </p:nvCxnSpPr>
          <p:spPr>
            <a:xfrm rot="16200000" flipH="1">
              <a:off x="3580482" y="4060836"/>
              <a:ext cx="2424260" cy="158857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35" idx="0"/>
              <a:endCxn id="141" idx="0"/>
            </p:cNvCxnSpPr>
            <p:nvPr/>
          </p:nvCxnSpPr>
          <p:spPr>
            <a:xfrm rot="16200000" flipH="1">
              <a:off x="3667570" y="3973748"/>
              <a:ext cx="2247368" cy="158585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35" idx="0"/>
              <a:endCxn id="138" idx="0"/>
            </p:cNvCxnSpPr>
            <p:nvPr/>
          </p:nvCxnSpPr>
          <p:spPr>
            <a:xfrm rot="16200000" flipH="1">
              <a:off x="3756516" y="3884802"/>
              <a:ext cx="2070588" cy="158697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35" idx="0"/>
              <a:endCxn id="142" idx="0"/>
            </p:cNvCxnSpPr>
            <p:nvPr/>
          </p:nvCxnSpPr>
          <p:spPr>
            <a:xfrm rot="16200000" flipH="1">
              <a:off x="3847686" y="3793632"/>
              <a:ext cx="1885532" cy="15842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35" idx="0"/>
              <a:endCxn id="139" idx="0"/>
            </p:cNvCxnSpPr>
            <p:nvPr/>
          </p:nvCxnSpPr>
          <p:spPr>
            <a:xfrm rot="16200000" flipH="1">
              <a:off x="3941445" y="3699873"/>
              <a:ext cx="1699128" cy="158536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35" idx="0"/>
              <a:endCxn id="143" idx="0"/>
            </p:cNvCxnSpPr>
            <p:nvPr/>
          </p:nvCxnSpPr>
          <p:spPr>
            <a:xfrm rot="16200000" flipH="1">
              <a:off x="4036697" y="3604621"/>
              <a:ext cx="1505908" cy="1582652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35" idx="0"/>
              <a:endCxn id="140" idx="0"/>
            </p:cNvCxnSpPr>
            <p:nvPr/>
          </p:nvCxnSpPr>
          <p:spPr>
            <a:xfrm rot="16200000" flipH="1">
              <a:off x="4130458" y="3510860"/>
              <a:ext cx="1319498" cy="158376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35" idx="0"/>
              <a:endCxn id="144" idx="0"/>
            </p:cNvCxnSpPr>
            <p:nvPr/>
          </p:nvCxnSpPr>
          <p:spPr>
            <a:xfrm rot="16200000" flipH="1">
              <a:off x="4225710" y="3415608"/>
              <a:ext cx="1126278" cy="158104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1"/>
          <p:cNvGrpSpPr/>
          <p:nvPr/>
        </p:nvGrpSpPr>
        <p:grpSpPr>
          <a:xfrm rot="16200000">
            <a:off x="5407477" y="4864895"/>
            <a:ext cx="1450524" cy="1106732"/>
            <a:chOff x="791935" y="4641740"/>
            <a:chExt cx="1450524" cy="1106732"/>
          </a:xfrm>
        </p:grpSpPr>
        <p:pic>
          <p:nvPicPr>
            <p:cNvPr id="137" name="Picture 136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138" name="Picture 137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139" name="Picture 13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140" name="Picture 13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141" name="Picture 14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142" name="Picture 141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143" name="Picture 142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144" name="Picture 143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8" name="Group 182"/>
          <p:cNvGrpSpPr/>
          <p:nvPr/>
        </p:nvGrpSpPr>
        <p:grpSpPr>
          <a:xfrm>
            <a:off x="4289518" y="2986738"/>
            <a:ext cx="2323360" cy="1297980"/>
            <a:chOff x="4289518" y="2986738"/>
            <a:chExt cx="2323360" cy="1297980"/>
          </a:xfrm>
        </p:grpSpPr>
        <p:cxnSp>
          <p:nvCxnSpPr>
            <p:cNvPr id="146" name="Straight Connector 145"/>
            <p:cNvCxnSpPr>
              <a:stCxn id="154" idx="0"/>
              <a:endCxn id="156" idx="0"/>
            </p:cNvCxnSpPr>
            <p:nvPr/>
          </p:nvCxnSpPr>
          <p:spPr>
            <a:xfrm rot="16200000" flipH="1">
              <a:off x="5039167" y="2711008"/>
              <a:ext cx="824061" cy="232336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54" idx="0"/>
              <a:endCxn id="160" idx="0"/>
            </p:cNvCxnSpPr>
            <p:nvPr/>
          </p:nvCxnSpPr>
          <p:spPr>
            <a:xfrm rot="16200000" flipH="1">
              <a:off x="5126255" y="2623920"/>
              <a:ext cx="647169" cy="232064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54" idx="0"/>
              <a:endCxn id="157" idx="0"/>
            </p:cNvCxnSpPr>
            <p:nvPr/>
          </p:nvCxnSpPr>
          <p:spPr>
            <a:xfrm rot="16200000" flipH="1">
              <a:off x="5215201" y="2534974"/>
              <a:ext cx="470389" cy="232175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54" idx="0"/>
              <a:endCxn id="161" idx="0"/>
            </p:cNvCxnSpPr>
            <p:nvPr/>
          </p:nvCxnSpPr>
          <p:spPr>
            <a:xfrm rot="16200000" flipH="1">
              <a:off x="5306371" y="2443804"/>
              <a:ext cx="285333" cy="231904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54" idx="0"/>
              <a:endCxn id="158" idx="0"/>
            </p:cNvCxnSpPr>
            <p:nvPr/>
          </p:nvCxnSpPr>
          <p:spPr>
            <a:xfrm rot="16200000" flipH="1">
              <a:off x="5400130" y="2350045"/>
              <a:ext cx="98929" cy="23201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54" idx="0"/>
              <a:endCxn id="162" idx="0"/>
            </p:cNvCxnSpPr>
            <p:nvPr/>
          </p:nvCxnSpPr>
          <p:spPr>
            <a:xfrm rot="5400000" flipH="1" flipV="1">
              <a:off x="5401092" y="2254794"/>
              <a:ext cx="94291" cy="231743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54" idx="0"/>
              <a:endCxn id="159" idx="0"/>
            </p:cNvCxnSpPr>
            <p:nvPr/>
          </p:nvCxnSpPr>
          <p:spPr>
            <a:xfrm rot="5400000" flipH="1" flipV="1">
              <a:off x="5308443" y="2161033"/>
              <a:ext cx="280701" cy="231855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54" idx="0"/>
              <a:endCxn id="163" idx="0"/>
            </p:cNvCxnSpPr>
            <p:nvPr/>
          </p:nvCxnSpPr>
          <p:spPr>
            <a:xfrm rot="5400000" flipH="1" flipV="1">
              <a:off x="5210475" y="2065781"/>
              <a:ext cx="473921" cy="231583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51"/>
          <p:cNvGrpSpPr/>
          <p:nvPr/>
        </p:nvGrpSpPr>
        <p:grpSpPr>
          <a:xfrm rot="16200000">
            <a:off x="6433456" y="3082361"/>
            <a:ext cx="1450524" cy="1106732"/>
            <a:chOff x="791935" y="4641740"/>
            <a:chExt cx="1450524" cy="1106732"/>
          </a:xfrm>
        </p:grpSpPr>
        <p:pic>
          <p:nvPicPr>
            <p:cNvPr id="156" name="Picture 155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157" name="Picture 156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158" name="Picture 157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159" name="Picture 15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160" name="Picture 15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161" name="Picture 16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162" name="Picture 161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163" name="Picture 162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pic>
        <p:nvPicPr>
          <p:cNvPr id="16" name="Picture 15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5448" y="3281044"/>
            <a:ext cx="606392" cy="445698"/>
          </a:xfrm>
          <a:prstGeom prst="rect">
            <a:avLst/>
          </a:prstGeom>
        </p:spPr>
      </p:pic>
      <p:pic>
        <p:nvPicPr>
          <p:cNvPr id="116" name="Picture 115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83599" y="3621221"/>
            <a:ext cx="606392" cy="445698"/>
          </a:xfrm>
          <a:prstGeom prst="rect">
            <a:avLst/>
          </a:prstGeom>
        </p:spPr>
      </p:pic>
      <p:pic>
        <p:nvPicPr>
          <p:cNvPr id="135" name="Picture 134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95129" y="3642993"/>
            <a:ext cx="606392" cy="445698"/>
          </a:xfrm>
          <a:prstGeom prst="rect">
            <a:avLst/>
          </a:prstGeom>
        </p:spPr>
      </p:pic>
      <p:pic>
        <p:nvPicPr>
          <p:cNvPr id="154" name="Picture 153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86322" y="3460658"/>
            <a:ext cx="606392" cy="445698"/>
          </a:xfrm>
          <a:prstGeom prst="rect">
            <a:avLst/>
          </a:prstGeom>
        </p:spPr>
      </p:pic>
      <p:sp>
        <p:nvSpPr>
          <p:cNvPr id="258" name="Cloud Callout 257"/>
          <p:cNvSpPr/>
          <p:nvPr/>
        </p:nvSpPr>
        <p:spPr>
          <a:xfrm>
            <a:off x="2751364" y="2637065"/>
            <a:ext cx="3314700" cy="1763487"/>
          </a:xfrm>
          <a:prstGeom prst="cloudCallout">
            <a:avLst>
              <a:gd name="adj1" fmla="val -15500"/>
              <a:gd name="adj2" fmla="val 19966"/>
            </a:avLst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3200" dirty="0" smtClean="0">
                <a:solidFill>
                  <a:prstClr val="white"/>
                </a:solidFill>
                <a:latin typeface="+mj-lt"/>
              </a:rPr>
              <a:t>Datacenter Fabric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38892" y="169647"/>
            <a:ext cx="7813221" cy="14142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DC Trends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3396344" y="1371600"/>
            <a:ext cx="2057400" cy="5225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Futura Bk" pitchFamily="34" charset="0"/>
              </a:rPr>
              <a:t>Internet</a:t>
            </a:r>
          </a:p>
        </p:txBody>
      </p:sp>
      <p:sp>
        <p:nvSpPr>
          <p:cNvPr id="95" name="Oval 94"/>
          <p:cNvSpPr/>
          <p:nvPr/>
        </p:nvSpPr>
        <p:spPr>
          <a:xfrm>
            <a:off x="1472665" y="2877954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M</a:t>
            </a:r>
          </a:p>
        </p:txBody>
      </p:sp>
      <p:sp>
        <p:nvSpPr>
          <p:cNvPr id="106" name="Oval 105"/>
          <p:cNvSpPr/>
          <p:nvPr/>
        </p:nvSpPr>
        <p:spPr>
          <a:xfrm>
            <a:off x="6938210" y="2905226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R</a:t>
            </a:r>
          </a:p>
        </p:txBody>
      </p:sp>
      <p:sp>
        <p:nvSpPr>
          <p:cNvPr id="126" name="Oval 125"/>
          <p:cNvSpPr/>
          <p:nvPr/>
        </p:nvSpPr>
        <p:spPr>
          <a:xfrm>
            <a:off x="1528812" y="3607869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M</a:t>
            </a:r>
          </a:p>
        </p:txBody>
      </p:sp>
      <p:sp>
        <p:nvSpPr>
          <p:cNvPr id="136" name="Oval 135"/>
          <p:cNvSpPr/>
          <p:nvPr/>
        </p:nvSpPr>
        <p:spPr>
          <a:xfrm>
            <a:off x="6031831" y="4751672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R</a:t>
            </a:r>
          </a:p>
        </p:txBody>
      </p:sp>
      <p:sp>
        <p:nvSpPr>
          <p:cNvPr id="165" name="Oval 164"/>
          <p:cNvSpPr/>
          <p:nvPr/>
        </p:nvSpPr>
        <p:spPr>
          <a:xfrm>
            <a:off x="6078353" y="5385335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R</a:t>
            </a:r>
          </a:p>
        </p:txBody>
      </p:sp>
      <p:sp>
        <p:nvSpPr>
          <p:cNvPr id="167" name="Oval 166"/>
          <p:cNvSpPr/>
          <p:nvPr/>
        </p:nvSpPr>
        <p:spPr>
          <a:xfrm>
            <a:off x="2546184" y="5173337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R</a:t>
            </a:r>
          </a:p>
        </p:txBody>
      </p:sp>
      <p:sp>
        <p:nvSpPr>
          <p:cNvPr id="168" name="Oval 167"/>
          <p:cNvSpPr/>
          <p:nvPr/>
        </p:nvSpPr>
        <p:spPr>
          <a:xfrm>
            <a:off x="1483894" y="4024965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R</a:t>
            </a:r>
          </a:p>
        </p:txBody>
      </p:sp>
      <p:sp>
        <p:nvSpPr>
          <p:cNvPr id="170" name="Oval 169"/>
          <p:cNvSpPr/>
          <p:nvPr/>
        </p:nvSpPr>
        <p:spPr>
          <a:xfrm>
            <a:off x="7002378" y="3768291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R</a:t>
            </a:r>
          </a:p>
        </p:txBody>
      </p:sp>
      <p:sp>
        <p:nvSpPr>
          <p:cNvPr id="171" name="Oval 170"/>
          <p:cNvSpPr/>
          <p:nvPr/>
        </p:nvSpPr>
        <p:spPr>
          <a:xfrm>
            <a:off x="2531927" y="5916389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R</a:t>
            </a:r>
          </a:p>
        </p:txBody>
      </p:sp>
      <p:sp>
        <p:nvSpPr>
          <p:cNvPr id="173" name="Oval 172"/>
          <p:cNvSpPr/>
          <p:nvPr/>
        </p:nvSpPr>
        <p:spPr>
          <a:xfrm>
            <a:off x="1103394" y="3336183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R</a:t>
            </a:r>
          </a:p>
        </p:txBody>
      </p:sp>
      <p:sp>
        <p:nvSpPr>
          <p:cNvPr id="175" name="Oval 174"/>
          <p:cNvSpPr/>
          <p:nvPr/>
        </p:nvSpPr>
        <p:spPr>
          <a:xfrm>
            <a:off x="1933073" y="4839903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M</a:t>
            </a:r>
          </a:p>
        </p:txBody>
      </p:sp>
      <p:sp>
        <p:nvSpPr>
          <p:cNvPr id="176" name="Oval 175"/>
          <p:cNvSpPr/>
          <p:nvPr/>
        </p:nvSpPr>
        <p:spPr>
          <a:xfrm>
            <a:off x="1989220" y="5569818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M</a:t>
            </a:r>
          </a:p>
        </p:txBody>
      </p:sp>
      <p:sp>
        <p:nvSpPr>
          <p:cNvPr id="177" name="Oval 176"/>
          <p:cNvSpPr/>
          <p:nvPr/>
        </p:nvSpPr>
        <p:spPr>
          <a:xfrm>
            <a:off x="6649453" y="3290236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M</a:t>
            </a:r>
          </a:p>
        </p:txBody>
      </p:sp>
      <p:sp>
        <p:nvSpPr>
          <p:cNvPr id="178" name="Oval 177"/>
          <p:cNvSpPr/>
          <p:nvPr/>
        </p:nvSpPr>
        <p:spPr>
          <a:xfrm>
            <a:off x="6705600" y="4020151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M</a:t>
            </a:r>
          </a:p>
        </p:txBody>
      </p:sp>
      <p:sp>
        <p:nvSpPr>
          <p:cNvPr id="179" name="Oval 178"/>
          <p:cNvSpPr/>
          <p:nvPr/>
        </p:nvSpPr>
        <p:spPr>
          <a:xfrm>
            <a:off x="5754303" y="5061284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M</a:t>
            </a:r>
          </a:p>
        </p:txBody>
      </p:sp>
      <p:sp>
        <p:nvSpPr>
          <p:cNvPr id="180" name="Oval 179"/>
          <p:cNvSpPr/>
          <p:nvPr/>
        </p:nvSpPr>
        <p:spPr>
          <a:xfrm>
            <a:off x="5810450" y="5791199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M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5708781" y="986679"/>
            <a:ext cx="3234089" cy="131866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Futura Bk" pitchFamily="34" charset="0"/>
              </a:rPr>
              <a:t>Shuffle phase of Map – Reduce</a:t>
            </a:r>
          </a:p>
        </p:txBody>
      </p:sp>
      <p:sp>
        <p:nvSpPr>
          <p:cNvPr id="194" name="Oval 193"/>
          <p:cNvSpPr/>
          <p:nvPr/>
        </p:nvSpPr>
        <p:spPr>
          <a:xfrm>
            <a:off x="7608165" y="1759910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R</a:t>
            </a:r>
          </a:p>
        </p:txBody>
      </p:sp>
      <p:sp>
        <p:nvSpPr>
          <p:cNvPr id="195" name="Oval 194"/>
          <p:cNvSpPr/>
          <p:nvPr/>
        </p:nvSpPr>
        <p:spPr>
          <a:xfrm>
            <a:off x="6416238" y="1751888"/>
            <a:ext cx="394636" cy="346509"/>
          </a:xfrm>
          <a:prstGeom prst="ellipse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000" b="1" dirty="0" smtClean="0">
                <a:solidFill>
                  <a:prstClr val="white"/>
                </a:solidFill>
                <a:latin typeface="+mj-lt"/>
              </a:rPr>
              <a:t>M</a:t>
            </a:r>
          </a:p>
        </p:txBody>
      </p:sp>
      <p:cxnSp>
        <p:nvCxnSpPr>
          <p:cNvPr id="155" name="Straight Connector 154"/>
          <p:cNvCxnSpPr/>
          <p:nvPr/>
        </p:nvCxnSpPr>
        <p:spPr>
          <a:xfrm>
            <a:off x="2157163" y="3582615"/>
            <a:ext cx="4406923" cy="25999"/>
          </a:xfrm>
          <a:prstGeom prst="line">
            <a:avLst/>
          </a:prstGeom>
          <a:ln w="2540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Freeform 163"/>
          <p:cNvSpPr/>
          <p:nvPr/>
        </p:nvSpPr>
        <p:spPr>
          <a:xfrm>
            <a:off x="3069771" y="3569156"/>
            <a:ext cx="2498272" cy="1843767"/>
          </a:xfrm>
          <a:custGeom>
            <a:avLst/>
            <a:gdLst>
              <a:gd name="connsiteX0" fmla="*/ 0 w 2498272"/>
              <a:gd name="connsiteY0" fmla="*/ 1831521 h 1831521"/>
              <a:gd name="connsiteX1" fmla="*/ 906236 w 2498272"/>
              <a:gd name="connsiteY1" fmla="*/ 819150 h 1831521"/>
              <a:gd name="connsiteX2" fmla="*/ 1322615 w 2498272"/>
              <a:gd name="connsiteY2" fmla="*/ 10886 h 1831521"/>
              <a:gd name="connsiteX3" fmla="*/ 1730829 w 2498272"/>
              <a:gd name="connsiteY3" fmla="*/ 884464 h 1831521"/>
              <a:gd name="connsiteX4" fmla="*/ 2498272 w 2498272"/>
              <a:gd name="connsiteY4" fmla="*/ 1807029 h 1831521"/>
              <a:gd name="connsiteX0" fmla="*/ 0 w 2498272"/>
              <a:gd name="connsiteY0" fmla="*/ 1943099 h 1943099"/>
              <a:gd name="connsiteX1" fmla="*/ 906236 w 2498272"/>
              <a:gd name="connsiteY1" fmla="*/ 930728 h 1943099"/>
              <a:gd name="connsiteX2" fmla="*/ 1249136 w 2498272"/>
              <a:gd name="connsiteY2" fmla="*/ 261257 h 1943099"/>
              <a:gd name="connsiteX3" fmla="*/ 1322615 w 2498272"/>
              <a:gd name="connsiteY3" fmla="*/ 122464 h 1943099"/>
              <a:gd name="connsiteX4" fmla="*/ 1730829 w 2498272"/>
              <a:gd name="connsiteY4" fmla="*/ 996042 h 1943099"/>
              <a:gd name="connsiteX5" fmla="*/ 2498272 w 2498272"/>
              <a:gd name="connsiteY5" fmla="*/ 1918607 h 1943099"/>
              <a:gd name="connsiteX0" fmla="*/ 0 w 2498272"/>
              <a:gd name="connsiteY0" fmla="*/ 1958067 h 1958067"/>
              <a:gd name="connsiteX1" fmla="*/ 906236 w 2498272"/>
              <a:gd name="connsiteY1" fmla="*/ 945696 h 1958067"/>
              <a:gd name="connsiteX2" fmla="*/ 1069522 w 2498272"/>
              <a:gd name="connsiteY2" fmla="*/ 186418 h 1958067"/>
              <a:gd name="connsiteX3" fmla="*/ 1322615 w 2498272"/>
              <a:gd name="connsiteY3" fmla="*/ 137432 h 1958067"/>
              <a:gd name="connsiteX4" fmla="*/ 1730829 w 2498272"/>
              <a:gd name="connsiteY4" fmla="*/ 1011010 h 1958067"/>
              <a:gd name="connsiteX5" fmla="*/ 2498272 w 2498272"/>
              <a:gd name="connsiteY5" fmla="*/ 1933575 h 1958067"/>
              <a:gd name="connsiteX0" fmla="*/ 0 w 2498272"/>
              <a:gd name="connsiteY0" fmla="*/ 1958067 h 1958067"/>
              <a:gd name="connsiteX1" fmla="*/ 906236 w 2498272"/>
              <a:gd name="connsiteY1" fmla="*/ 945696 h 1958067"/>
              <a:gd name="connsiteX2" fmla="*/ 1069522 w 2498272"/>
              <a:gd name="connsiteY2" fmla="*/ 186418 h 1958067"/>
              <a:gd name="connsiteX3" fmla="*/ 1322615 w 2498272"/>
              <a:gd name="connsiteY3" fmla="*/ 137432 h 1958067"/>
              <a:gd name="connsiteX4" fmla="*/ 1730829 w 2498272"/>
              <a:gd name="connsiteY4" fmla="*/ 1011010 h 1958067"/>
              <a:gd name="connsiteX5" fmla="*/ 2498272 w 2498272"/>
              <a:gd name="connsiteY5" fmla="*/ 1933575 h 1958067"/>
              <a:gd name="connsiteX0" fmla="*/ 0 w 2498272"/>
              <a:gd name="connsiteY0" fmla="*/ 1958067 h 1958067"/>
              <a:gd name="connsiteX1" fmla="*/ 906236 w 2498272"/>
              <a:gd name="connsiteY1" fmla="*/ 945696 h 1958067"/>
              <a:gd name="connsiteX2" fmla="*/ 1069522 w 2498272"/>
              <a:gd name="connsiteY2" fmla="*/ 186418 h 1958067"/>
              <a:gd name="connsiteX3" fmla="*/ 1322615 w 2498272"/>
              <a:gd name="connsiteY3" fmla="*/ 137432 h 1958067"/>
              <a:gd name="connsiteX4" fmla="*/ 1641022 w 2498272"/>
              <a:gd name="connsiteY4" fmla="*/ 170089 h 1958067"/>
              <a:gd name="connsiteX5" fmla="*/ 1730829 w 2498272"/>
              <a:gd name="connsiteY5" fmla="*/ 1011010 h 1958067"/>
              <a:gd name="connsiteX6" fmla="*/ 2498272 w 2498272"/>
              <a:gd name="connsiteY6" fmla="*/ 1933575 h 1958067"/>
              <a:gd name="connsiteX0" fmla="*/ 0 w 2498272"/>
              <a:gd name="connsiteY0" fmla="*/ 1925410 h 1925410"/>
              <a:gd name="connsiteX1" fmla="*/ 906236 w 2498272"/>
              <a:gd name="connsiteY1" fmla="*/ 913039 h 1925410"/>
              <a:gd name="connsiteX2" fmla="*/ 1069522 w 2498272"/>
              <a:gd name="connsiteY2" fmla="*/ 153761 h 1925410"/>
              <a:gd name="connsiteX3" fmla="*/ 1641022 w 2498272"/>
              <a:gd name="connsiteY3" fmla="*/ 137432 h 1925410"/>
              <a:gd name="connsiteX4" fmla="*/ 1730829 w 2498272"/>
              <a:gd name="connsiteY4" fmla="*/ 978353 h 1925410"/>
              <a:gd name="connsiteX5" fmla="*/ 2498272 w 2498272"/>
              <a:gd name="connsiteY5" fmla="*/ 1900918 h 1925410"/>
              <a:gd name="connsiteX0" fmla="*/ 0 w 2498272"/>
              <a:gd name="connsiteY0" fmla="*/ 1925410 h 1925410"/>
              <a:gd name="connsiteX1" fmla="*/ 906236 w 2498272"/>
              <a:gd name="connsiteY1" fmla="*/ 913039 h 1925410"/>
              <a:gd name="connsiteX2" fmla="*/ 1069522 w 2498272"/>
              <a:gd name="connsiteY2" fmla="*/ 153761 h 1925410"/>
              <a:gd name="connsiteX3" fmla="*/ 1641022 w 2498272"/>
              <a:gd name="connsiteY3" fmla="*/ 137432 h 1925410"/>
              <a:gd name="connsiteX4" fmla="*/ 1730829 w 2498272"/>
              <a:gd name="connsiteY4" fmla="*/ 978353 h 1925410"/>
              <a:gd name="connsiteX5" fmla="*/ 2498272 w 2498272"/>
              <a:gd name="connsiteY5" fmla="*/ 1900918 h 1925410"/>
              <a:gd name="connsiteX0" fmla="*/ 0 w 2498272"/>
              <a:gd name="connsiteY0" fmla="*/ 1900917 h 1900917"/>
              <a:gd name="connsiteX1" fmla="*/ 906236 w 2498272"/>
              <a:gd name="connsiteY1" fmla="*/ 888546 h 1900917"/>
              <a:gd name="connsiteX2" fmla="*/ 1069522 w 2498272"/>
              <a:gd name="connsiteY2" fmla="*/ 129268 h 1900917"/>
              <a:gd name="connsiteX3" fmla="*/ 1641022 w 2498272"/>
              <a:gd name="connsiteY3" fmla="*/ 112939 h 1900917"/>
              <a:gd name="connsiteX4" fmla="*/ 1730829 w 2498272"/>
              <a:gd name="connsiteY4" fmla="*/ 953860 h 1900917"/>
              <a:gd name="connsiteX5" fmla="*/ 2498272 w 2498272"/>
              <a:gd name="connsiteY5" fmla="*/ 1876425 h 1900917"/>
              <a:gd name="connsiteX0" fmla="*/ 0 w 2498272"/>
              <a:gd name="connsiteY0" fmla="*/ 1900917 h 1900917"/>
              <a:gd name="connsiteX1" fmla="*/ 906236 w 2498272"/>
              <a:gd name="connsiteY1" fmla="*/ 888546 h 1900917"/>
              <a:gd name="connsiteX2" fmla="*/ 1069522 w 2498272"/>
              <a:gd name="connsiteY2" fmla="*/ 129268 h 1900917"/>
              <a:gd name="connsiteX3" fmla="*/ 1641022 w 2498272"/>
              <a:gd name="connsiteY3" fmla="*/ 112939 h 1900917"/>
              <a:gd name="connsiteX4" fmla="*/ 1730829 w 2498272"/>
              <a:gd name="connsiteY4" fmla="*/ 953860 h 1900917"/>
              <a:gd name="connsiteX5" fmla="*/ 2498272 w 2498272"/>
              <a:gd name="connsiteY5" fmla="*/ 1876425 h 1900917"/>
              <a:gd name="connsiteX0" fmla="*/ 0 w 2498272"/>
              <a:gd name="connsiteY0" fmla="*/ 1868260 h 1868260"/>
              <a:gd name="connsiteX1" fmla="*/ 906236 w 2498272"/>
              <a:gd name="connsiteY1" fmla="*/ 855889 h 1868260"/>
              <a:gd name="connsiteX2" fmla="*/ 1069522 w 2498272"/>
              <a:gd name="connsiteY2" fmla="*/ 96611 h 1868260"/>
              <a:gd name="connsiteX3" fmla="*/ 1641022 w 2498272"/>
              <a:gd name="connsiteY3" fmla="*/ 80282 h 1868260"/>
              <a:gd name="connsiteX4" fmla="*/ 1730829 w 2498272"/>
              <a:gd name="connsiteY4" fmla="*/ 921203 h 1868260"/>
              <a:gd name="connsiteX5" fmla="*/ 2498272 w 2498272"/>
              <a:gd name="connsiteY5" fmla="*/ 1843768 h 1868260"/>
              <a:gd name="connsiteX0" fmla="*/ 0 w 2498272"/>
              <a:gd name="connsiteY0" fmla="*/ 1843767 h 1843767"/>
              <a:gd name="connsiteX1" fmla="*/ 906236 w 2498272"/>
              <a:gd name="connsiteY1" fmla="*/ 831396 h 1843767"/>
              <a:gd name="connsiteX2" fmla="*/ 1069522 w 2498272"/>
              <a:gd name="connsiteY2" fmla="*/ 72118 h 1843767"/>
              <a:gd name="connsiteX3" fmla="*/ 1641022 w 2498272"/>
              <a:gd name="connsiteY3" fmla="*/ 55789 h 1843767"/>
              <a:gd name="connsiteX4" fmla="*/ 1730829 w 2498272"/>
              <a:gd name="connsiteY4" fmla="*/ 896710 h 1843767"/>
              <a:gd name="connsiteX5" fmla="*/ 2498272 w 2498272"/>
              <a:gd name="connsiteY5" fmla="*/ 1819275 h 184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8272" h="1843767">
                <a:moveTo>
                  <a:pt x="0" y="1843767"/>
                </a:moveTo>
                <a:cubicBezTo>
                  <a:pt x="342900" y="1489301"/>
                  <a:pt x="685800" y="1134835"/>
                  <a:pt x="906236" y="831396"/>
                </a:cubicBezTo>
                <a:cubicBezTo>
                  <a:pt x="1104900" y="551089"/>
                  <a:pt x="1000126" y="206828"/>
                  <a:pt x="1069522" y="72118"/>
                </a:cubicBezTo>
                <a:cubicBezTo>
                  <a:pt x="1257300" y="8164"/>
                  <a:pt x="1473653" y="0"/>
                  <a:pt x="1641022" y="55789"/>
                </a:cubicBezTo>
                <a:cubicBezTo>
                  <a:pt x="1751240" y="193221"/>
                  <a:pt x="1587954" y="602796"/>
                  <a:pt x="1730829" y="896710"/>
                </a:cubicBezTo>
                <a:cubicBezTo>
                  <a:pt x="1873704" y="1190624"/>
                  <a:pt x="2212522" y="1507671"/>
                  <a:pt x="2498272" y="1819275"/>
                </a:cubicBezTo>
              </a:path>
            </a:pathLst>
          </a:custGeom>
          <a:ln w="2540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TextBox 168"/>
          <p:cNvSpPr txBox="1"/>
          <p:nvPr/>
        </p:nvSpPr>
        <p:spPr>
          <a:xfrm>
            <a:off x="2932981" y="2829464"/>
            <a:ext cx="3062377" cy="120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High bisection bandwidth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6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7547" y="202303"/>
            <a:ext cx="5142850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Simulations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7384" y="1298833"/>
            <a:ext cx="3267660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u="sng" dirty="0" smtClean="0">
                <a:solidFill>
                  <a:srgbClr val="000000"/>
                </a:solidFill>
                <a:latin typeface="Futura Bk" pitchFamily="34" charset="0"/>
              </a:rPr>
              <a:t>Topologies</a:t>
            </a:r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:</a:t>
            </a:r>
            <a:endParaRPr lang="en-US" sz="4800" u="sng" dirty="0" smtClean="0">
              <a:solidFill>
                <a:srgbClr val="000000"/>
              </a:solidFill>
              <a:latin typeface="Futura B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902" y="2130416"/>
            <a:ext cx="2036296" cy="6472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err="1" smtClean="0">
                <a:solidFill>
                  <a:srgbClr val="000000"/>
                </a:solidFill>
                <a:latin typeface="Futura Bk" pitchFamily="34" charset="0"/>
              </a:rPr>
              <a:t>CiscoDC</a:t>
            </a:r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958399" y="2130410"/>
            <a:ext cx="1820635" cy="9664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Fat-Tree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Futura Bk" pitchFamily="34" charset="0"/>
              </a:rPr>
              <a:t>[Al-fares et al.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Futura Bk" pitchFamily="34" charset="0"/>
              </a:rPr>
              <a:t>SIGCOMM’08]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1484" y="2156291"/>
            <a:ext cx="1881021" cy="10095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err="1" smtClean="0">
                <a:solidFill>
                  <a:srgbClr val="000000"/>
                </a:solidFill>
                <a:latin typeface="Futura Bk" pitchFamily="34" charset="0"/>
              </a:rPr>
              <a:t>HyperX</a:t>
            </a:r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Futura Bk" pitchFamily="34" charset="0"/>
              </a:rPr>
              <a:t>[Ahn et al. SC’09]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081825" y="2139037"/>
            <a:ext cx="1665359" cy="9664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B-Cube</a:t>
            </a:r>
            <a:r>
              <a:rPr lang="en-US" sz="2000" dirty="0" smtClean="0">
                <a:solidFill>
                  <a:srgbClr val="000000"/>
                </a:solidFill>
                <a:latin typeface="Futura Bk" pitchFamily="34" charset="0"/>
              </a:rPr>
              <a:t>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Futura Bk" pitchFamily="34" charset="0"/>
              </a:rPr>
              <a:t>[Guo et al.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Futura Bk" pitchFamily="34" charset="0"/>
              </a:rPr>
              <a:t>SIGCOMM’09]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426191" y="3964918"/>
            <a:ext cx="387350" cy="233363"/>
          </a:xfrm>
          <a:prstGeom prst="rect">
            <a:avLst/>
          </a:prstGeom>
          <a:solidFill>
            <a:srgbClr val="0071B4">
              <a:lumMod val="20000"/>
              <a:lumOff val="80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678346" y="3968548"/>
            <a:ext cx="387350" cy="233363"/>
          </a:xfrm>
          <a:prstGeom prst="rect">
            <a:avLst/>
          </a:prstGeom>
          <a:solidFill>
            <a:srgbClr val="0071B4">
              <a:lumMod val="20000"/>
              <a:lumOff val="80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205825" y="5727801"/>
            <a:ext cx="261875" cy="146718"/>
            <a:chOff x="1487840" y="5952088"/>
            <a:chExt cx="261875" cy="146718"/>
          </a:xfrm>
        </p:grpSpPr>
        <p:cxnSp>
          <p:nvCxnSpPr>
            <p:cNvPr id="18" name="Straight Connector 48"/>
            <p:cNvCxnSpPr>
              <a:cxnSpLocks noChangeShapeType="1"/>
            </p:cNvCxnSpPr>
            <p:nvPr/>
          </p:nvCxnSpPr>
          <p:spPr bwMode="auto">
            <a:xfrm rot="16200000" flipH="1">
              <a:off x="1417298" y="6028262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" name="Straight Connector 49"/>
            <p:cNvCxnSpPr>
              <a:cxnSpLocks noChangeShapeType="1"/>
            </p:cNvCxnSpPr>
            <p:nvPr/>
          </p:nvCxnSpPr>
          <p:spPr bwMode="auto">
            <a:xfrm rot="16200000" flipH="1">
              <a:off x="1499352" y="6026385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" name="Straight Connector 50"/>
            <p:cNvCxnSpPr>
              <a:cxnSpLocks noChangeShapeType="1"/>
            </p:cNvCxnSpPr>
            <p:nvPr/>
          </p:nvCxnSpPr>
          <p:spPr bwMode="auto">
            <a:xfrm rot="16200000" flipH="1">
              <a:off x="1591881" y="6024507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" name="Straight Connector 51"/>
            <p:cNvCxnSpPr>
              <a:cxnSpLocks noChangeShapeType="1"/>
            </p:cNvCxnSpPr>
            <p:nvPr/>
          </p:nvCxnSpPr>
          <p:spPr bwMode="auto">
            <a:xfrm rot="16200000" flipH="1">
              <a:off x="1679172" y="6022630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22" name="Group 328"/>
          <p:cNvGrpSpPr/>
          <p:nvPr/>
        </p:nvGrpSpPr>
        <p:grpSpPr>
          <a:xfrm>
            <a:off x="6085248" y="5722805"/>
            <a:ext cx="261875" cy="146718"/>
            <a:chOff x="1203238" y="4859479"/>
            <a:chExt cx="261875" cy="146718"/>
          </a:xfrm>
        </p:grpSpPr>
        <p:cxnSp>
          <p:nvCxnSpPr>
            <p:cNvPr id="54" name="Straight Connector 48"/>
            <p:cNvCxnSpPr>
              <a:cxnSpLocks noChangeShapeType="1"/>
            </p:cNvCxnSpPr>
            <p:nvPr/>
          </p:nvCxnSpPr>
          <p:spPr bwMode="auto">
            <a:xfrm rot="16200000" flipH="1">
              <a:off x="1132696" y="4935653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5" name="Straight Connector 49"/>
            <p:cNvCxnSpPr>
              <a:cxnSpLocks noChangeShapeType="1"/>
            </p:cNvCxnSpPr>
            <p:nvPr/>
          </p:nvCxnSpPr>
          <p:spPr bwMode="auto">
            <a:xfrm rot="16200000" flipH="1">
              <a:off x="1214750" y="4933776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6" name="Straight Connector 50"/>
            <p:cNvCxnSpPr>
              <a:cxnSpLocks noChangeShapeType="1"/>
            </p:cNvCxnSpPr>
            <p:nvPr/>
          </p:nvCxnSpPr>
          <p:spPr bwMode="auto">
            <a:xfrm rot="16200000" flipH="1">
              <a:off x="1307279" y="4931898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8" name="Straight Connector 51"/>
            <p:cNvCxnSpPr>
              <a:cxnSpLocks noChangeShapeType="1"/>
            </p:cNvCxnSpPr>
            <p:nvPr/>
          </p:nvCxnSpPr>
          <p:spPr bwMode="auto">
            <a:xfrm rot="16200000" flipH="1">
              <a:off x="1394570" y="4930021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</p:grpSp>
      <p:cxnSp>
        <p:nvCxnSpPr>
          <p:cNvPr id="24" name="Straight Connector 23"/>
          <p:cNvCxnSpPr>
            <a:stCxn id="13" idx="2"/>
            <a:endCxn id="16" idx="0"/>
          </p:cNvCxnSpPr>
          <p:nvPr/>
        </p:nvCxnSpPr>
        <p:spPr>
          <a:xfrm rot="5400000" flipH="1">
            <a:off x="5510518" y="5027089"/>
            <a:ext cx="991780" cy="39681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2"/>
            <a:endCxn id="16" idx="0"/>
          </p:cNvCxnSpPr>
          <p:nvPr/>
        </p:nvCxnSpPr>
        <p:spPr>
          <a:xfrm rot="5400000" flipH="1" flipV="1">
            <a:off x="5072055" y="4990438"/>
            <a:ext cx="996778" cy="47511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2"/>
            <a:endCxn id="12" idx="0"/>
          </p:cNvCxnSpPr>
          <p:nvPr/>
        </p:nvCxnSpPr>
        <p:spPr>
          <a:xfrm rot="5400000">
            <a:off x="4829007" y="4702162"/>
            <a:ext cx="1294740" cy="28697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2"/>
            <a:endCxn id="13" idx="0"/>
          </p:cNvCxnSpPr>
          <p:nvPr/>
        </p:nvCxnSpPr>
        <p:spPr>
          <a:xfrm rot="5400000">
            <a:off x="6395362" y="4011364"/>
            <a:ext cx="1286112" cy="1667206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7194519" y="5715309"/>
            <a:ext cx="261875" cy="146718"/>
            <a:chOff x="3476534" y="5939596"/>
            <a:chExt cx="261875" cy="146718"/>
          </a:xfrm>
        </p:grpSpPr>
        <p:cxnSp>
          <p:nvCxnSpPr>
            <p:cNvPr id="37" name="Straight Connector 48"/>
            <p:cNvCxnSpPr>
              <a:cxnSpLocks noChangeShapeType="1"/>
            </p:cNvCxnSpPr>
            <p:nvPr/>
          </p:nvCxnSpPr>
          <p:spPr bwMode="auto">
            <a:xfrm rot="16200000" flipH="1">
              <a:off x="3405992" y="6015770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8" name="Straight Connector 49"/>
            <p:cNvCxnSpPr>
              <a:cxnSpLocks noChangeShapeType="1"/>
            </p:cNvCxnSpPr>
            <p:nvPr/>
          </p:nvCxnSpPr>
          <p:spPr bwMode="auto">
            <a:xfrm rot="16200000" flipH="1">
              <a:off x="3488046" y="6013893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9" name="Straight Connector 50"/>
            <p:cNvCxnSpPr>
              <a:cxnSpLocks noChangeShapeType="1"/>
            </p:cNvCxnSpPr>
            <p:nvPr/>
          </p:nvCxnSpPr>
          <p:spPr bwMode="auto">
            <a:xfrm rot="16200000" flipH="1">
              <a:off x="3580575" y="6012015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0" name="Straight Connector 51"/>
            <p:cNvCxnSpPr>
              <a:cxnSpLocks noChangeShapeType="1"/>
            </p:cNvCxnSpPr>
            <p:nvPr/>
          </p:nvCxnSpPr>
          <p:spPr bwMode="auto">
            <a:xfrm rot="16200000" flipH="1">
              <a:off x="3667866" y="6010138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41" name="Group 381"/>
          <p:cNvGrpSpPr/>
          <p:nvPr/>
        </p:nvGrpSpPr>
        <p:grpSpPr>
          <a:xfrm>
            <a:off x="8073942" y="5710313"/>
            <a:ext cx="261875" cy="146718"/>
            <a:chOff x="1203238" y="4859479"/>
            <a:chExt cx="261875" cy="146718"/>
          </a:xfrm>
        </p:grpSpPr>
        <p:cxnSp>
          <p:nvCxnSpPr>
            <p:cNvPr id="50" name="Straight Connector 49"/>
            <p:cNvCxnSpPr>
              <a:cxnSpLocks noChangeShapeType="1"/>
            </p:cNvCxnSpPr>
            <p:nvPr/>
          </p:nvCxnSpPr>
          <p:spPr bwMode="auto">
            <a:xfrm rot="16200000" flipH="1">
              <a:off x="1132696" y="4935653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" name="Straight Connector 50"/>
            <p:cNvCxnSpPr>
              <a:cxnSpLocks noChangeShapeType="1"/>
            </p:cNvCxnSpPr>
            <p:nvPr/>
          </p:nvCxnSpPr>
          <p:spPr bwMode="auto">
            <a:xfrm rot="16200000" flipH="1">
              <a:off x="1214750" y="4933776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2" name="Straight Connector 51"/>
            <p:cNvCxnSpPr>
              <a:cxnSpLocks noChangeShapeType="1"/>
            </p:cNvCxnSpPr>
            <p:nvPr/>
          </p:nvCxnSpPr>
          <p:spPr bwMode="auto">
            <a:xfrm rot="16200000" flipH="1">
              <a:off x="1307279" y="4931898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3" name="Straight Connector 52"/>
            <p:cNvCxnSpPr>
              <a:cxnSpLocks noChangeShapeType="1"/>
            </p:cNvCxnSpPr>
            <p:nvPr/>
          </p:nvCxnSpPr>
          <p:spPr bwMode="auto">
            <a:xfrm rot="16200000" flipH="1">
              <a:off x="1394570" y="4930021"/>
              <a:ext cx="141086" cy="1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</p:grpSp>
      <p:cxnSp>
        <p:nvCxnSpPr>
          <p:cNvPr id="42" name="Straight Connector 41"/>
          <p:cNvCxnSpPr>
            <a:stCxn id="31" idx="2"/>
            <a:endCxn id="34" idx="0"/>
          </p:cNvCxnSpPr>
          <p:nvPr/>
        </p:nvCxnSpPr>
        <p:spPr>
          <a:xfrm rot="5400000" flipH="1" flipV="1">
            <a:off x="7002532" y="5023907"/>
            <a:ext cx="1009033" cy="38818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2" idx="2"/>
            <a:endCxn id="34" idx="0"/>
          </p:cNvCxnSpPr>
          <p:nvPr/>
        </p:nvCxnSpPr>
        <p:spPr>
          <a:xfrm rot="5400000" flipH="1">
            <a:off x="7458248" y="4956382"/>
            <a:ext cx="995409" cy="509617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9" idx="2"/>
            <a:endCxn id="31" idx="0"/>
          </p:cNvCxnSpPr>
          <p:nvPr/>
        </p:nvCxnSpPr>
        <p:spPr>
          <a:xfrm rot="16200000" flipH="1">
            <a:off x="5820973" y="3997173"/>
            <a:ext cx="1290874" cy="169308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0" idx="2"/>
            <a:endCxn id="32" idx="0"/>
          </p:cNvCxnSpPr>
          <p:nvPr/>
        </p:nvCxnSpPr>
        <p:spPr>
          <a:xfrm rot="16200000" flipH="1">
            <a:off x="7404581" y="4669351"/>
            <a:ext cx="1273620" cy="33874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 bwMode="auto">
          <a:xfrm>
            <a:off x="5139212" y="5493021"/>
            <a:ext cx="387350" cy="233363"/>
          </a:xfrm>
          <a:prstGeom prst="rect">
            <a:avLst/>
          </a:prstGeom>
          <a:solidFill>
            <a:srgbClr val="0071B4">
              <a:lumMod val="20000"/>
              <a:lumOff val="80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011140" y="5488023"/>
            <a:ext cx="387350" cy="233363"/>
          </a:xfrm>
          <a:prstGeom prst="rect">
            <a:avLst/>
          </a:prstGeom>
          <a:solidFill>
            <a:srgbClr val="0071B4">
              <a:lumMod val="20000"/>
              <a:lumOff val="80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614326" y="4729606"/>
            <a:ext cx="387350" cy="233363"/>
          </a:xfrm>
          <a:prstGeom prst="rect">
            <a:avLst/>
          </a:prstGeom>
          <a:solidFill>
            <a:srgbClr val="0071B4">
              <a:lumMod val="20000"/>
              <a:lumOff val="80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119280" y="5489155"/>
            <a:ext cx="387350" cy="233363"/>
          </a:xfrm>
          <a:prstGeom prst="rect">
            <a:avLst/>
          </a:prstGeom>
          <a:solidFill>
            <a:srgbClr val="0071B4">
              <a:lumMod val="20000"/>
              <a:lumOff val="80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8017086" y="5475531"/>
            <a:ext cx="387350" cy="233363"/>
          </a:xfrm>
          <a:prstGeom prst="rect">
            <a:avLst/>
          </a:prstGeom>
          <a:solidFill>
            <a:srgbClr val="0071B4">
              <a:lumMod val="20000"/>
              <a:lumOff val="80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7507469" y="4713485"/>
            <a:ext cx="387350" cy="233363"/>
          </a:xfrm>
          <a:prstGeom prst="rect">
            <a:avLst/>
          </a:prstGeom>
          <a:solidFill>
            <a:srgbClr val="0071B4">
              <a:lumMod val="20000"/>
              <a:lumOff val="80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8" name="Text Box 9"/>
          <p:cNvSpPr txBox="1">
            <a:spLocks noChangeArrowheads="1"/>
          </p:cNvSpPr>
          <p:nvPr/>
        </p:nvSpPr>
        <p:spPr bwMode="auto">
          <a:xfrm>
            <a:off x="609600" y="4140590"/>
            <a:ext cx="36604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/>
              <a:t>#ports/switch (p) = 2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/>
              <a:t>Levels (l) = 2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7547" y="202303"/>
            <a:ext cx="5142850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Simulations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7384" y="1298833"/>
            <a:ext cx="3267660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u="sng" dirty="0" smtClean="0">
                <a:solidFill>
                  <a:srgbClr val="000000"/>
                </a:solidFill>
                <a:latin typeface="Futura Bk" pitchFamily="34" charset="0"/>
              </a:rPr>
              <a:t>Topologies</a:t>
            </a:r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:</a:t>
            </a:r>
            <a:endParaRPr lang="en-US" sz="4800" u="sng" dirty="0" smtClean="0">
              <a:solidFill>
                <a:srgbClr val="000000"/>
              </a:solidFill>
              <a:latin typeface="Futura B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902" y="2130416"/>
            <a:ext cx="2036296" cy="6472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err="1" smtClean="0">
                <a:solidFill>
                  <a:srgbClr val="000000"/>
                </a:solidFill>
                <a:latin typeface="Futura Bk" pitchFamily="34" charset="0"/>
              </a:rPr>
              <a:t>CiscoDC</a:t>
            </a:r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958399" y="2130410"/>
            <a:ext cx="1820635" cy="9664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Fat-Tree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Futura Bk" pitchFamily="34" charset="0"/>
              </a:rPr>
              <a:t>[Al-fares et al.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Futura Bk" pitchFamily="34" charset="0"/>
              </a:rPr>
              <a:t>SIGCOMM’08]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1484" y="2156291"/>
            <a:ext cx="1881021" cy="10095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err="1" smtClean="0">
                <a:solidFill>
                  <a:srgbClr val="000000"/>
                </a:solidFill>
                <a:latin typeface="Futura Bk" pitchFamily="34" charset="0"/>
              </a:rPr>
              <a:t>HyperX</a:t>
            </a:r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Futura Bk" pitchFamily="34" charset="0"/>
              </a:rPr>
              <a:t>[Ahn et al. SC’09]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081825" y="2139037"/>
            <a:ext cx="1665359" cy="9664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B-Cube</a:t>
            </a:r>
            <a:r>
              <a:rPr lang="en-US" sz="2000" dirty="0" smtClean="0">
                <a:solidFill>
                  <a:srgbClr val="000000"/>
                </a:solidFill>
                <a:latin typeface="Futura Bk" pitchFamily="34" charset="0"/>
              </a:rPr>
              <a:t>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Futura Bk" pitchFamily="34" charset="0"/>
              </a:rPr>
              <a:t>[Guo et al.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Futura Bk" pitchFamily="34" charset="0"/>
              </a:rPr>
              <a:t>SIGCOMM’09]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273" y="3685470"/>
            <a:ext cx="2633326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u="sng" dirty="0" smtClean="0">
                <a:solidFill>
                  <a:srgbClr val="000000"/>
                </a:solidFill>
                <a:latin typeface="Futura Bk" pitchFamily="34" charset="0"/>
              </a:rPr>
              <a:t>Metrics</a:t>
            </a:r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:</a:t>
            </a:r>
            <a:endParaRPr lang="en-US" sz="4800" u="sng" dirty="0" smtClean="0">
              <a:solidFill>
                <a:srgbClr val="000000"/>
              </a:solidFill>
              <a:latin typeface="Futura B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1821" y="4520242"/>
            <a:ext cx="6676845" cy="1249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    #VLANs       Link-Coverage</a:t>
            </a:r>
          </a:p>
          <a:p>
            <a:pPr>
              <a:spcAft>
                <a:spcPts val="900"/>
              </a:spcAft>
            </a:pPr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    Reliability     Throughput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7547" y="202303"/>
            <a:ext cx="5142850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Simulations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7384" y="1298833"/>
            <a:ext cx="3267660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u="sng" dirty="0" smtClean="0">
                <a:solidFill>
                  <a:srgbClr val="000000"/>
                </a:solidFill>
                <a:latin typeface="Futura Bk" pitchFamily="34" charset="0"/>
              </a:rPr>
              <a:t>Topologies</a:t>
            </a:r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:</a:t>
            </a:r>
            <a:endParaRPr lang="en-US" sz="4800" u="sng" dirty="0" smtClean="0">
              <a:solidFill>
                <a:srgbClr val="000000"/>
              </a:solidFill>
              <a:latin typeface="Futura B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902" y="2130416"/>
            <a:ext cx="2036296" cy="6472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err="1" smtClean="0">
                <a:solidFill>
                  <a:srgbClr val="000000"/>
                </a:solidFill>
                <a:latin typeface="Futura Bk" pitchFamily="34" charset="0"/>
              </a:rPr>
              <a:t>CiscoDC</a:t>
            </a:r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958399" y="2130410"/>
            <a:ext cx="1820635" cy="9664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Fat-Tree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Futura Bk" pitchFamily="34" charset="0"/>
              </a:rPr>
              <a:t>[Al-fares et al.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Futura Bk" pitchFamily="34" charset="0"/>
              </a:rPr>
              <a:t>SIGCOMM’08]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1484" y="2156291"/>
            <a:ext cx="1881021" cy="10095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err="1" smtClean="0">
                <a:solidFill>
                  <a:srgbClr val="000000"/>
                </a:solidFill>
                <a:latin typeface="Futura Bk" pitchFamily="34" charset="0"/>
              </a:rPr>
              <a:t>HyperX</a:t>
            </a:r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Futura Bk" pitchFamily="34" charset="0"/>
              </a:rPr>
              <a:t>[Ahn et al. SC’09]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081825" y="2139037"/>
            <a:ext cx="1665359" cy="9664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B-Cube</a:t>
            </a:r>
            <a:r>
              <a:rPr lang="en-US" sz="2000" dirty="0" smtClean="0">
                <a:solidFill>
                  <a:srgbClr val="000000"/>
                </a:solidFill>
                <a:latin typeface="Futura Bk" pitchFamily="34" charset="0"/>
              </a:rPr>
              <a:t>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Futura Bk" pitchFamily="34" charset="0"/>
              </a:rPr>
              <a:t>[Guo et al.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Futura Bk" pitchFamily="34" charset="0"/>
              </a:rPr>
              <a:t>SIGCOMM’09]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273" y="3685470"/>
            <a:ext cx="2633326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u="sng" dirty="0" smtClean="0">
                <a:solidFill>
                  <a:srgbClr val="000000"/>
                </a:solidFill>
                <a:latin typeface="Futura Bk" pitchFamily="34" charset="0"/>
              </a:rPr>
              <a:t>Metrics</a:t>
            </a:r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:</a:t>
            </a:r>
            <a:endParaRPr lang="en-US" sz="4800" u="sng" dirty="0" smtClean="0">
              <a:solidFill>
                <a:srgbClr val="000000"/>
              </a:solidFill>
              <a:latin typeface="Futura B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1821" y="4520242"/>
            <a:ext cx="6676845" cy="1249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    </a:t>
            </a:r>
            <a:r>
              <a:rPr lang="en-US" sz="3600" b="1" dirty="0" smtClean="0">
                <a:solidFill>
                  <a:srgbClr val="FF0000"/>
                </a:solidFill>
                <a:latin typeface="Futura Bk" pitchFamily="34" charset="0"/>
              </a:rPr>
              <a:t>#VLANs</a:t>
            </a:r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     Link-Coverage</a:t>
            </a:r>
          </a:p>
          <a:p>
            <a:pPr>
              <a:spcAft>
                <a:spcPts val="900"/>
              </a:spcAft>
            </a:pPr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    Reliability     </a:t>
            </a:r>
            <a:r>
              <a:rPr lang="en-US" sz="3600" b="1" dirty="0" smtClean="0">
                <a:solidFill>
                  <a:srgbClr val="FF0000"/>
                </a:solidFill>
                <a:latin typeface="Futura Bk" pitchFamily="34" charset="0"/>
              </a:rPr>
              <a:t>Throughput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5722" y="200761"/>
            <a:ext cx="6461184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Num. of VLANs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821" y="2087272"/>
            <a:ext cx="3487538" cy="45066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 smtClean="0">
                <a:solidFill>
                  <a:srgbClr val="000000"/>
                </a:solidFill>
                <a:latin typeface="Futura Bk" pitchFamily="34" charset="0"/>
              </a:rPr>
              <a:t>CiscoDC</a:t>
            </a:r>
            <a:r>
              <a:rPr lang="en-US" sz="4000" dirty="0" smtClean="0">
                <a:solidFill>
                  <a:srgbClr val="000000"/>
                </a:solidFill>
                <a:latin typeface="Futura Bk" pitchFamily="34" charset="0"/>
              </a:rPr>
              <a:t> (8,8)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dirty="0" smtClean="0">
                <a:solidFill>
                  <a:srgbClr val="000000"/>
                </a:solidFill>
                <a:latin typeface="Futura Bk" pitchFamily="34" charset="0"/>
              </a:rPr>
              <a:t>Fat-Tree (48)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 smtClean="0">
                <a:solidFill>
                  <a:srgbClr val="000000"/>
                </a:solidFill>
                <a:latin typeface="Futura Bk" pitchFamily="34" charset="0"/>
              </a:rPr>
              <a:t>HyperX</a:t>
            </a:r>
            <a:r>
              <a:rPr lang="en-US" sz="4000" dirty="0" smtClean="0">
                <a:solidFill>
                  <a:srgbClr val="000000"/>
                </a:solidFill>
                <a:latin typeface="Futura Bk" pitchFamily="34" charset="0"/>
              </a:rPr>
              <a:t> (16)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dirty="0" smtClean="0">
                <a:solidFill>
                  <a:srgbClr val="000000"/>
                </a:solidFill>
                <a:latin typeface="Futura Bk" pitchFamily="34" charset="0"/>
              </a:rPr>
              <a:t>B-Cube (48,2)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0607" y="2006769"/>
            <a:ext cx="1713370" cy="45066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sz="3200" dirty="0" smtClean="0">
                <a:solidFill>
                  <a:srgbClr val="000000"/>
                </a:solidFill>
                <a:latin typeface="Futura Bk" pitchFamily="34" charset="0"/>
              </a:rPr>
              <a:t>146 </a:t>
            </a: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sz="3200" dirty="0" smtClean="0">
                <a:solidFill>
                  <a:srgbClr val="000000"/>
                </a:solidFill>
                <a:latin typeface="Futura Bk" pitchFamily="34" charset="0"/>
              </a:rPr>
              <a:t>2880</a:t>
            </a: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sz="3200" dirty="0" smtClean="0">
                <a:solidFill>
                  <a:srgbClr val="000000"/>
                </a:solidFill>
                <a:latin typeface="Futura Bk" pitchFamily="34" charset="0"/>
              </a:rPr>
              <a:t>256</a:t>
            </a: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sz="3200" dirty="0" smtClean="0">
                <a:solidFill>
                  <a:srgbClr val="000000"/>
                </a:solidFill>
                <a:latin typeface="Futura Bk" pitchFamily="34" charset="0"/>
              </a:rPr>
              <a:t>2048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6666" y="1668378"/>
            <a:ext cx="3096882" cy="6693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Futura Bk" pitchFamily="34" charset="0"/>
              </a:rPr>
              <a:t>#switches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27414" y="1986643"/>
            <a:ext cx="1713370" cy="45066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sz="3200" dirty="0" smtClean="0">
                <a:solidFill>
                  <a:srgbClr val="000000"/>
                </a:solidFill>
                <a:latin typeface="Futura Bk" pitchFamily="34" charset="0"/>
              </a:rPr>
              <a:t>38 </a:t>
            </a: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sz="3200" dirty="0" smtClean="0">
                <a:solidFill>
                  <a:srgbClr val="000000"/>
                </a:solidFill>
                <a:latin typeface="Futura Bk" pitchFamily="34" charset="0"/>
              </a:rPr>
              <a:t>576</a:t>
            </a: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sz="3200" dirty="0" smtClean="0">
                <a:solidFill>
                  <a:srgbClr val="000000"/>
                </a:solidFill>
                <a:latin typeface="Futura Bk" pitchFamily="34" charset="0"/>
              </a:rPr>
              <a:t>971</a:t>
            </a: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sz="3200" dirty="0" smtClean="0">
                <a:solidFill>
                  <a:srgbClr val="000000"/>
                </a:solidFill>
                <a:latin typeface="Futura Bk" pitchFamily="34" charset="0"/>
              </a:rPr>
              <a:t>2048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32099" y="1189991"/>
            <a:ext cx="3096882" cy="1026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US" sz="3200" dirty="0" smtClean="0">
              <a:solidFill>
                <a:srgbClr val="000000"/>
              </a:solidFill>
              <a:latin typeface="Futura Bk" pitchFamily="34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Futura Bk" pitchFamily="34" charset="0"/>
              </a:rPr>
              <a:t>#VLANs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5568" y="381916"/>
            <a:ext cx="5142850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Throughput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3142" y="1681842"/>
            <a:ext cx="2963636" cy="45066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4800" dirty="0" err="1" smtClean="0">
                <a:solidFill>
                  <a:srgbClr val="000000"/>
                </a:solidFill>
                <a:latin typeface="Futura Bk" pitchFamily="34" charset="0"/>
              </a:rPr>
              <a:t>CiscoDC</a:t>
            </a:r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Fat-Tree</a:t>
            </a:r>
          </a:p>
          <a:p>
            <a:pPr>
              <a:lnSpc>
                <a:spcPct val="150000"/>
              </a:lnSpc>
            </a:pPr>
            <a:r>
              <a:rPr lang="en-US" sz="4800" dirty="0" err="1" smtClean="0">
                <a:solidFill>
                  <a:srgbClr val="000000"/>
                </a:solidFill>
                <a:latin typeface="Futura Bk" pitchFamily="34" charset="0"/>
              </a:rPr>
              <a:t>HyperX</a:t>
            </a:r>
            <a:endParaRPr lang="en-US" sz="4800" dirty="0" smtClean="0">
              <a:solidFill>
                <a:srgbClr val="000000"/>
              </a:solidFill>
              <a:latin typeface="Futura Bk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B-Cube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1014" y="1670961"/>
            <a:ext cx="1986643" cy="45066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2x</a:t>
            </a:r>
          </a:p>
          <a:p>
            <a:pPr>
              <a:lnSpc>
                <a:spcPct val="150000"/>
              </a:lnSpc>
            </a:pPr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24x</a:t>
            </a:r>
          </a:p>
          <a:p>
            <a:pPr>
              <a:lnSpc>
                <a:spcPct val="150000"/>
              </a:lnSpc>
            </a:pPr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10.5x </a:t>
            </a:r>
          </a:p>
          <a:p>
            <a:pPr>
              <a:lnSpc>
                <a:spcPct val="150000"/>
              </a:lnSpc>
            </a:pPr>
            <a:r>
              <a:rPr lang="en-US" sz="4800" dirty="0" smtClean="0">
                <a:solidFill>
                  <a:srgbClr val="000000"/>
                </a:solidFill>
                <a:latin typeface="Futura Bk" pitchFamily="34" charset="0"/>
              </a:rPr>
              <a:t>1.6x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5679" y="3162303"/>
            <a:ext cx="2677885" cy="1254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Improvement over STP</a:t>
            </a:r>
          </a:p>
        </p:txBody>
      </p:sp>
      <p:sp>
        <p:nvSpPr>
          <p:cNvPr id="7" name="Right Brace 6"/>
          <p:cNvSpPr/>
          <p:nvPr/>
        </p:nvSpPr>
        <p:spPr>
          <a:xfrm>
            <a:off x="5682343" y="1828800"/>
            <a:ext cx="538843" cy="4114800"/>
          </a:xfrm>
          <a:prstGeom prst="rightBrace">
            <a:avLst>
              <a:gd name="adj1" fmla="val 30555"/>
              <a:gd name="adj2" fmla="val 50000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6917" y="1467765"/>
            <a:ext cx="6127589" cy="23818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7200" dirty="0" err="1" smtClean="0">
                <a:solidFill>
                  <a:srgbClr val="000000"/>
                </a:solidFill>
                <a:latin typeface="Futura Bk" pitchFamily="34" charset="0"/>
              </a:rPr>
              <a:t>OpenCirrus</a:t>
            </a:r>
            <a:r>
              <a:rPr lang="en-US" sz="7200" dirty="0" smtClean="0">
                <a:solidFill>
                  <a:srgbClr val="000000"/>
                </a:solidFill>
                <a:latin typeface="Futura Bk" pitchFamily="34" charset="0"/>
              </a:rPr>
              <a:t> Experiments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/>
          <p:cNvGrpSpPr/>
          <p:nvPr/>
        </p:nvGrpSpPr>
        <p:grpSpPr>
          <a:xfrm>
            <a:off x="3692635" y="3981354"/>
            <a:ext cx="1399127" cy="2234719"/>
            <a:chOff x="3692635" y="3981354"/>
            <a:chExt cx="1399127" cy="2234719"/>
          </a:xfrm>
        </p:grpSpPr>
        <p:pic>
          <p:nvPicPr>
            <p:cNvPr id="22" name="Picture 21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9044" y="6086086"/>
              <a:ext cx="1392718" cy="129987"/>
            </a:xfrm>
            <a:prstGeom prst="rect">
              <a:avLst/>
            </a:prstGeom>
          </p:spPr>
        </p:pic>
        <p:pic>
          <p:nvPicPr>
            <p:cNvPr id="28" name="Picture 27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7447" y="5940098"/>
              <a:ext cx="1392718" cy="129987"/>
            </a:xfrm>
            <a:prstGeom prst="rect">
              <a:avLst/>
            </a:prstGeom>
          </p:spPr>
        </p:pic>
        <p:pic>
          <p:nvPicPr>
            <p:cNvPr id="29" name="Picture 28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7440" y="5795724"/>
              <a:ext cx="1392718" cy="129987"/>
            </a:xfrm>
            <a:prstGeom prst="rect">
              <a:avLst/>
            </a:prstGeom>
          </p:spPr>
        </p:pic>
        <p:pic>
          <p:nvPicPr>
            <p:cNvPr id="30" name="Picture 29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5843" y="5659361"/>
              <a:ext cx="1392718" cy="129987"/>
            </a:xfrm>
            <a:prstGeom prst="rect">
              <a:avLst/>
            </a:prstGeom>
          </p:spPr>
        </p:pic>
        <p:pic>
          <p:nvPicPr>
            <p:cNvPr id="35" name="Picture 34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7440" y="5516589"/>
              <a:ext cx="1392718" cy="129987"/>
            </a:xfrm>
            <a:prstGeom prst="rect">
              <a:avLst/>
            </a:prstGeom>
          </p:spPr>
        </p:pic>
        <p:pic>
          <p:nvPicPr>
            <p:cNvPr id="36" name="Picture 35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5843" y="5380226"/>
              <a:ext cx="1392718" cy="129987"/>
            </a:xfrm>
            <a:prstGeom prst="rect">
              <a:avLst/>
            </a:prstGeom>
          </p:spPr>
        </p:pic>
        <p:pic>
          <p:nvPicPr>
            <p:cNvPr id="37" name="Picture 36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5836" y="5245477"/>
              <a:ext cx="1392718" cy="129987"/>
            </a:xfrm>
            <a:prstGeom prst="rect">
              <a:avLst/>
            </a:prstGeom>
          </p:spPr>
        </p:pic>
        <p:pic>
          <p:nvPicPr>
            <p:cNvPr id="38" name="Picture 37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4239" y="5109114"/>
              <a:ext cx="1392718" cy="129987"/>
            </a:xfrm>
            <a:prstGeom prst="rect">
              <a:avLst/>
            </a:prstGeom>
          </p:spPr>
        </p:pic>
        <p:pic>
          <p:nvPicPr>
            <p:cNvPr id="39" name="Picture 38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7440" y="4958326"/>
              <a:ext cx="1392718" cy="129987"/>
            </a:xfrm>
            <a:prstGeom prst="rect">
              <a:avLst/>
            </a:prstGeom>
          </p:spPr>
        </p:pic>
        <p:pic>
          <p:nvPicPr>
            <p:cNvPr id="40" name="Picture 39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5843" y="4812338"/>
              <a:ext cx="1392718" cy="129987"/>
            </a:xfrm>
            <a:prstGeom prst="rect">
              <a:avLst/>
            </a:prstGeom>
          </p:spPr>
        </p:pic>
        <p:pic>
          <p:nvPicPr>
            <p:cNvPr id="41" name="Picture 40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5836" y="4667964"/>
              <a:ext cx="1392718" cy="129987"/>
            </a:xfrm>
            <a:prstGeom prst="rect">
              <a:avLst/>
            </a:prstGeom>
          </p:spPr>
        </p:pic>
        <p:pic>
          <p:nvPicPr>
            <p:cNvPr id="42" name="Picture 41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4239" y="4531601"/>
              <a:ext cx="1392718" cy="129987"/>
            </a:xfrm>
            <a:prstGeom prst="rect">
              <a:avLst/>
            </a:prstGeom>
          </p:spPr>
        </p:pic>
        <p:pic>
          <p:nvPicPr>
            <p:cNvPr id="43" name="Picture 42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5836" y="4388829"/>
              <a:ext cx="1392718" cy="129987"/>
            </a:xfrm>
            <a:prstGeom prst="rect">
              <a:avLst/>
            </a:prstGeom>
          </p:spPr>
        </p:pic>
        <p:pic>
          <p:nvPicPr>
            <p:cNvPr id="44" name="Picture 43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4239" y="4252466"/>
              <a:ext cx="1392718" cy="129987"/>
            </a:xfrm>
            <a:prstGeom prst="rect">
              <a:avLst/>
            </a:prstGeom>
          </p:spPr>
        </p:pic>
        <p:pic>
          <p:nvPicPr>
            <p:cNvPr id="45" name="Picture 44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4232" y="4117717"/>
              <a:ext cx="1392718" cy="129987"/>
            </a:xfrm>
            <a:prstGeom prst="rect">
              <a:avLst/>
            </a:prstGeom>
          </p:spPr>
        </p:pic>
        <p:pic>
          <p:nvPicPr>
            <p:cNvPr id="46" name="Picture 45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2635" y="3981354"/>
              <a:ext cx="1392718" cy="129987"/>
            </a:xfrm>
            <a:prstGeom prst="rect">
              <a:avLst/>
            </a:prstGeom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l="-274" t="44884" r="484" b="44758"/>
          <a:stretch>
            <a:fillRect/>
          </a:stretch>
        </p:blipFill>
        <p:spPr bwMode="auto">
          <a:xfrm>
            <a:off x="3686477" y="3471237"/>
            <a:ext cx="1424538" cy="1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 l="990" t="13811" r="1495" b="39957"/>
          <a:stretch>
            <a:fillRect/>
          </a:stretch>
        </p:blipFill>
        <p:spPr bwMode="auto">
          <a:xfrm>
            <a:off x="3388094" y="1523959"/>
            <a:ext cx="2165684" cy="102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5" cstate="print"/>
          <a:srcRect l="-274" t="44884" r="484" b="44758"/>
          <a:stretch>
            <a:fillRect/>
          </a:stretch>
        </p:blipFill>
        <p:spPr bwMode="auto">
          <a:xfrm>
            <a:off x="6033439" y="3479257"/>
            <a:ext cx="1424538" cy="1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5" cstate="print"/>
          <a:srcRect l="-274" t="44884" r="484" b="44758"/>
          <a:stretch>
            <a:fillRect/>
          </a:stretch>
        </p:blipFill>
        <p:spPr bwMode="auto">
          <a:xfrm>
            <a:off x="1286579" y="3477654"/>
            <a:ext cx="1424538" cy="1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6" name="Group 185"/>
          <p:cNvGrpSpPr/>
          <p:nvPr/>
        </p:nvGrpSpPr>
        <p:grpSpPr>
          <a:xfrm>
            <a:off x="3801978" y="3590226"/>
            <a:ext cx="1145410" cy="2512194"/>
            <a:chOff x="3801978" y="3590226"/>
            <a:chExt cx="1145410" cy="2512194"/>
          </a:xfrm>
        </p:grpSpPr>
        <p:cxnSp>
          <p:nvCxnSpPr>
            <p:cNvPr id="87" name="Straight Connector 86"/>
            <p:cNvCxnSpPr/>
            <p:nvPr/>
          </p:nvCxnSpPr>
          <p:spPr>
            <a:xfrm rot="5400000">
              <a:off x="3628723" y="3782728"/>
              <a:ext cx="34651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6200000" flipH="1">
              <a:off x="3583803" y="3930316"/>
              <a:ext cx="675378" cy="11229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H="1">
              <a:off x="3705724" y="4417997"/>
              <a:ext cx="1607422" cy="9626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6200000" flipH="1">
              <a:off x="3655994" y="4560769"/>
              <a:ext cx="1883348" cy="6422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3683267" y="4644189"/>
              <a:ext cx="2048578" cy="1604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3715350" y="4735630"/>
              <a:ext cx="2242691" cy="9624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6200000" flipH="1">
              <a:off x="3704121" y="4859153"/>
              <a:ext cx="2484926" cy="160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>
              <a:off x="3561350" y="4292869"/>
              <a:ext cx="1414910" cy="9624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16200000" flipH="1">
              <a:off x="3554932" y="4209450"/>
              <a:ext cx="1204760" cy="1604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3567767" y="4061862"/>
              <a:ext cx="927231" cy="1604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TextBox 120"/>
          <p:cNvSpPr txBox="1"/>
          <p:nvPr/>
        </p:nvSpPr>
        <p:spPr>
          <a:xfrm>
            <a:off x="7603958" y="3503596"/>
            <a:ext cx="1001027" cy="4620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Futura Bk" pitchFamily="34" charset="0"/>
              </a:rPr>
              <a:t>1G</a:t>
            </a:r>
            <a:endParaRPr lang="en-US" sz="2000" b="1" dirty="0" smtClean="0">
              <a:solidFill>
                <a:srgbClr val="000000"/>
              </a:solidFill>
              <a:latin typeface="Futura Bk" pitchFamily="34" charset="0"/>
            </a:endParaRPr>
          </a:p>
        </p:txBody>
      </p:sp>
      <p:cxnSp>
        <p:nvCxnSpPr>
          <p:cNvPr id="123" name="Straight Connector 122"/>
          <p:cNvCxnSpPr>
            <a:endCxn id="85" idx="0"/>
          </p:cNvCxnSpPr>
          <p:nvPr/>
        </p:nvCxnSpPr>
        <p:spPr>
          <a:xfrm rot="10800000" flipV="1">
            <a:off x="1998849" y="2059806"/>
            <a:ext cx="1937885" cy="1417848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endCxn id="3075" idx="0"/>
          </p:cNvCxnSpPr>
          <p:nvPr/>
        </p:nvCxnSpPr>
        <p:spPr>
          <a:xfrm rot="16200000" flipH="1">
            <a:off x="3745970" y="2818460"/>
            <a:ext cx="1247801" cy="57752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endCxn id="67" idx="0"/>
          </p:cNvCxnSpPr>
          <p:nvPr/>
        </p:nvCxnSpPr>
        <p:spPr>
          <a:xfrm>
            <a:off x="4889634" y="2059806"/>
            <a:ext cx="1856074" cy="1419451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5986915" y="2568339"/>
            <a:ext cx="2000452" cy="4620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Futura Bk" pitchFamily="34" charset="0"/>
              </a:rPr>
              <a:t>10G</a:t>
            </a:r>
            <a:endParaRPr lang="en-US" sz="2000" b="1" dirty="0" smtClean="0">
              <a:solidFill>
                <a:srgbClr val="000000"/>
              </a:solidFill>
              <a:latin typeface="Futura Bk" pitchFamily="34" charset="0"/>
            </a:endParaRPr>
          </a:p>
        </p:txBody>
      </p:sp>
      <p:grpSp>
        <p:nvGrpSpPr>
          <p:cNvPr id="187" name="Group 186"/>
          <p:cNvGrpSpPr/>
          <p:nvPr/>
        </p:nvGrpSpPr>
        <p:grpSpPr>
          <a:xfrm>
            <a:off x="6058845" y="3960499"/>
            <a:ext cx="1399127" cy="2234719"/>
            <a:chOff x="3692635" y="3981354"/>
            <a:chExt cx="1399127" cy="2234719"/>
          </a:xfrm>
        </p:grpSpPr>
        <p:pic>
          <p:nvPicPr>
            <p:cNvPr id="188" name="Picture 187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9044" y="6086086"/>
              <a:ext cx="1392718" cy="129987"/>
            </a:xfrm>
            <a:prstGeom prst="rect">
              <a:avLst/>
            </a:prstGeom>
          </p:spPr>
        </p:pic>
        <p:pic>
          <p:nvPicPr>
            <p:cNvPr id="189" name="Picture 188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7447" y="5940098"/>
              <a:ext cx="1392718" cy="129987"/>
            </a:xfrm>
            <a:prstGeom prst="rect">
              <a:avLst/>
            </a:prstGeom>
          </p:spPr>
        </p:pic>
        <p:pic>
          <p:nvPicPr>
            <p:cNvPr id="190" name="Picture 189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7440" y="5795724"/>
              <a:ext cx="1392718" cy="129987"/>
            </a:xfrm>
            <a:prstGeom prst="rect">
              <a:avLst/>
            </a:prstGeom>
          </p:spPr>
        </p:pic>
        <p:pic>
          <p:nvPicPr>
            <p:cNvPr id="191" name="Picture 190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5843" y="5659361"/>
              <a:ext cx="1392718" cy="129987"/>
            </a:xfrm>
            <a:prstGeom prst="rect">
              <a:avLst/>
            </a:prstGeom>
          </p:spPr>
        </p:pic>
        <p:pic>
          <p:nvPicPr>
            <p:cNvPr id="192" name="Picture 191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7440" y="5516589"/>
              <a:ext cx="1392718" cy="129987"/>
            </a:xfrm>
            <a:prstGeom prst="rect">
              <a:avLst/>
            </a:prstGeom>
          </p:spPr>
        </p:pic>
        <p:pic>
          <p:nvPicPr>
            <p:cNvPr id="193" name="Picture 192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5843" y="5380226"/>
              <a:ext cx="1392718" cy="129987"/>
            </a:xfrm>
            <a:prstGeom prst="rect">
              <a:avLst/>
            </a:prstGeom>
          </p:spPr>
        </p:pic>
        <p:pic>
          <p:nvPicPr>
            <p:cNvPr id="194" name="Picture 193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5836" y="5245477"/>
              <a:ext cx="1392718" cy="129987"/>
            </a:xfrm>
            <a:prstGeom prst="rect">
              <a:avLst/>
            </a:prstGeom>
          </p:spPr>
        </p:pic>
        <p:pic>
          <p:nvPicPr>
            <p:cNvPr id="195" name="Picture 194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4239" y="5109114"/>
              <a:ext cx="1392718" cy="129987"/>
            </a:xfrm>
            <a:prstGeom prst="rect">
              <a:avLst/>
            </a:prstGeom>
          </p:spPr>
        </p:pic>
        <p:pic>
          <p:nvPicPr>
            <p:cNvPr id="196" name="Picture 195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7440" y="4958326"/>
              <a:ext cx="1392718" cy="129987"/>
            </a:xfrm>
            <a:prstGeom prst="rect">
              <a:avLst/>
            </a:prstGeom>
          </p:spPr>
        </p:pic>
        <p:pic>
          <p:nvPicPr>
            <p:cNvPr id="197" name="Picture 196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5843" y="4812338"/>
              <a:ext cx="1392718" cy="129987"/>
            </a:xfrm>
            <a:prstGeom prst="rect">
              <a:avLst/>
            </a:prstGeom>
          </p:spPr>
        </p:pic>
        <p:pic>
          <p:nvPicPr>
            <p:cNvPr id="198" name="Picture 197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5836" y="4667964"/>
              <a:ext cx="1392718" cy="129987"/>
            </a:xfrm>
            <a:prstGeom prst="rect">
              <a:avLst/>
            </a:prstGeom>
          </p:spPr>
        </p:pic>
        <p:pic>
          <p:nvPicPr>
            <p:cNvPr id="199" name="Picture 198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4239" y="4531601"/>
              <a:ext cx="1392718" cy="129987"/>
            </a:xfrm>
            <a:prstGeom prst="rect">
              <a:avLst/>
            </a:prstGeom>
          </p:spPr>
        </p:pic>
        <p:pic>
          <p:nvPicPr>
            <p:cNvPr id="200" name="Picture 199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5836" y="4388829"/>
              <a:ext cx="1392718" cy="129987"/>
            </a:xfrm>
            <a:prstGeom prst="rect">
              <a:avLst/>
            </a:prstGeom>
          </p:spPr>
        </p:pic>
        <p:pic>
          <p:nvPicPr>
            <p:cNvPr id="201" name="Picture 200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4239" y="4252466"/>
              <a:ext cx="1392718" cy="129987"/>
            </a:xfrm>
            <a:prstGeom prst="rect">
              <a:avLst/>
            </a:prstGeom>
          </p:spPr>
        </p:pic>
        <p:pic>
          <p:nvPicPr>
            <p:cNvPr id="202" name="Picture 201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4232" y="4117717"/>
              <a:ext cx="1392718" cy="129987"/>
            </a:xfrm>
            <a:prstGeom prst="rect">
              <a:avLst/>
            </a:prstGeom>
          </p:spPr>
        </p:pic>
        <p:pic>
          <p:nvPicPr>
            <p:cNvPr id="203" name="Picture 202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2635" y="3981354"/>
              <a:ext cx="1392718" cy="129987"/>
            </a:xfrm>
            <a:prstGeom prst="rect">
              <a:avLst/>
            </a:prstGeom>
          </p:spPr>
        </p:pic>
      </p:grpSp>
      <p:grpSp>
        <p:nvGrpSpPr>
          <p:cNvPr id="204" name="Group 203"/>
          <p:cNvGrpSpPr/>
          <p:nvPr/>
        </p:nvGrpSpPr>
        <p:grpSpPr>
          <a:xfrm>
            <a:off x="1332842" y="3979750"/>
            <a:ext cx="1399127" cy="2234719"/>
            <a:chOff x="3692635" y="3981354"/>
            <a:chExt cx="1399127" cy="2234719"/>
          </a:xfrm>
        </p:grpSpPr>
        <p:pic>
          <p:nvPicPr>
            <p:cNvPr id="205" name="Picture 204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9044" y="6086086"/>
              <a:ext cx="1392718" cy="129987"/>
            </a:xfrm>
            <a:prstGeom prst="rect">
              <a:avLst/>
            </a:prstGeom>
          </p:spPr>
        </p:pic>
        <p:pic>
          <p:nvPicPr>
            <p:cNvPr id="206" name="Picture 205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7447" y="5940098"/>
              <a:ext cx="1392718" cy="129987"/>
            </a:xfrm>
            <a:prstGeom prst="rect">
              <a:avLst/>
            </a:prstGeom>
          </p:spPr>
        </p:pic>
        <p:pic>
          <p:nvPicPr>
            <p:cNvPr id="207" name="Picture 206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7440" y="5795724"/>
              <a:ext cx="1392718" cy="129987"/>
            </a:xfrm>
            <a:prstGeom prst="rect">
              <a:avLst/>
            </a:prstGeom>
          </p:spPr>
        </p:pic>
        <p:pic>
          <p:nvPicPr>
            <p:cNvPr id="208" name="Picture 207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5843" y="5659361"/>
              <a:ext cx="1392718" cy="129987"/>
            </a:xfrm>
            <a:prstGeom prst="rect">
              <a:avLst/>
            </a:prstGeom>
          </p:spPr>
        </p:pic>
        <p:pic>
          <p:nvPicPr>
            <p:cNvPr id="209" name="Picture 208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7440" y="5516589"/>
              <a:ext cx="1392718" cy="129987"/>
            </a:xfrm>
            <a:prstGeom prst="rect">
              <a:avLst/>
            </a:prstGeom>
          </p:spPr>
        </p:pic>
        <p:pic>
          <p:nvPicPr>
            <p:cNvPr id="210" name="Picture 209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5843" y="5380226"/>
              <a:ext cx="1392718" cy="129987"/>
            </a:xfrm>
            <a:prstGeom prst="rect">
              <a:avLst/>
            </a:prstGeom>
          </p:spPr>
        </p:pic>
        <p:pic>
          <p:nvPicPr>
            <p:cNvPr id="211" name="Picture 210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5836" y="5245477"/>
              <a:ext cx="1392718" cy="129987"/>
            </a:xfrm>
            <a:prstGeom prst="rect">
              <a:avLst/>
            </a:prstGeom>
          </p:spPr>
        </p:pic>
        <p:pic>
          <p:nvPicPr>
            <p:cNvPr id="212" name="Picture 211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4239" y="5109114"/>
              <a:ext cx="1392718" cy="129987"/>
            </a:xfrm>
            <a:prstGeom prst="rect">
              <a:avLst/>
            </a:prstGeom>
          </p:spPr>
        </p:pic>
        <p:pic>
          <p:nvPicPr>
            <p:cNvPr id="213" name="Picture 212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7440" y="4958326"/>
              <a:ext cx="1392718" cy="129987"/>
            </a:xfrm>
            <a:prstGeom prst="rect">
              <a:avLst/>
            </a:prstGeom>
          </p:spPr>
        </p:pic>
        <p:pic>
          <p:nvPicPr>
            <p:cNvPr id="214" name="Picture 213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5843" y="4812338"/>
              <a:ext cx="1392718" cy="129987"/>
            </a:xfrm>
            <a:prstGeom prst="rect">
              <a:avLst/>
            </a:prstGeom>
          </p:spPr>
        </p:pic>
        <p:pic>
          <p:nvPicPr>
            <p:cNvPr id="215" name="Picture 214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5836" y="4667964"/>
              <a:ext cx="1392718" cy="129987"/>
            </a:xfrm>
            <a:prstGeom prst="rect">
              <a:avLst/>
            </a:prstGeom>
          </p:spPr>
        </p:pic>
        <p:pic>
          <p:nvPicPr>
            <p:cNvPr id="216" name="Picture 215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4239" y="4531601"/>
              <a:ext cx="1392718" cy="129987"/>
            </a:xfrm>
            <a:prstGeom prst="rect">
              <a:avLst/>
            </a:prstGeom>
          </p:spPr>
        </p:pic>
        <p:pic>
          <p:nvPicPr>
            <p:cNvPr id="217" name="Picture 216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5836" y="4388829"/>
              <a:ext cx="1392718" cy="129987"/>
            </a:xfrm>
            <a:prstGeom prst="rect">
              <a:avLst/>
            </a:prstGeom>
          </p:spPr>
        </p:pic>
        <p:pic>
          <p:nvPicPr>
            <p:cNvPr id="218" name="Picture 217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4239" y="4252466"/>
              <a:ext cx="1392718" cy="129987"/>
            </a:xfrm>
            <a:prstGeom prst="rect">
              <a:avLst/>
            </a:prstGeom>
          </p:spPr>
        </p:pic>
        <p:pic>
          <p:nvPicPr>
            <p:cNvPr id="219" name="Picture 218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4232" y="4117717"/>
              <a:ext cx="1392718" cy="129987"/>
            </a:xfrm>
            <a:prstGeom prst="rect">
              <a:avLst/>
            </a:prstGeom>
          </p:spPr>
        </p:pic>
        <p:pic>
          <p:nvPicPr>
            <p:cNvPr id="220" name="Picture 219" descr="12284170241395413352xxv_Dell_1U_Server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2635" y="3981354"/>
              <a:ext cx="1392718" cy="129987"/>
            </a:xfrm>
            <a:prstGeom prst="rect">
              <a:avLst/>
            </a:prstGeom>
          </p:spPr>
        </p:pic>
      </p:grpSp>
      <p:grpSp>
        <p:nvGrpSpPr>
          <p:cNvPr id="221" name="Group 220"/>
          <p:cNvGrpSpPr/>
          <p:nvPr/>
        </p:nvGrpSpPr>
        <p:grpSpPr>
          <a:xfrm>
            <a:off x="1461435" y="3598247"/>
            <a:ext cx="1145410" cy="2512194"/>
            <a:chOff x="3801978" y="3590226"/>
            <a:chExt cx="1145410" cy="2512194"/>
          </a:xfrm>
        </p:grpSpPr>
        <p:cxnSp>
          <p:nvCxnSpPr>
            <p:cNvPr id="222" name="Straight Connector 221"/>
            <p:cNvCxnSpPr/>
            <p:nvPr/>
          </p:nvCxnSpPr>
          <p:spPr>
            <a:xfrm rot="5400000">
              <a:off x="3628723" y="3782728"/>
              <a:ext cx="34651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16200000" flipH="1">
              <a:off x="3583803" y="3930316"/>
              <a:ext cx="675378" cy="11229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16200000" flipH="1">
              <a:off x="3705724" y="4417997"/>
              <a:ext cx="1607422" cy="9626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16200000" flipH="1">
              <a:off x="3655994" y="4560769"/>
              <a:ext cx="1883348" cy="6422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3683267" y="4644189"/>
              <a:ext cx="2048578" cy="1604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3715350" y="4735630"/>
              <a:ext cx="2242691" cy="9624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3704121" y="4859153"/>
              <a:ext cx="2484926" cy="160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3561350" y="4292869"/>
              <a:ext cx="1414910" cy="9624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554932" y="4209450"/>
              <a:ext cx="1204760" cy="1604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3567767" y="4061862"/>
              <a:ext cx="927231" cy="1604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6185835" y="3587017"/>
            <a:ext cx="1145410" cy="2512194"/>
            <a:chOff x="3801978" y="3590226"/>
            <a:chExt cx="1145410" cy="2512194"/>
          </a:xfrm>
        </p:grpSpPr>
        <p:cxnSp>
          <p:nvCxnSpPr>
            <p:cNvPr id="233" name="Straight Connector 232"/>
            <p:cNvCxnSpPr/>
            <p:nvPr/>
          </p:nvCxnSpPr>
          <p:spPr>
            <a:xfrm rot="5400000">
              <a:off x="3628723" y="3782728"/>
              <a:ext cx="34651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rot="16200000" flipH="1">
              <a:off x="3583803" y="3930316"/>
              <a:ext cx="675378" cy="11229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3705724" y="4417997"/>
              <a:ext cx="1607422" cy="9626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3655994" y="4560769"/>
              <a:ext cx="1883348" cy="6422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3683267" y="4644189"/>
              <a:ext cx="2048578" cy="1604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3715350" y="4735630"/>
              <a:ext cx="2242691" cy="9624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3704121" y="4859153"/>
              <a:ext cx="2484926" cy="160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3561350" y="4292869"/>
              <a:ext cx="1414910" cy="9624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3554932" y="4209450"/>
              <a:ext cx="1204760" cy="1604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5400000">
              <a:off x="3567767" y="4061862"/>
              <a:ext cx="927231" cy="1604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3" name="TextBox 242"/>
          <p:cNvSpPr txBox="1"/>
          <p:nvPr/>
        </p:nvSpPr>
        <p:spPr>
          <a:xfrm>
            <a:off x="163633" y="2743211"/>
            <a:ext cx="2002051" cy="5293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Futura Bk" pitchFamily="34" charset="0"/>
              </a:rPr>
              <a:t>RACK SWITCH (RS)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5581053" y="1442194"/>
            <a:ext cx="2194560" cy="5293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Futura Bk" pitchFamily="34" charset="0"/>
              </a:rPr>
              <a:t>CORE SWITCH (CS)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7573478" y="4743650"/>
            <a:ext cx="1414914" cy="8293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Futura Bk" pitchFamily="34" charset="0"/>
              </a:rPr>
              <a:t>80 </a:t>
            </a:r>
            <a:r>
              <a:rPr lang="en-US" sz="2000" b="1" dirty="0" smtClean="0">
                <a:solidFill>
                  <a:srgbClr val="000000"/>
                </a:solidFill>
                <a:latin typeface="Futura Bk" pitchFamily="34" charset="0"/>
              </a:rPr>
              <a:t>blades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434165" y="202129"/>
            <a:ext cx="6959065" cy="11839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err="1" smtClean="0">
                <a:solidFill>
                  <a:srgbClr val="000000"/>
                </a:solidFill>
                <a:latin typeface="Futura Bk" pitchFamily="34" charset="0"/>
              </a:rPr>
              <a:t>OpenCirrus</a:t>
            </a:r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Futura Bk" pitchFamily="34" charset="0"/>
              </a:rPr>
              <a:t>Testbed</a:t>
            </a:r>
            <a:endParaRPr lang="en-US" sz="6000" dirty="0" smtClean="0">
              <a:solidFill>
                <a:srgbClr val="000000"/>
              </a:solidFill>
              <a:latin typeface="Futura B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32" grpId="0"/>
      <p:bldP spid="243" grpId="0"/>
      <p:bldP spid="244" grpId="0"/>
      <p:bldP spid="24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8"/>
          <p:cNvGrpSpPr/>
          <p:nvPr/>
        </p:nvGrpSpPr>
        <p:grpSpPr>
          <a:xfrm>
            <a:off x="163633" y="1442194"/>
            <a:ext cx="8824759" cy="4773879"/>
            <a:chOff x="163633" y="1442194"/>
            <a:chExt cx="8824759" cy="4773879"/>
          </a:xfrm>
        </p:grpSpPr>
        <p:grpSp>
          <p:nvGrpSpPr>
            <p:cNvPr id="4" name="Group 184"/>
            <p:cNvGrpSpPr/>
            <p:nvPr/>
          </p:nvGrpSpPr>
          <p:grpSpPr>
            <a:xfrm>
              <a:off x="3692635" y="3981354"/>
              <a:ext cx="1399127" cy="2234719"/>
              <a:chOff x="3692635" y="3981354"/>
              <a:chExt cx="1399127" cy="2234719"/>
            </a:xfrm>
          </p:grpSpPr>
          <p:pic>
            <p:nvPicPr>
              <p:cNvPr id="22" name="Picture 21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9044" y="6086086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28" name="Picture 27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7447" y="5940098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29" name="Picture 28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7440" y="5795724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30" name="Picture 29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5843" y="5659361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35" name="Picture 34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7440" y="5516589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36" name="Picture 35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5843" y="5380226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37" name="Picture 36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5836" y="5245477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38" name="Picture 37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4239" y="5109114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39" name="Picture 38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7440" y="4958326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40" name="Picture 39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5843" y="4812338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41" name="Picture 40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5836" y="4667964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42" name="Picture 41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4239" y="4531601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43" name="Picture 42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5836" y="4388829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44" name="Picture 43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4239" y="4252466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45" name="Picture 44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4232" y="4117717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46" name="Picture 45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2635" y="3981354"/>
                <a:ext cx="1392718" cy="129987"/>
              </a:xfrm>
              <a:prstGeom prst="rect">
                <a:avLst/>
              </a:prstGeom>
            </p:spPr>
          </p:pic>
        </p:grp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-274" t="44884" r="484" b="44758"/>
            <a:stretch>
              <a:fillRect/>
            </a:stretch>
          </p:blipFill>
          <p:spPr bwMode="auto">
            <a:xfrm>
              <a:off x="3686477" y="3471237"/>
              <a:ext cx="1424538" cy="14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990" t="13811" r="1495" b="39957"/>
            <a:stretch>
              <a:fillRect/>
            </a:stretch>
          </p:blipFill>
          <p:spPr bwMode="auto">
            <a:xfrm>
              <a:off x="3388094" y="1523959"/>
              <a:ext cx="2165684" cy="1026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-274" t="44884" r="484" b="44758"/>
            <a:stretch>
              <a:fillRect/>
            </a:stretch>
          </p:blipFill>
          <p:spPr bwMode="auto">
            <a:xfrm>
              <a:off x="6033439" y="3479257"/>
              <a:ext cx="1424538" cy="14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-274" t="44884" r="484" b="44758"/>
            <a:stretch>
              <a:fillRect/>
            </a:stretch>
          </p:blipFill>
          <p:spPr bwMode="auto">
            <a:xfrm>
              <a:off x="1286579" y="3477654"/>
              <a:ext cx="1424538" cy="14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85"/>
            <p:cNvGrpSpPr/>
            <p:nvPr/>
          </p:nvGrpSpPr>
          <p:grpSpPr>
            <a:xfrm>
              <a:off x="3801978" y="3590226"/>
              <a:ext cx="1145410" cy="2512194"/>
              <a:chOff x="3801978" y="3590226"/>
              <a:chExt cx="1145410" cy="2512194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 rot="5400000">
                <a:off x="3628723" y="3782728"/>
                <a:ext cx="34651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6200000" flipH="1">
                <a:off x="3583803" y="3930316"/>
                <a:ext cx="675378" cy="1122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3705724" y="4417997"/>
                <a:ext cx="1607422" cy="962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16200000" flipH="1">
                <a:off x="3655994" y="4560769"/>
                <a:ext cx="1883348" cy="6422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>
                <a:off x="3683267" y="4644189"/>
                <a:ext cx="2048578" cy="1604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6200000" flipH="1">
                <a:off x="3715350" y="4735630"/>
                <a:ext cx="2242691" cy="9624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16200000" flipH="1">
                <a:off x="3704121" y="4859153"/>
                <a:ext cx="2484926" cy="160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>
                <a:off x="3561350" y="4292869"/>
                <a:ext cx="1414910" cy="9624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6200000" flipH="1">
                <a:off x="3554932" y="4209450"/>
                <a:ext cx="1204760" cy="1604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>
                <a:off x="3567767" y="4061862"/>
                <a:ext cx="927231" cy="1604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TextBox 120"/>
            <p:cNvSpPr txBox="1"/>
            <p:nvPr/>
          </p:nvSpPr>
          <p:spPr>
            <a:xfrm>
              <a:off x="7603958" y="3503596"/>
              <a:ext cx="1001027" cy="4620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Futura Bk" pitchFamily="34" charset="0"/>
                </a:rPr>
                <a:t>1G</a:t>
              </a:r>
              <a:endParaRPr lang="en-US" sz="2000" b="1" dirty="0" smtClean="0">
                <a:solidFill>
                  <a:srgbClr val="000000"/>
                </a:solidFill>
                <a:latin typeface="Futura Bk" pitchFamily="34" charset="0"/>
              </a:endParaRPr>
            </a:p>
          </p:txBody>
        </p:sp>
        <p:cxnSp>
          <p:nvCxnSpPr>
            <p:cNvPr id="123" name="Straight Connector 122"/>
            <p:cNvCxnSpPr>
              <a:endCxn id="85" idx="0"/>
            </p:cNvCxnSpPr>
            <p:nvPr/>
          </p:nvCxnSpPr>
          <p:spPr>
            <a:xfrm rot="10800000" flipV="1">
              <a:off x="1998849" y="2059806"/>
              <a:ext cx="1937885" cy="141784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endCxn id="3075" idx="0"/>
            </p:cNvCxnSpPr>
            <p:nvPr/>
          </p:nvCxnSpPr>
          <p:spPr>
            <a:xfrm rot="16200000" flipH="1">
              <a:off x="3745970" y="2818460"/>
              <a:ext cx="1247801" cy="57752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endCxn id="67" idx="0"/>
            </p:cNvCxnSpPr>
            <p:nvPr/>
          </p:nvCxnSpPr>
          <p:spPr>
            <a:xfrm>
              <a:off x="4889634" y="2059806"/>
              <a:ext cx="1856074" cy="1419451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5986915" y="2568339"/>
              <a:ext cx="2000452" cy="4620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Futura Bk" pitchFamily="34" charset="0"/>
                </a:rPr>
                <a:t>10G</a:t>
              </a:r>
              <a:endParaRPr lang="en-US" sz="2000" b="1" dirty="0" smtClean="0">
                <a:solidFill>
                  <a:srgbClr val="000000"/>
                </a:solidFill>
                <a:latin typeface="Futura Bk" pitchFamily="34" charset="0"/>
              </a:endParaRPr>
            </a:p>
          </p:txBody>
        </p:sp>
        <p:grpSp>
          <p:nvGrpSpPr>
            <p:cNvPr id="6" name="Group 186"/>
            <p:cNvGrpSpPr/>
            <p:nvPr/>
          </p:nvGrpSpPr>
          <p:grpSpPr>
            <a:xfrm>
              <a:off x="6058845" y="3960499"/>
              <a:ext cx="1399127" cy="2234719"/>
              <a:chOff x="3692635" y="3981354"/>
              <a:chExt cx="1399127" cy="2234719"/>
            </a:xfrm>
          </p:grpSpPr>
          <p:pic>
            <p:nvPicPr>
              <p:cNvPr id="188" name="Picture 187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9044" y="6086086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189" name="Picture 188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7447" y="5940098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190" name="Picture 189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7440" y="5795724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191" name="Picture 190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5843" y="5659361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192" name="Picture 191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7440" y="5516589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193" name="Picture 192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5843" y="5380226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194" name="Picture 193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5836" y="5245477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195" name="Picture 194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4239" y="5109114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196" name="Picture 195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7440" y="4958326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197" name="Picture 196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5843" y="4812338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198" name="Picture 197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5836" y="4667964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199" name="Picture 198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4239" y="4531601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200" name="Picture 199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5836" y="4388829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201" name="Picture 200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4239" y="4252466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202" name="Picture 201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4232" y="4117717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203" name="Picture 202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2635" y="3981354"/>
                <a:ext cx="1392718" cy="129987"/>
              </a:xfrm>
              <a:prstGeom prst="rect">
                <a:avLst/>
              </a:prstGeom>
            </p:spPr>
          </p:pic>
        </p:grpSp>
        <p:grpSp>
          <p:nvGrpSpPr>
            <p:cNvPr id="7" name="Group 203"/>
            <p:cNvGrpSpPr/>
            <p:nvPr/>
          </p:nvGrpSpPr>
          <p:grpSpPr>
            <a:xfrm>
              <a:off x="1332842" y="3979750"/>
              <a:ext cx="1399127" cy="2234719"/>
              <a:chOff x="3692635" y="3981354"/>
              <a:chExt cx="1399127" cy="2234719"/>
            </a:xfrm>
          </p:grpSpPr>
          <p:pic>
            <p:nvPicPr>
              <p:cNvPr id="205" name="Picture 204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9044" y="6086086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206" name="Picture 205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7447" y="5940098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207" name="Picture 206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7440" y="5795724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208" name="Picture 207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5843" y="5659361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209" name="Picture 208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7440" y="5516589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210" name="Picture 209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5843" y="5380226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211" name="Picture 210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5836" y="5245477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212" name="Picture 211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4239" y="5109114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213" name="Picture 212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7440" y="4958326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214" name="Picture 213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5843" y="4812338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215" name="Picture 214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5836" y="4667964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216" name="Picture 215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4239" y="4531601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217" name="Picture 216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5836" y="4388829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218" name="Picture 217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4239" y="4252466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219" name="Picture 218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4232" y="4117717"/>
                <a:ext cx="1392718" cy="129987"/>
              </a:xfrm>
              <a:prstGeom prst="rect">
                <a:avLst/>
              </a:prstGeom>
            </p:spPr>
          </p:pic>
          <p:pic>
            <p:nvPicPr>
              <p:cNvPr id="220" name="Picture 219" descr="12284170241395413352xxv_Dell_1U_Server.svg.hi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92635" y="3981354"/>
                <a:ext cx="1392718" cy="129987"/>
              </a:xfrm>
              <a:prstGeom prst="rect">
                <a:avLst/>
              </a:prstGeom>
            </p:spPr>
          </p:pic>
        </p:grpSp>
        <p:grpSp>
          <p:nvGrpSpPr>
            <p:cNvPr id="8" name="Group 220"/>
            <p:cNvGrpSpPr/>
            <p:nvPr/>
          </p:nvGrpSpPr>
          <p:grpSpPr>
            <a:xfrm>
              <a:off x="1461435" y="3598247"/>
              <a:ext cx="1145410" cy="2512194"/>
              <a:chOff x="3801978" y="3590226"/>
              <a:chExt cx="1145410" cy="2512194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 rot="5400000">
                <a:off x="3628723" y="3782728"/>
                <a:ext cx="34651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16200000" flipH="1">
                <a:off x="3583803" y="3930316"/>
                <a:ext cx="675378" cy="1122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16200000" flipH="1">
                <a:off x="3705724" y="4417997"/>
                <a:ext cx="1607422" cy="962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6200000" flipH="1">
                <a:off x="3655994" y="4560769"/>
                <a:ext cx="1883348" cy="6422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>
                <a:off x="3683267" y="4644189"/>
                <a:ext cx="2048578" cy="1604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3715350" y="4735630"/>
                <a:ext cx="2242691" cy="9624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16200000" flipH="1">
                <a:off x="3704121" y="4859153"/>
                <a:ext cx="2484926" cy="160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5400000">
                <a:off x="3561350" y="4292869"/>
                <a:ext cx="1414910" cy="9624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6200000" flipH="1">
                <a:off x="3554932" y="4209450"/>
                <a:ext cx="1204760" cy="1604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5400000">
                <a:off x="3567767" y="4061862"/>
                <a:ext cx="927231" cy="1604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31"/>
            <p:cNvGrpSpPr/>
            <p:nvPr/>
          </p:nvGrpSpPr>
          <p:grpSpPr>
            <a:xfrm>
              <a:off x="6185835" y="3587017"/>
              <a:ext cx="1145410" cy="2512194"/>
              <a:chOff x="3801978" y="3590226"/>
              <a:chExt cx="1145410" cy="2512194"/>
            </a:xfrm>
          </p:grpSpPr>
          <p:cxnSp>
            <p:nvCxnSpPr>
              <p:cNvPr id="233" name="Straight Connector 232"/>
              <p:cNvCxnSpPr/>
              <p:nvPr/>
            </p:nvCxnSpPr>
            <p:spPr>
              <a:xfrm rot="5400000">
                <a:off x="3628723" y="3782728"/>
                <a:ext cx="34651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16200000" flipH="1">
                <a:off x="3583803" y="3930316"/>
                <a:ext cx="675378" cy="1122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6200000" flipH="1">
                <a:off x="3705724" y="4417997"/>
                <a:ext cx="1607422" cy="962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rot="16200000" flipH="1">
                <a:off x="3655994" y="4560769"/>
                <a:ext cx="1883348" cy="6422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rot="5400000">
                <a:off x="3683267" y="4644189"/>
                <a:ext cx="2048578" cy="1604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rot="16200000" flipH="1">
                <a:off x="3715350" y="4735630"/>
                <a:ext cx="2242691" cy="9624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 rot="16200000" flipH="1">
                <a:off x="3704121" y="4859153"/>
                <a:ext cx="2484926" cy="160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rot="5400000">
                <a:off x="3561350" y="4292869"/>
                <a:ext cx="1414910" cy="9624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16200000" flipH="1">
                <a:off x="3554932" y="4209450"/>
                <a:ext cx="1204760" cy="1604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rot="5400000">
                <a:off x="3567767" y="4061862"/>
                <a:ext cx="927231" cy="1604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3" name="TextBox 242"/>
            <p:cNvSpPr txBox="1"/>
            <p:nvPr/>
          </p:nvSpPr>
          <p:spPr>
            <a:xfrm>
              <a:off x="163633" y="2743211"/>
              <a:ext cx="2002051" cy="5293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Futura Bk" pitchFamily="34" charset="0"/>
                </a:rPr>
                <a:t>RACK SWITCH (RS)</a:t>
              </a: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5581053" y="1442194"/>
              <a:ext cx="2194560" cy="5293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Futura Bk" pitchFamily="34" charset="0"/>
                </a:rPr>
                <a:t>CORE SWITCH (CS)</a:t>
              </a: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7573478" y="4743650"/>
              <a:ext cx="1414914" cy="8293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3600" b="1" dirty="0" smtClean="0">
                  <a:solidFill>
                    <a:srgbClr val="000000"/>
                  </a:solidFill>
                  <a:latin typeface="Futura Bk" pitchFamily="34" charset="0"/>
                </a:rPr>
                <a:t>80 </a:t>
              </a:r>
              <a:r>
                <a:rPr lang="en-US" sz="2000" b="1" dirty="0" smtClean="0">
                  <a:solidFill>
                    <a:srgbClr val="000000"/>
                  </a:solidFill>
                  <a:latin typeface="Futura Bk" pitchFamily="34" charset="0"/>
                </a:rPr>
                <a:t>blades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042609" y="1568916"/>
            <a:ext cx="644893" cy="644892"/>
            <a:chOff x="1645919" y="1453414"/>
            <a:chExt cx="644893" cy="644892"/>
          </a:xfrm>
        </p:grpSpPr>
        <p:sp>
          <p:nvSpPr>
            <p:cNvPr id="101" name="Oval 100"/>
            <p:cNvSpPr/>
            <p:nvPr/>
          </p:nvSpPr>
          <p:spPr>
            <a:xfrm>
              <a:off x="1645919" y="1453414"/>
              <a:ext cx="644893" cy="644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en-US" sz="2000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665172" y="1568916"/>
              <a:ext cx="596766" cy="4331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Futura Bk" pitchFamily="34" charset="0"/>
                </a:rPr>
                <a:t>CS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625065" y="3203608"/>
            <a:ext cx="644893" cy="644892"/>
            <a:chOff x="1625065" y="3203608"/>
            <a:chExt cx="644893" cy="644892"/>
          </a:xfrm>
        </p:grpSpPr>
        <p:sp>
          <p:nvSpPr>
            <p:cNvPr id="110" name="Oval 109"/>
            <p:cNvSpPr/>
            <p:nvPr/>
          </p:nvSpPr>
          <p:spPr>
            <a:xfrm>
              <a:off x="1625065" y="3203608"/>
              <a:ext cx="644893" cy="644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en-US" sz="2000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644318" y="3319110"/>
              <a:ext cx="596766" cy="4331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Futura Bk" pitchFamily="34" charset="0"/>
                </a:rPr>
                <a:t>S1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068278" y="3202004"/>
            <a:ext cx="644893" cy="644892"/>
            <a:chOff x="4068278" y="3202004"/>
            <a:chExt cx="644893" cy="644892"/>
          </a:xfrm>
        </p:grpSpPr>
        <p:sp>
          <p:nvSpPr>
            <p:cNvPr id="113" name="Oval 112"/>
            <p:cNvSpPr/>
            <p:nvPr/>
          </p:nvSpPr>
          <p:spPr>
            <a:xfrm>
              <a:off x="4068278" y="3202004"/>
              <a:ext cx="644893" cy="644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en-US" sz="2000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087531" y="3317506"/>
              <a:ext cx="596766" cy="4331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Futura Bk" pitchFamily="34" charset="0"/>
                </a:rPr>
                <a:t>S2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6444112" y="3161900"/>
            <a:ext cx="644893" cy="644892"/>
            <a:chOff x="6444112" y="3161900"/>
            <a:chExt cx="644893" cy="644892"/>
          </a:xfrm>
        </p:grpSpPr>
        <p:sp>
          <p:nvSpPr>
            <p:cNvPr id="118" name="Oval 117"/>
            <p:cNvSpPr/>
            <p:nvPr/>
          </p:nvSpPr>
          <p:spPr>
            <a:xfrm>
              <a:off x="6444112" y="3161900"/>
              <a:ext cx="644893" cy="644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en-US" sz="2000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463365" y="3277402"/>
              <a:ext cx="596766" cy="4331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Futura Bk" pitchFamily="34" charset="0"/>
                </a:rPr>
                <a:t>S3</a:t>
              </a: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1434165" y="202129"/>
            <a:ext cx="6959065" cy="11839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err="1" smtClean="0">
                <a:solidFill>
                  <a:srgbClr val="000000"/>
                </a:solidFill>
                <a:latin typeface="Futura Bk" pitchFamily="34" charset="0"/>
              </a:rPr>
              <a:t>OpenCirrus</a:t>
            </a:r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Futura Bk" pitchFamily="34" charset="0"/>
              </a:rPr>
              <a:t>Testbed</a:t>
            </a:r>
            <a:endParaRPr lang="en-US" sz="6000" dirty="0" smtClean="0">
              <a:solidFill>
                <a:srgbClr val="000000"/>
              </a:solidFill>
              <a:latin typeface="Futura B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9"/>
          <p:cNvGrpSpPr/>
          <p:nvPr/>
        </p:nvGrpSpPr>
        <p:grpSpPr>
          <a:xfrm>
            <a:off x="4042609" y="1568916"/>
            <a:ext cx="644893" cy="644892"/>
            <a:chOff x="1645919" y="1453414"/>
            <a:chExt cx="644893" cy="644892"/>
          </a:xfrm>
        </p:grpSpPr>
        <p:sp>
          <p:nvSpPr>
            <p:cNvPr id="101" name="Oval 100"/>
            <p:cNvSpPr/>
            <p:nvPr/>
          </p:nvSpPr>
          <p:spPr>
            <a:xfrm>
              <a:off x="1645919" y="1453414"/>
              <a:ext cx="644893" cy="644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en-US" sz="2000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665172" y="1568916"/>
              <a:ext cx="596766" cy="4331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Futura Bk" pitchFamily="34" charset="0"/>
                </a:rPr>
                <a:t>CS</a:t>
              </a:r>
            </a:p>
          </p:txBody>
        </p:sp>
      </p:grpSp>
      <p:grpSp>
        <p:nvGrpSpPr>
          <p:cNvPr id="11" name="Group 121"/>
          <p:cNvGrpSpPr/>
          <p:nvPr/>
        </p:nvGrpSpPr>
        <p:grpSpPr>
          <a:xfrm>
            <a:off x="1625065" y="3203608"/>
            <a:ext cx="644893" cy="644892"/>
            <a:chOff x="1625065" y="3203608"/>
            <a:chExt cx="644893" cy="644892"/>
          </a:xfrm>
        </p:grpSpPr>
        <p:sp>
          <p:nvSpPr>
            <p:cNvPr id="110" name="Oval 109"/>
            <p:cNvSpPr/>
            <p:nvPr/>
          </p:nvSpPr>
          <p:spPr>
            <a:xfrm>
              <a:off x="1625065" y="3203608"/>
              <a:ext cx="644893" cy="644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en-US" sz="2000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644318" y="3319110"/>
              <a:ext cx="596766" cy="4331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Futura Bk" pitchFamily="34" charset="0"/>
                </a:rPr>
                <a:t>S1</a:t>
              </a:r>
            </a:p>
          </p:txBody>
        </p:sp>
      </p:grpSp>
      <p:grpSp>
        <p:nvGrpSpPr>
          <p:cNvPr id="12" name="Group 125"/>
          <p:cNvGrpSpPr/>
          <p:nvPr/>
        </p:nvGrpSpPr>
        <p:grpSpPr>
          <a:xfrm>
            <a:off x="4068278" y="3202004"/>
            <a:ext cx="644893" cy="644892"/>
            <a:chOff x="4068278" y="3202004"/>
            <a:chExt cx="644893" cy="644892"/>
          </a:xfrm>
        </p:grpSpPr>
        <p:sp>
          <p:nvSpPr>
            <p:cNvPr id="113" name="Oval 112"/>
            <p:cNvSpPr/>
            <p:nvPr/>
          </p:nvSpPr>
          <p:spPr>
            <a:xfrm>
              <a:off x="4068278" y="3202004"/>
              <a:ext cx="644893" cy="644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en-US" sz="2000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087531" y="3317506"/>
              <a:ext cx="596766" cy="4331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Futura Bk" pitchFamily="34" charset="0"/>
                </a:rPr>
                <a:t>S2</a:t>
              </a:r>
            </a:p>
          </p:txBody>
        </p:sp>
      </p:grpSp>
      <p:grpSp>
        <p:nvGrpSpPr>
          <p:cNvPr id="13" name="Group 126"/>
          <p:cNvGrpSpPr/>
          <p:nvPr/>
        </p:nvGrpSpPr>
        <p:grpSpPr>
          <a:xfrm>
            <a:off x="6444112" y="3161900"/>
            <a:ext cx="644893" cy="644892"/>
            <a:chOff x="6444112" y="3161900"/>
            <a:chExt cx="644893" cy="644892"/>
          </a:xfrm>
        </p:grpSpPr>
        <p:sp>
          <p:nvSpPr>
            <p:cNvPr id="118" name="Oval 117"/>
            <p:cNvSpPr/>
            <p:nvPr/>
          </p:nvSpPr>
          <p:spPr>
            <a:xfrm>
              <a:off x="6444112" y="3161900"/>
              <a:ext cx="644893" cy="644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en-US" sz="2000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463365" y="3277402"/>
              <a:ext cx="596766" cy="4331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Futura Bk" pitchFamily="34" charset="0"/>
                </a:rPr>
                <a:t>S3</a:t>
              </a:r>
            </a:p>
          </p:txBody>
        </p:sp>
      </p:grpSp>
      <p:cxnSp>
        <p:nvCxnSpPr>
          <p:cNvPr id="112" name="Straight Connector 111"/>
          <p:cNvCxnSpPr>
            <a:stCxn id="101" idx="2"/>
          </p:cNvCxnSpPr>
          <p:nvPr/>
        </p:nvCxnSpPr>
        <p:spPr>
          <a:xfrm rot="10800000" flipV="1">
            <a:off x="2213811" y="1891361"/>
            <a:ext cx="1828798" cy="1410103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01" idx="4"/>
            <a:endCxn id="113" idx="0"/>
          </p:cNvCxnSpPr>
          <p:nvPr/>
        </p:nvCxnSpPr>
        <p:spPr>
          <a:xfrm rot="16200000" flipH="1">
            <a:off x="3883792" y="2695071"/>
            <a:ext cx="988196" cy="25669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01" idx="6"/>
          </p:cNvCxnSpPr>
          <p:nvPr/>
        </p:nvCxnSpPr>
        <p:spPr>
          <a:xfrm>
            <a:off x="4687502" y="1891362"/>
            <a:ext cx="1799925" cy="1371602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34165" y="202129"/>
            <a:ext cx="6959065" cy="11839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err="1" smtClean="0">
                <a:solidFill>
                  <a:srgbClr val="000000"/>
                </a:solidFill>
                <a:latin typeface="Futura Bk" pitchFamily="34" charset="0"/>
              </a:rPr>
              <a:t>OpenCirrus</a:t>
            </a:r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Futura Bk" pitchFamily="34" charset="0"/>
              </a:rPr>
              <a:t>Testbed</a:t>
            </a:r>
            <a:endParaRPr lang="en-US" sz="6000" dirty="0" smtClean="0">
              <a:solidFill>
                <a:srgbClr val="000000"/>
              </a:solidFill>
              <a:latin typeface="Futura Bk" pitchFamily="34" charset="0"/>
            </a:endParaRPr>
          </a:p>
        </p:txBody>
      </p:sp>
      <p:cxnSp>
        <p:nvCxnSpPr>
          <p:cNvPr id="18" name="Straight Connector 17"/>
          <p:cNvCxnSpPr>
            <a:stCxn id="111" idx="3"/>
          </p:cNvCxnSpPr>
          <p:nvPr/>
        </p:nvCxnSpPr>
        <p:spPr>
          <a:xfrm flipV="1">
            <a:off x="2241084" y="3524450"/>
            <a:ext cx="1827194" cy="11229"/>
          </a:xfrm>
          <a:prstGeom prst="line">
            <a:avLst/>
          </a:prstGeom>
          <a:ln w="5715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18" idx="2"/>
          </p:cNvCxnSpPr>
          <p:nvPr/>
        </p:nvCxnSpPr>
        <p:spPr>
          <a:xfrm flipV="1">
            <a:off x="4713171" y="3484346"/>
            <a:ext cx="1730941" cy="40105"/>
          </a:xfrm>
          <a:prstGeom prst="line">
            <a:avLst/>
          </a:prstGeom>
          <a:ln w="5715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2061713" y="3804249"/>
            <a:ext cx="4649637" cy="490222"/>
          </a:xfrm>
          <a:custGeom>
            <a:avLst/>
            <a:gdLst>
              <a:gd name="connsiteX0" fmla="*/ 0 w 3397718"/>
              <a:gd name="connsiteY0" fmla="*/ 9625 h 463616"/>
              <a:gd name="connsiteX1" fmla="*/ 1713297 w 3397718"/>
              <a:gd name="connsiteY1" fmla="*/ 462012 h 463616"/>
              <a:gd name="connsiteX2" fmla="*/ 3397718 w 3397718"/>
              <a:gd name="connsiteY2" fmla="*/ 0 h 46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7718" h="463616">
                <a:moveTo>
                  <a:pt x="0" y="9625"/>
                </a:moveTo>
                <a:cubicBezTo>
                  <a:pt x="573505" y="236620"/>
                  <a:pt x="1147011" y="463616"/>
                  <a:pt x="1713297" y="462012"/>
                </a:cubicBezTo>
                <a:cubicBezTo>
                  <a:pt x="2279583" y="460408"/>
                  <a:pt x="2838650" y="230204"/>
                  <a:pt x="3397718" y="0"/>
                </a:cubicBezTo>
              </a:path>
            </a:pathLst>
          </a:custGeom>
          <a:ln w="5715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463041" y="4937761"/>
            <a:ext cx="6792438" cy="760396"/>
          </a:xfrm>
          <a:prstGeom prst="rect">
            <a:avLst/>
          </a:prstGeom>
          <a:noFill/>
          <a:ln w="19050">
            <a:solidFill>
              <a:srgbClr val="0098F6"/>
            </a:solidFill>
          </a:ln>
        </p:spPr>
        <p:txBody>
          <a:bodyPr wrap="square" rtlCol="0">
            <a:no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Futura Bk" pitchFamily="34" charset="0"/>
              </a:rPr>
              <a:t>10G links that we added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2668605" y="4189396"/>
            <a:ext cx="1340545" cy="156183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724977" y="3562709"/>
            <a:ext cx="1899446" cy="136542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3456288" y="4399018"/>
            <a:ext cx="614928" cy="443309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9"/>
          <p:cNvGrpSpPr/>
          <p:nvPr/>
        </p:nvGrpSpPr>
        <p:grpSpPr>
          <a:xfrm>
            <a:off x="4042609" y="1568916"/>
            <a:ext cx="644893" cy="644892"/>
            <a:chOff x="1645919" y="1453414"/>
            <a:chExt cx="644893" cy="644892"/>
          </a:xfrm>
        </p:grpSpPr>
        <p:sp>
          <p:nvSpPr>
            <p:cNvPr id="101" name="Oval 100"/>
            <p:cNvSpPr/>
            <p:nvPr/>
          </p:nvSpPr>
          <p:spPr>
            <a:xfrm>
              <a:off x="1645919" y="1453414"/>
              <a:ext cx="644893" cy="644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en-US" sz="2000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665172" y="1568916"/>
              <a:ext cx="596766" cy="4331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Futura Bk" pitchFamily="34" charset="0"/>
                </a:rPr>
                <a:t>CS</a:t>
              </a:r>
            </a:p>
          </p:txBody>
        </p:sp>
      </p:grpSp>
      <p:grpSp>
        <p:nvGrpSpPr>
          <p:cNvPr id="3" name="Group 121"/>
          <p:cNvGrpSpPr/>
          <p:nvPr/>
        </p:nvGrpSpPr>
        <p:grpSpPr>
          <a:xfrm>
            <a:off x="1625065" y="3203608"/>
            <a:ext cx="644893" cy="644892"/>
            <a:chOff x="1625065" y="3203608"/>
            <a:chExt cx="644893" cy="644892"/>
          </a:xfrm>
        </p:grpSpPr>
        <p:sp>
          <p:nvSpPr>
            <p:cNvPr id="110" name="Oval 109"/>
            <p:cNvSpPr/>
            <p:nvPr/>
          </p:nvSpPr>
          <p:spPr>
            <a:xfrm>
              <a:off x="1625065" y="3203608"/>
              <a:ext cx="644893" cy="644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en-US" sz="2000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644318" y="3319110"/>
              <a:ext cx="596766" cy="4331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Futura Bk" pitchFamily="34" charset="0"/>
                </a:rPr>
                <a:t>S1</a:t>
              </a:r>
            </a:p>
          </p:txBody>
        </p:sp>
      </p:grpSp>
      <p:grpSp>
        <p:nvGrpSpPr>
          <p:cNvPr id="4" name="Group 125"/>
          <p:cNvGrpSpPr/>
          <p:nvPr/>
        </p:nvGrpSpPr>
        <p:grpSpPr>
          <a:xfrm>
            <a:off x="4068278" y="3202004"/>
            <a:ext cx="644893" cy="644892"/>
            <a:chOff x="4068278" y="3202004"/>
            <a:chExt cx="644893" cy="644892"/>
          </a:xfrm>
        </p:grpSpPr>
        <p:sp>
          <p:nvSpPr>
            <p:cNvPr id="113" name="Oval 112"/>
            <p:cNvSpPr/>
            <p:nvPr/>
          </p:nvSpPr>
          <p:spPr>
            <a:xfrm>
              <a:off x="4068278" y="3202004"/>
              <a:ext cx="644893" cy="644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en-US" sz="2000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087531" y="3317506"/>
              <a:ext cx="596766" cy="4331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Futura Bk" pitchFamily="34" charset="0"/>
                </a:rPr>
                <a:t>S2</a:t>
              </a:r>
            </a:p>
          </p:txBody>
        </p:sp>
      </p:grpSp>
      <p:grpSp>
        <p:nvGrpSpPr>
          <p:cNvPr id="5" name="Group 126"/>
          <p:cNvGrpSpPr/>
          <p:nvPr/>
        </p:nvGrpSpPr>
        <p:grpSpPr>
          <a:xfrm>
            <a:off x="6444112" y="3161900"/>
            <a:ext cx="644893" cy="644892"/>
            <a:chOff x="6444112" y="3161900"/>
            <a:chExt cx="644893" cy="644892"/>
          </a:xfrm>
        </p:grpSpPr>
        <p:sp>
          <p:nvSpPr>
            <p:cNvPr id="118" name="Oval 117"/>
            <p:cNvSpPr/>
            <p:nvPr/>
          </p:nvSpPr>
          <p:spPr>
            <a:xfrm>
              <a:off x="6444112" y="3161900"/>
              <a:ext cx="644893" cy="644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en-US" sz="2000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463365" y="3277402"/>
              <a:ext cx="596766" cy="4331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Futura Bk" pitchFamily="34" charset="0"/>
                </a:rPr>
                <a:t>S3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434165" y="202129"/>
            <a:ext cx="6959065" cy="11839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err="1" smtClean="0">
                <a:solidFill>
                  <a:srgbClr val="000000"/>
                </a:solidFill>
                <a:latin typeface="Futura Bk" pitchFamily="34" charset="0"/>
              </a:rPr>
              <a:t>OpenCirrus</a:t>
            </a:r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Futura Bk" pitchFamily="34" charset="0"/>
              </a:rPr>
              <a:t>Testbed</a:t>
            </a:r>
            <a:endParaRPr lang="en-US" sz="6000" dirty="0" smtClean="0">
              <a:solidFill>
                <a:srgbClr val="000000"/>
              </a:solidFill>
              <a:latin typeface="Futura Bk" pitchFamily="34" charset="0"/>
            </a:endParaRPr>
          </a:p>
        </p:txBody>
      </p:sp>
      <p:cxnSp>
        <p:nvCxnSpPr>
          <p:cNvPr id="25" name="Straight Connector 24"/>
          <p:cNvCxnSpPr>
            <a:endCxn id="110" idx="7"/>
          </p:cNvCxnSpPr>
          <p:nvPr/>
        </p:nvCxnSpPr>
        <p:spPr>
          <a:xfrm rot="10800000" flipV="1">
            <a:off x="2175517" y="1891362"/>
            <a:ext cx="1867093" cy="1406688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13" idx="0"/>
          </p:cNvCxnSpPr>
          <p:nvPr/>
        </p:nvCxnSpPr>
        <p:spPr>
          <a:xfrm rot="16200000" flipH="1">
            <a:off x="3883792" y="2695070"/>
            <a:ext cx="988197" cy="25669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18" idx="1"/>
          </p:cNvCxnSpPr>
          <p:nvPr/>
        </p:nvCxnSpPr>
        <p:spPr>
          <a:xfrm>
            <a:off x="4687502" y="1891362"/>
            <a:ext cx="1851052" cy="136498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0" idx="6"/>
          </p:cNvCxnSpPr>
          <p:nvPr/>
        </p:nvCxnSpPr>
        <p:spPr>
          <a:xfrm flipV="1">
            <a:off x="2269958" y="3524450"/>
            <a:ext cx="1798320" cy="1604"/>
          </a:xfrm>
          <a:prstGeom prst="line">
            <a:avLst/>
          </a:prstGeom>
          <a:ln w="5715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18" idx="2"/>
          </p:cNvCxnSpPr>
          <p:nvPr/>
        </p:nvCxnSpPr>
        <p:spPr>
          <a:xfrm flipV="1">
            <a:off x="4713171" y="3484346"/>
            <a:ext cx="1730941" cy="40105"/>
          </a:xfrm>
          <a:prstGeom prst="line">
            <a:avLst/>
          </a:prstGeom>
          <a:ln w="5715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2070338" y="3804249"/>
            <a:ext cx="4684143" cy="498848"/>
          </a:xfrm>
          <a:custGeom>
            <a:avLst/>
            <a:gdLst>
              <a:gd name="connsiteX0" fmla="*/ 0 w 3397718"/>
              <a:gd name="connsiteY0" fmla="*/ 9625 h 463616"/>
              <a:gd name="connsiteX1" fmla="*/ 1713297 w 3397718"/>
              <a:gd name="connsiteY1" fmla="*/ 462012 h 463616"/>
              <a:gd name="connsiteX2" fmla="*/ 3397718 w 3397718"/>
              <a:gd name="connsiteY2" fmla="*/ 0 h 46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7718" h="463616">
                <a:moveTo>
                  <a:pt x="0" y="9625"/>
                </a:moveTo>
                <a:cubicBezTo>
                  <a:pt x="573505" y="236620"/>
                  <a:pt x="1147011" y="463616"/>
                  <a:pt x="1713297" y="462012"/>
                </a:cubicBezTo>
                <a:cubicBezTo>
                  <a:pt x="2279583" y="460408"/>
                  <a:pt x="2838650" y="230204"/>
                  <a:pt x="3397718" y="0"/>
                </a:cubicBezTo>
              </a:path>
            </a:pathLst>
          </a:custGeom>
          <a:ln w="5715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endCxn id="110" idx="7"/>
          </p:cNvCxnSpPr>
          <p:nvPr/>
        </p:nvCxnSpPr>
        <p:spPr>
          <a:xfrm rot="10800000" flipV="1">
            <a:off x="2175517" y="1891360"/>
            <a:ext cx="1867095" cy="1406689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13" idx="0"/>
          </p:cNvCxnSpPr>
          <p:nvPr/>
        </p:nvCxnSpPr>
        <p:spPr>
          <a:xfrm rot="16200000" flipH="1">
            <a:off x="3883793" y="2695072"/>
            <a:ext cx="988196" cy="25668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18" idx="1"/>
          </p:cNvCxnSpPr>
          <p:nvPr/>
        </p:nvCxnSpPr>
        <p:spPr>
          <a:xfrm>
            <a:off x="4687502" y="1891362"/>
            <a:ext cx="1851052" cy="136498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287211" y="3533076"/>
            <a:ext cx="1798320" cy="1604"/>
          </a:xfrm>
          <a:prstGeom prst="line">
            <a:avLst/>
          </a:prstGeom>
          <a:ln w="762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>
            <a:off x="2018581" y="3804248"/>
            <a:ext cx="4684143" cy="488631"/>
          </a:xfrm>
          <a:custGeom>
            <a:avLst/>
            <a:gdLst>
              <a:gd name="connsiteX0" fmla="*/ 0 w 3397718"/>
              <a:gd name="connsiteY0" fmla="*/ 9625 h 463616"/>
              <a:gd name="connsiteX1" fmla="*/ 1713297 w 3397718"/>
              <a:gd name="connsiteY1" fmla="*/ 462012 h 463616"/>
              <a:gd name="connsiteX2" fmla="*/ 3397718 w 3397718"/>
              <a:gd name="connsiteY2" fmla="*/ 0 h 46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7718" h="463616">
                <a:moveTo>
                  <a:pt x="0" y="9625"/>
                </a:moveTo>
                <a:cubicBezTo>
                  <a:pt x="573505" y="236620"/>
                  <a:pt x="1147011" y="463616"/>
                  <a:pt x="1713297" y="462012"/>
                </a:cubicBezTo>
                <a:cubicBezTo>
                  <a:pt x="2279583" y="460408"/>
                  <a:pt x="2838650" y="230204"/>
                  <a:pt x="3397718" y="0"/>
                </a:cubicBezTo>
              </a:path>
            </a:pathLst>
          </a:custGeom>
          <a:ln w="762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rot="10800000" flipV="1">
            <a:off x="4713172" y="3475718"/>
            <a:ext cx="1730941" cy="40103"/>
          </a:xfrm>
          <a:prstGeom prst="line">
            <a:avLst/>
          </a:prstGeom>
          <a:ln w="762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1992702" y="3856007"/>
            <a:ext cx="4770407" cy="772151"/>
          </a:xfrm>
          <a:custGeom>
            <a:avLst/>
            <a:gdLst>
              <a:gd name="connsiteX0" fmla="*/ 0 w 3397718"/>
              <a:gd name="connsiteY0" fmla="*/ 9625 h 463616"/>
              <a:gd name="connsiteX1" fmla="*/ 1713297 w 3397718"/>
              <a:gd name="connsiteY1" fmla="*/ 462012 h 463616"/>
              <a:gd name="connsiteX2" fmla="*/ 3397718 w 3397718"/>
              <a:gd name="connsiteY2" fmla="*/ 0 h 463616"/>
              <a:gd name="connsiteX0" fmla="*/ 0 w 3301466"/>
              <a:gd name="connsiteY0" fmla="*/ 404261 h 924025"/>
              <a:gd name="connsiteX1" fmla="*/ 1713297 w 3301466"/>
              <a:gd name="connsiteY1" fmla="*/ 856648 h 924025"/>
              <a:gd name="connsiteX2" fmla="*/ 3301466 w 3301466"/>
              <a:gd name="connsiteY2" fmla="*/ 0 h 924025"/>
              <a:gd name="connsiteX0" fmla="*/ 0 w 3301466"/>
              <a:gd name="connsiteY0" fmla="*/ 404261 h 924025"/>
              <a:gd name="connsiteX1" fmla="*/ 1713297 w 3301466"/>
              <a:gd name="connsiteY1" fmla="*/ 856648 h 924025"/>
              <a:gd name="connsiteX2" fmla="*/ 3301466 w 3301466"/>
              <a:gd name="connsiteY2" fmla="*/ 0 h 924025"/>
              <a:gd name="connsiteX0" fmla="*/ 0 w 3397719"/>
              <a:gd name="connsiteY0" fmla="*/ 9625 h 858252"/>
              <a:gd name="connsiteX1" fmla="*/ 1809550 w 3397719"/>
              <a:gd name="connsiteY1" fmla="*/ 856648 h 858252"/>
              <a:gd name="connsiteX2" fmla="*/ 3397719 w 3397719"/>
              <a:gd name="connsiteY2" fmla="*/ 0 h 858252"/>
              <a:gd name="connsiteX0" fmla="*/ 0 w 3397719"/>
              <a:gd name="connsiteY0" fmla="*/ 9625 h 858252"/>
              <a:gd name="connsiteX1" fmla="*/ 1809550 w 3397719"/>
              <a:gd name="connsiteY1" fmla="*/ 856648 h 858252"/>
              <a:gd name="connsiteX2" fmla="*/ 3397719 w 3397719"/>
              <a:gd name="connsiteY2" fmla="*/ 0 h 858252"/>
              <a:gd name="connsiteX0" fmla="*/ 0 w 3397719"/>
              <a:gd name="connsiteY0" fmla="*/ 9625 h 858252"/>
              <a:gd name="connsiteX1" fmla="*/ 1809550 w 3397719"/>
              <a:gd name="connsiteY1" fmla="*/ 856648 h 858252"/>
              <a:gd name="connsiteX2" fmla="*/ 3397719 w 3397719"/>
              <a:gd name="connsiteY2" fmla="*/ 0 h 858252"/>
              <a:gd name="connsiteX0" fmla="*/ 0 w 3397719"/>
              <a:gd name="connsiteY0" fmla="*/ 9625 h 771624"/>
              <a:gd name="connsiteX1" fmla="*/ 1790299 w 3397719"/>
              <a:gd name="connsiteY1" fmla="*/ 770020 h 771624"/>
              <a:gd name="connsiteX2" fmla="*/ 3397719 w 3397719"/>
              <a:gd name="connsiteY2" fmla="*/ 0 h 77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7719" h="771624">
                <a:moveTo>
                  <a:pt x="0" y="9625"/>
                </a:moveTo>
                <a:cubicBezTo>
                  <a:pt x="419501" y="323247"/>
                  <a:pt x="1224013" y="771624"/>
                  <a:pt x="1790299" y="770020"/>
                </a:cubicBezTo>
                <a:cubicBezTo>
                  <a:pt x="2356585" y="768416"/>
                  <a:pt x="3011906" y="345707"/>
                  <a:pt x="3397719" y="0"/>
                </a:cubicBezTo>
              </a:path>
            </a:pathLst>
          </a:custGeom>
          <a:ln w="762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2234242" y="3666226"/>
            <a:ext cx="1856495" cy="999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 flipV="1">
            <a:off x="4701944" y="3623093"/>
            <a:ext cx="1776495" cy="44129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796714" y="4944179"/>
            <a:ext cx="5834514" cy="761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600" dirty="0" smtClean="0">
                <a:solidFill>
                  <a:srgbClr val="000000"/>
                </a:solidFill>
                <a:latin typeface="Futura Bk" pitchFamily="34" charset="0"/>
              </a:rPr>
              <a:t>4</a:t>
            </a:r>
            <a:r>
              <a:rPr lang="en-US" sz="4400" dirty="0" smtClean="0">
                <a:solidFill>
                  <a:srgbClr val="000000"/>
                </a:solidFill>
                <a:latin typeface="Futura Bk" pitchFamily="34" charset="0"/>
              </a:rPr>
              <a:t> VLANs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37" grpId="0" animBg="1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0" name="Straight Connector 259"/>
          <p:cNvCxnSpPr>
            <a:stCxn id="261" idx="2"/>
            <a:endCxn id="258" idx="3"/>
          </p:cNvCxnSpPr>
          <p:nvPr/>
        </p:nvCxnSpPr>
        <p:spPr>
          <a:xfrm rot="5400000">
            <a:off x="3994990" y="2307839"/>
            <a:ext cx="843779" cy="1633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85"/>
          <p:cNvGrpSpPr/>
          <p:nvPr/>
        </p:nvGrpSpPr>
        <p:grpSpPr>
          <a:xfrm>
            <a:off x="2152844" y="3043887"/>
            <a:ext cx="1695801" cy="1297981"/>
            <a:chOff x="2152844" y="3043887"/>
            <a:chExt cx="1695801" cy="1297981"/>
          </a:xfrm>
        </p:grpSpPr>
        <p:cxnSp>
          <p:nvCxnSpPr>
            <p:cNvPr id="80" name="Straight Connector 79"/>
            <p:cNvCxnSpPr>
              <a:stCxn id="16" idx="0"/>
              <a:endCxn id="24" idx="0"/>
            </p:cNvCxnSpPr>
            <p:nvPr/>
          </p:nvCxnSpPr>
          <p:spPr>
            <a:xfrm rot="16200000" flipV="1">
              <a:off x="2882166" y="2314565"/>
              <a:ext cx="237157" cy="169580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16" idx="0"/>
              <a:endCxn id="29" idx="0"/>
            </p:cNvCxnSpPr>
            <p:nvPr/>
          </p:nvCxnSpPr>
          <p:spPr>
            <a:xfrm rot="16200000" flipV="1">
              <a:off x="2971970" y="2404369"/>
              <a:ext cx="60265" cy="169308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6" idx="0"/>
              <a:endCxn id="25" idx="0"/>
            </p:cNvCxnSpPr>
            <p:nvPr/>
          </p:nvCxnSpPr>
          <p:spPr>
            <a:xfrm rot="16200000" flipH="1" flipV="1">
              <a:off x="2943288" y="2492202"/>
              <a:ext cx="116515" cy="1694197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6" idx="0"/>
              <a:endCxn id="30" idx="0"/>
            </p:cNvCxnSpPr>
            <p:nvPr/>
          </p:nvCxnSpPr>
          <p:spPr>
            <a:xfrm rot="16200000" flipH="1" flipV="1">
              <a:off x="2852118" y="2586088"/>
              <a:ext cx="301571" cy="169148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6" idx="0"/>
              <a:endCxn id="26" idx="0"/>
            </p:cNvCxnSpPr>
            <p:nvPr/>
          </p:nvCxnSpPr>
          <p:spPr>
            <a:xfrm rot="16200000" flipH="1" flipV="1">
              <a:off x="2758359" y="2678733"/>
              <a:ext cx="487975" cy="169259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6" idx="0"/>
              <a:endCxn id="50" idx="0"/>
            </p:cNvCxnSpPr>
            <p:nvPr/>
          </p:nvCxnSpPr>
          <p:spPr>
            <a:xfrm rot="16200000" flipH="1" flipV="1">
              <a:off x="2663107" y="2776701"/>
              <a:ext cx="681195" cy="168987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6" idx="0"/>
              <a:endCxn id="27" idx="0"/>
            </p:cNvCxnSpPr>
            <p:nvPr/>
          </p:nvCxnSpPr>
          <p:spPr>
            <a:xfrm rot="16200000" flipH="1" flipV="1">
              <a:off x="2569345" y="2869350"/>
              <a:ext cx="867605" cy="1690992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16" idx="0"/>
              <a:endCxn id="51" idx="0"/>
            </p:cNvCxnSpPr>
            <p:nvPr/>
          </p:nvCxnSpPr>
          <p:spPr>
            <a:xfrm rot="16200000" flipH="1" flipV="1">
              <a:off x="2474093" y="2967318"/>
              <a:ext cx="1060825" cy="168827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1"/>
          <p:cNvGrpSpPr/>
          <p:nvPr/>
        </p:nvGrpSpPr>
        <p:grpSpPr>
          <a:xfrm rot="5400000">
            <a:off x="881739" y="3139511"/>
            <a:ext cx="1450524" cy="1106732"/>
            <a:chOff x="791935" y="4641740"/>
            <a:chExt cx="1450524" cy="1106732"/>
          </a:xfrm>
        </p:grpSpPr>
        <p:pic>
          <p:nvPicPr>
            <p:cNvPr id="24" name="Picture 23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25" name="Picture 24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26" name="Picture 25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27" name="Picture 26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29" name="Picture 2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30" name="Picture 2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50" name="Picture 4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51" name="Picture 5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4" name="Group 184"/>
          <p:cNvGrpSpPr/>
          <p:nvPr/>
        </p:nvGrpSpPr>
        <p:grpSpPr>
          <a:xfrm>
            <a:off x="3048195" y="3621220"/>
            <a:ext cx="1238600" cy="2612041"/>
            <a:chOff x="3048195" y="3621220"/>
            <a:chExt cx="1238600" cy="2612041"/>
          </a:xfrm>
        </p:grpSpPr>
        <p:cxnSp>
          <p:nvCxnSpPr>
            <p:cNvPr id="108" name="Straight Connector 107"/>
            <p:cNvCxnSpPr>
              <a:stCxn id="116" idx="0"/>
              <a:endCxn id="118" idx="0"/>
            </p:cNvCxnSpPr>
            <p:nvPr/>
          </p:nvCxnSpPr>
          <p:spPr>
            <a:xfrm rot="16200000" flipH="1" flipV="1">
              <a:off x="3010465" y="3658950"/>
              <a:ext cx="1314059" cy="123860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16" idx="0"/>
              <a:endCxn id="122" idx="0"/>
            </p:cNvCxnSpPr>
            <p:nvPr/>
          </p:nvCxnSpPr>
          <p:spPr>
            <a:xfrm rot="16200000" flipH="1" flipV="1">
              <a:off x="2923377" y="3748754"/>
              <a:ext cx="1490951" cy="123588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16" idx="0"/>
              <a:endCxn id="119" idx="0"/>
            </p:cNvCxnSpPr>
            <p:nvPr/>
          </p:nvCxnSpPr>
          <p:spPr>
            <a:xfrm rot="16200000" flipH="1" flipV="1">
              <a:off x="2834431" y="3836588"/>
              <a:ext cx="1667731" cy="123699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16" idx="0"/>
              <a:endCxn id="123" idx="0"/>
            </p:cNvCxnSpPr>
            <p:nvPr/>
          </p:nvCxnSpPr>
          <p:spPr>
            <a:xfrm rot="16200000" flipH="1" flipV="1">
              <a:off x="2743261" y="3930474"/>
              <a:ext cx="1852787" cy="123428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16" idx="0"/>
              <a:endCxn id="120" idx="0"/>
            </p:cNvCxnSpPr>
            <p:nvPr/>
          </p:nvCxnSpPr>
          <p:spPr>
            <a:xfrm rot="16200000" flipH="1" flipV="1">
              <a:off x="2649502" y="4023119"/>
              <a:ext cx="2039191" cy="123539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16" idx="0"/>
              <a:endCxn id="124" idx="0"/>
            </p:cNvCxnSpPr>
            <p:nvPr/>
          </p:nvCxnSpPr>
          <p:spPr>
            <a:xfrm rot="16200000" flipH="1" flipV="1">
              <a:off x="2554250" y="4121087"/>
              <a:ext cx="2232411" cy="123267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6" idx="0"/>
              <a:endCxn id="121" idx="0"/>
            </p:cNvCxnSpPr>
            <p:nvPr/>
          </p:nvCxnSpPr>
          <p:spPr>
            <a:xfrm rot="16200000" flipH="1" flipV="1">
              <a:off x="2460489" y="4213735"/>
              <a:ext cx="2418821" cy="123379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6" idx="0"/>
              <a:endCxn id="125" idx="0"/>
            </p:cNvCxnSpPr>
            <p:nvPr/>
          </p:nvCxnSpPr>
          <p:spPr>
            <a:xfrm rot="16200000" flipH="1" flipV="1">
              <a:off x="2365237" y="4311703"/>
              <a:ext cx="2612041" cy="123107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1"/>
          <p:cNvGrpSpPr/>
          <p:nvPr/>
        </p:nvGrpSpPr>
        <p:grpSpPr>
          <a:xfrm rot="5400000">
            <a:off x="1777091" y="5030904"/>
            <a:ext cx="1450524" cy="1106732"/>
            <a:chOff x="791935" y="4641740"/>
            <a:chExt cx="1450524" cy="1106732"/>
          </a:xfrm>
        </p:grpSpPr>
        <p:pic>
          <p:nvPicPr>
            <p:cNvPr id="118" name="Picture 117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119" name="Picture 11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120" name="Picture 11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121" name="Picture 12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122" name="Picture 121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123" name="Picture 122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124" name="Picture 123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125" name="Picture 124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6" name="Group 183"/>
          <p:cNvGrpSpPr/>
          <p:nvPr/>
        </p:nvGrpSpPr>
        <p:grpSpPr>
          <a:xfrm>
            <a:off x="3998324" y="3642993"/>
            <a:ext cx="1588575" cy="2424260"/>
            <a:chOff x="3998324" y="3642993"/>
            <a:chExt cx="1588575" cy="2424260"/>
          </a:xfrm>
        </p:grpSpPr>
        <p:cxnSp>
          <p:nvCxnSpPr>
            <p:cNvPr id="127" name="Straight Connector 126"/>
            <p:cNvCxnSpPr>
              <a:stCxn id="135" idx="0"/>
              <a:endCxn id="137" idx="0"/>
            </p:cNvCxnSpPr>
            <p:nvPr/>
          </p:nvCxnSpPr>
          <p:spPr>
            <a:xfrm rot="16200000" flipH="1">
              <a:off x="3580482" y="4060836"/>
              <a:ext cx="2424260" cy="158857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35" idx="0"/>
              <a:endCxn id="141" idx="0"/>
            </p:cNvCxnSpPr>
            <p:nvPr/>
          </p:nvCxnSpPr>
          <p:spPr>
            <a:xfrm rot="16200000" flipH="1">
              <a:off x="3667570" y="3973748"/>
              <a:ext cx="2247368" cy="158585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35" idx="0"/>
              <a:endCxn id="138" idx="0"/>
            </p:cNvCxnSpPr>
            <p:nvPr/>
          </p:nvCxnSpPr>
          <p:spPr>
            <a:xfrm rot="16200000" flipH="1">
              <a:off x="3756516" y="3884802"/>
              <a:ext cx="2070588" cy="158697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35" idx="0"/>
              <a:endCxn id="142" idx="0"/>
            </p:cNvCxnSpPr>
            <p:nvPr/>
          </p:nvCxnSpPr>
          <p:spPr>
            <a:xfrm rot="16200000" flipH="1">
              <a:off x="3847686" y="3793632"/>
              <a:ext cx="1885532" cy="15842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35" idx="0"/>
              <a:endCxn id="139" idx="0"/>
            </p:cNvCxnSpPr>
            <p:nvPr/>
          </p:nvCxnSpPr>
          <p:spPr>
            <a:xfrm rot="16200000" flipH="1">
              <a:off x="3941445" y="3699873"/>
              <a:ext cx="1699128" cy="158536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35" idx="0"/>
              <a:endCxn id="143" idx="0"/>
            </p:cNvCxnSpPr>
            <p:nvPr/>
          </p:nvCxnSpPr>
          <p:spPr>
            <a:xfrm rot="16200000" flipH="1">
              <a:off x="4036697" y="3604621"/>
              <a:ext cx="1505908" cy="1582652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35" idx="0"/>
              <a:endCxn id="140" idx="0"/>
            </p:cNvCxnSpPr>
            <p:nvPr/>
          </p:nvCxnSpPr>
          <p:spPr>
            <a:xfrm rot="16200000" flipH="1">
              <a:off x="4130458" y="3510860"/>
              <a:ext cx="1319498" cy="158376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35" idx="0"/>
              <a:endCxn id="144" idx="0"/>
            </p:cNvCxnSpPr>
            <p:nvPr/>
          </p:nvCxnSpPr>
          <p:spPr>
            <a:xfrm rot="16200000" flipH="1">
              <a:off x="4225710" y="3415608"/>
              <a:ext cx="1126278" cy="158104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1"/>
          <p:cNvGrpSpPr/>
          <p:nvPr/>
        </p:nvGrpSpPr>
        <p:grpSpPr>
          <a:xfrm rot="16200000">
            <a:off x="5407477" y="4864895"/>
            <a:ext cx="1450524" cy="1106732"/>
            <a:chOff x="791935" y="4641740"/>
            <a:chExt cx="1450524" cy="1106732"/>
          </a:xfrm>
        </p:grpSpPr>
        <p:pic>
          <p:nvPicPr>
            <p:cNvPr id="137" name="Picture 136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138" name="Picture 137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139" name="Picture 13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140" name="Picture 13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141" name="Picture 14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142" name="Picture 141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143" name="Picture 142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144" name="Picture 143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grpSp>
        <p:nvGrpSpPr>
          <p:cNvPr id="8" name="Group 182"/>
          <p:cNvGrpSpPr/>
          <p:nvPr/>
        </p:nvGrpSpPr>
        <p:grpSpPr>
          <a:xfrm>
            <a:off x="4289518" y="2986738"/>
            <a:ext cx="2323360" cy="1297980"/>
            <a:chOff x="4289518" y="2986738"/>
            <a:chExt cx="2323360" cy="1297980"/>
          </a:xfrm>
        </p:grpSpPr>
        <p:cxnSp>
          <p:nvCxnSpPr>
            <p:cNvPr id="146" name="Straight Connector 145"/>
            <p:cNvCxnSpPr>
              <a:stCxn id="154" idx="0"/>
              <a:endCxn id="156" idx="0"/>
            </p:cNvCxnSpPr>
            <p:nvPr/>
          </p:nvCxnSpPr>
          <p:spPr>
            <a:xfrm rot="16200000" flipH="1">
              <a:off x="5039167" y="2711008"/>
              <a:ext cx="824061" cy="232336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54" idx="0"/>
              <a:endCxn id="160" idx="0"/>
            </p:cNvCxnSpPr>
            <p:nvPr/>
          </p:nvCxnSpPr>
          <p:spPr>
            <a:xfrm rot="16200000" flipH="1">
              <a:off x="5126255" y="2623920"/>
              <a:ext cx="647169" cy="232064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54" idx="0"/>
              <a:endCxn id="157" idx="0"/>
            </p:cNvCxnSpPr>
            <p:nvPr/>
          </p:nvCxnSpPr>
          <p:spPr>
            <a:xfrm rot="16200000" flipH="1">
              <a:off x="5215201" y="2534974"/>
              <a:ext cx="470389" cy="232175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54" idx="0"/>
              <a:endCxn id="161" idx="0"/>
            </p:cNvCxnSpPr>
            <p:nvPr/>
          </p:nvCxnSpPr>
          <p:spPr>
            <a:xfrm rot="16200000" flipH="1">
              <a:off x="5306371" y="2443804"/>
              <a:ext cx="285333" cy="231904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54" idx="0"/>
              <a:endCxn id="158" idx="0"/>
            </p:cNvCxnSpPr>
            <p:nvPr/>
          </p:nvCxnSpPr>
          <p:spPr>
            <a:xfrm rot="16200000" flipH="1">
              <a:off x="5400130" y="2350045"/>
              <a:ext cx="98929" cy="23201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54" idx="0"/>
              <a:endCxn id="162" idx="0"/>
            </p:cNvCxnSpPr>
            <p:nvPr/>
          </p:nvCxnSpPr>
          <p:spPr>
            <a:xfrm rot="5400000" flipH="1" flipV="1">
              <a:off x="5401092" y="2254794"/>
              <a:ext cx="94291" cy="231743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54" idx="0"/>
              <a:endCxn id="159" idx="0"/>
            </p:cNvCxnSpPr>
            <p:nvPr/>
          </p:nvCxnSpPr>
          <p:spPr>
            <a:xfrm rot="5400000" flipH="1" flipV="1">
              <a:off x="5308443" y="2161033"/>
              <a:ext cx="280701" cy="231855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54" idx="0"/>
              <a:endCxn id="163" idx="0"/>
            </p:cNvCxnSpPr>
            <p:nvPr/>
          </p:nvCxnSpPr>
          <p:spPr>
            <a:xfrm rot="5400000" flipH="1" flipV="1">
              <a:off x="5210475" y="2065781"/>
              <a:ext cx="473921" cy="231583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51"/>
          <p:cNvGrpSpPr/>
          <p:nvPr/>
        </p:nvGrpSpPr>
        <p:grpSpPr>
          <a:xfrm rot="16200000">
            <a:off x="6433456" y="3082361"/>
            <a:ext cx="1450524" cy="1106732"/>
            <a:chOff x="791935" y="4641740"/>
            <a:chExt cx="1450524" cy="1106732"/>
          </a:xfrm>
        </p:grpSpPr>
        <p:pic>
          <p:nvPicPr>
            <p:cNvPr id="156" name="Picture 155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35" y="4649265"/>
              <a:ext cx="152542" cy="1099207"/>
            </a:xfrm>
            <a:prstGeom prst="rect">
              <a:avLst/>
            </a:prstGeom>
          </p:spPr>
        </p:pic>
        <p:pic>
          <p:nvPicPr>
            <p:cNvPr id="157" name="Picture 156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607" y="4647661"/>
              <a:ext cx="152542" cy="1099207"/>
            </a:xfrm>
            <a:prstGeom prst="rect">
              <a:avLst/>
            </a:prstGeom>
          </p:spPr>
        </p:pic>
        <p:pic>
          <p:nvPicPr>
            <p:cNvPr id="158" name="Picture 157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067" y="4646059"/>
              <a:ext cx="152542" cy="1099207"/>
            </a:xfrm>
            <a:prstGeom prst="rect">
              <a:avLst/>
            </a:prstGeom>
          </p:spPr>
        </p:pic>
        <p:pic>
          <p:nvPicPr>
            <p:cNvPr id="159" name="Picture 158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6697" y="4644456"/>
              <a:ext cx="152542" cy="1099207"/>
            </a:xfrm>
            <a:prstGeom prst="rect">
              <a:avLst/>
            </a:prstGeom>
          </p:spPr>
        </p:pic>
        <p:pic>
          <p:nvPicPr>
            <p:cNvPr id="160" name="Picture 159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827" y="4646549"/>
              <a:ext cx="152542" cy="1099207"/>
            </a:xfrm>
            <a:prstGeom prst="rect">
              <a:avLst/>
            </a:prstGeom>
          </p:spPr>
        </p:pic>
        <p:pic>
          <p:nvPicPr>
            <p:cNvPr id="161" name="Picture 160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663" y="4644945"/>
              <a:ext cx="152542" cy="1099207"/>
            </a:xfrm>
            <a:prstGeom prst="rect">
              <a:avLst/>
            </a:prstGeom>
          </p:spPr>
        </p:pic>
        <p:pic>
          <p:nvPicPr>
            <p:cNvPr id="162" name="Picture 161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287" y="4643343"/>
              <a:ext cx="152542" cy="1099207"/>
            </a:xfrm>
            <a:prstGeom prst="rect">
              <a:avLst/>
            </a:prstGeom>
          </p:spPr>
        </p:pic>
        <p:pic>
          <p:nvPicPr>
            <p:cNvPr id="163" name="Picture 162" descr="1241963365420619576pbulteel_Server_Rack.svg.h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917" y="4641740"/>
              <a:ext cx="152542" cy="1099207"/>
            </a:xfrm>
            <a:prstGeom prst="rect">
              <a:avLst/>
            </a:prstGeom>
          </p:spPr>
        </p:pic>
      </p:grpSp>
      <p:pic>
        <p:nvPicPr>
          <p:cNvPr id="16" name="Picture 15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5448" y="3281044"/>
            <a:ext cx="606392" cy="445698"/>
          </a:xfrm>
          <a:prstGeom prst="rect">
            <a:avLst/>
          </a:prstGeom>
        </p:spPr>
      </p:pic>
      <p:pic>
        <p:nvPicPr>
          <p:cNvPr id="116" name="Picture 115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83599" y="3621221"/>
            <a:ext cx="606392" cy="445698"/>
          </a:xfrm>
          <a:prstGeom prst="rect">
            <a:avLst/>
          </a:prstGeom>
        </p:spPr>
      </p:pic>
      <p:pic>
        <p:nvPicPr>
          <p:cNvPr id="135" name="Picture 134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95129" y="3642993"/>
            <a:ext cx="606392" cy="445698"/>
          </a:xfrm>
          <a:prstGeom prst="rect">
            <a:avLst/>
          </a:prstGeom>
        </p:spPr>
      </p:pic>
      <p:pic>
        <p:nvPicPr>
          <p:cNvPr id="154" name="Picture 153" descr="11949856431316298822router_joeseph_teed_01.svg.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86322" y="3460658"/>
            <a:ext cx="606392" cy="445698"/>
          </a:xfrm>
          <a:prstGeom prst="rect">
            <a:avLst/>
          </a:prstGeom>
        </p:spPr>
      </p:pic>
      <p:sp>
        <p:nvSpPr>
          <p:cNvPr id="258" name="Cloud Callout 257"/>
          <p:cNvSpPr/>
          <p:nvPr/>
        </p:nvSpPr>
        <p:spPr>
          <a:xfrm>
            <a:off x="2751364" y="2637065"/>
            <a:ext cx="3314700" cy="1763487"/>
          </a:xfrm>
          <a:prstGeom prst="cloudCallout">
            <a:avLst>
              <a:gd name="adj1" fmla="val -15500"/>
              <a:gd name="adj2" fmla="val 19966"/>
            </a:avLst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3200" dirty="0" smtClean="0">
                <a:solidFill>
                  <a:prstClr val="white"/>
                </a:solidFill>
                <a:latin typeface="+mj-lt"/>
              </a:rPr>
              <a:t>Datacenter Fabric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38892" y="169647"/>
            <a:ext cx="7813221" cy="14142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DC Trends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3396344" y="1371600"/>
            <a:ext cx="2057400" cy="5225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Futura Bk" pitchFamily="34" charset="0"/>
              </a:rPr>
              <a:t>Internet</a:t>
            </a:r>
          </a:p>
        </p:txBody>
      </p: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5250" y="2683328"/>
            <a:ext cx="339020" cy="406174"/>
          </a:xfrm>
          <a:prstGeom prst="rect">
            <a:avLst/>
          </a:prstGeom>
          <a:noFill/>
          <a:ln w="69850" cmpd="tri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0113" y="2688771"/>
            <a:ext cx="339020" cy="406174"/>
          </a:xfrm>
          <a:prstGeom prst="rect">
            <a:avLst/>
          </a:prstGeom>
          <a:noFill/>
          <a:ln w="69850" cmpd="tri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6813" y="2686048"/>
            <a:ext cx="339020" cy="406174"/>
          </a:xfrm>
          <a:prstGeom prst="rect">
            <a:avLst/>
          </a:prstGeom>
          <a:noFill/>
          <a:ln w="69850" cmpd="tri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025" y="2743821"/>
            <a:ext cx="339020" cy="406174"/>
          </a:xfrm>
          <a:prstGeom prst="rect">
            <a:avLst/>
          </a:prstGeom>
          <a:noFill/>
          <a:ln w="69850" cmpd="tri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84542" y="4583132"/>
            <a:ext cx="339020" cy="406174"/>
          </a:xfrm>
          <a:prstGeom prst="rect">
            <a:avLst/>
          </a:prstGeom>
          <a:noFill/>
          <a:ln w="69850" cmpd="tri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7811" y="4719766"/>
            <a:ext cx="339020" cy="406174"/>
          </a:xfrm>
          <a:prstGeom prst="rect">
            <a:avLst/>
          </a:prstGeom>
          <a:noFill/>
          <a:ln w="6985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" name="TextBox 91"/>
          <p:cNvSpPr txBox="1"/>
          <p:nvPr/>
        </p:nvSpPr>
        <p:spPr>
          <a:xfrm>
            <a:off x="3114136" y="2907102"/>
            <a:ext cx="2553418" cy="1164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Flat Network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77778E-6 L 0.16962 0.10231 L 0.38212 0.11064 L 0.56875 0.01319 " pathEditMode="relative" ptsTypes="AAAA">
                                      <p:cBhvr>
                                        <p:cTn id="33" dur="2000" spd="-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1974 0.10833 L 0.33837 0.10833 L 0.3474 0.21551 L 0.3849 0.27268 L 0.49201 0.27153 " pathEditMode="relative" ptsTypes="AAAAAA">
                                      <p:cBhvr>
                                        <p:cTn id="35" dur="2000" spd="-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85185E-6 L 0.23038 0.11551 L 0.30972 0.11435 L 0.30538 0.1882 L 0.25261 0.28218 L 0.14549 0.29653 " pathEditMode="relative" ptsTypes="AAAAAA">
                                      <p:cBhvr>
                                        <p:cTn id="37" dur="2000" spd="-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897" y="385011"/>
            <a:ext cx="7729086" cy="11646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Shuffle-like experiment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5899" y="2643804"/>
            <a:ext cx="7700211" cy="761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Futura Bk" pitchFamily="34" charset="0"/>
              </a:rPr>
              <a:t>Every server to all other servers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9714" y="3700976"/>
            <a:ext cx="5834514" cy="761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500</a:t>
            </a:r>
            <a:r>
              <a:rPr lang="en-US" sz="4400" dirty="0" smtClean="0">
                <a:solidFill>
                  <a:srgbClr val="000000"/>
                </a:solidFill>
                <a:latin typeface="Futura Bk" pitchFamily="34" charset="0"/>
              </a:rPr>
              <a:t>MB data transfer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2"/>
          <p:cNvGrpSpPr/>
          <p:nvPr/>
        </p:nvGrpSpPr>
        <p:grpSpPr>
          <a:xfrm>
            <a:off x="4958171" y="1299289"/>
            <a:ext cx="1472386" cy="5106988"/>
            <a:chOff x="678710" y="860661"/>
            <a:chExt cx="1472386" cy="5106988"/>
          </a:xfrm>
        </p:grpSpPr>
        <p:pic>
          <p:nvPicPr>
            <p:cNvPr id="25" name="Picture 4" descr="2-4-util.JPG"/>
            <p:cNvPicPr>
              <a:picLocks noChangeAspect="1"/>
            </p:cNvPicPr>
            <p:nvPr/>
          </p:nvPicPr>
          <p:blipFill>
            <a:blip r:embed="rId4" cstate="print"/>
            <a:srcRect l="44000" r="8800"/>
            <a:stretch>
              <a:fillRect/>
            </a:stretch>
          </p:blipFill>
          <p:spPr bwMode="auto">
            <a:xfrm>
              <a:off x="678710" y="5204061"/>
              <a:ext cx="1472386" cy="763588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</p:spPr>
        </p:pic>
        <p:pic>
          <p:nvPicPr>
            <p:cNvPr id="26" name="Picture 5" descr="2-6-util.JPG"/>
            <p:cNvPicPr>
              <a:picLocks noChangeAspect="1"/>
            </p:cNvPicPr>
            <p:nvPr/>
          </p:nvPicPr>
          <p:blipFill>
            <a:blip r:embed="rId5" cstate="print"/>
            <a:srcRect l="44000" r="8800"/>
            <a:stretch>
              <a:fillRect/>
            </a:stretch>
          </p:blipFill>
          <p:spPr bwMode="auto">
            <a:xfrm>
              <a:off x="678710" y="4340461"/>
              <a:ext cx="1472386" cy="7874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</p:spPr>
        </p:pic>
        <p:pic>
          <p:nvPicPr>
            <p:cNvPr id="27" name="Picture 6" descr="2-TS-util.JPG"/>
            <p:cNvPicPr>
              <a:picLocks noChangeAspect="1"/>
            </p:cNvPicPr>
            <p:nvPr/>
          </p:nvPicPr>
          <p:blipFill>
            <a:blip r:embed="rId6" cstate="print"/>
            <a:srcRect l="44000" r="8800"/>
            <a:stretch>
              <a:fillRect/>
            </a:stretch>
          </p:blipFill>
          <p:spPr bwMode="auto">
            <a:xfrm>
              <a:off x="678710" y="2613261"/>
              <a:ext cx="1472386" cy="808038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</p:spPr>
        </p:pic>
        <p:pic>
          <p:nvPicPr>
            <p:cNvPr id="28" name="Picture 7" descr="4-6-util.JPG"/>
            <p:cNvPicPr>
              <a:picLocks noChangeAspect="1"/>
            </p:cNvPicPr>
            <p:nvPr/>
          </p:nvPicPr>
          <p:blipFill>
            <a:blip r:embed="rId7" cstate="print"/>
            <a:srcRect l="44000" r="8800"/>
            <a:stretch>
              <a:fillRect/>
            </a:stretch>
          </p:blipFill>
          <p:spPr bwMode="auto">
            <a:xfrm>
              <a:off x="678710" y="3498786"/>
              <a:ext cx="1472386" cy="776288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</p:spPr>
        </p:pic>
        <p:pic>
          <p:nvPicPr>
            <p:cNvPr id="29" name="Picture 8" descr="4-TS-util.JPG"/>
            <p:cNvPicPr>
              <a:picLocks noChangeAspect="1"/>
            </p:cNvPicPr>
            <p:nvPr/>
          </p:nvPicPr>
          <p:blipFill>
            <a:blip r:embed="rId8" cstate="print"/>
            <a:srcRect l="44000" r="8800"/>
            <a:stretch>
              <a:fillRect/>
            </a:stretch>
          </p:blipFill>
          <p:spPr bwMode="auto">
            <a:xfrm>
              <a:off x="678710" y="1746186"/>
              <a:ext cx="1472386" cy="795338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</p:spPr>
        </p:pic>
        <p:pic>
          <p:nvPicPr>
            <p:cNvPr id="30" name="Picture 9" descr="6-TS-util.JPG"/>
            <p:cNvPicPr>
              <a:picLocks noChangeAspect="1"/>
            </p:cNvPicPr>
            <p:nvPr/>
          </p:nvPicPr>
          <p:blipFill>
            <a:blip r:embed="rId9" cstate="print"/>
            <a:srcRect l="44000" r="8800"/>
            <a:stretch>
              <a:fillRect/>
            </a:stretch>
          </p:blipFill>
          <p:spPr bwMode="auto">
            <a:xfrm>
              <a:off x="678710" y="860661"/>
              <a:ext cx="1472386" cy="792163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</p:spPr>
        </p:pic>
      </p:grpSp>
      <p:grpSp>
        <p:nvGrpSpPr>
          <p:cNvPr id="5" name="Group 119"/>
          <p:cNvGrpSpPr/>
          <p:nvPr/>
        </p:nvGrpSpPr>
        <p:grpSpPr>
          <a:xfrm>
            <a:off x="2088861" y="1889106"/>
            <a:ext cx="644893" cy="644892"/>
            <a:chOff x="1645919" y="1453414"/>
            <a:chExt cx="644893" cy="644892"/>
          </a:xfrm>
        </p:grpSpPr>
        <p:sp>
          <p:nvSpPr>
            <p:cNvPr id="35" name="Oval 34"/>
            <p:cNvSpPr/>
            <p:nvPr/>
          </p:nvSpPr>
          <p:spPr>
            <a:xfrm>
              <a:off x="1645919" y="1453414"/>
              <a:ext cx="644893" cy="644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en-US" sz="2000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65172" y="1568916"/>
              <a:ext cx="596766" cy="4331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Futura Bk" pitchFamily="34" charset="0"/>
                </a:rPr>
                <a:t>CS</a:t>
              </a:r>
            </a:p>
          </p:txBody>
        </p:sp>
      </p:grpSp>
      <p:grpSp>
        <p:nvGrpSpPr>
          <p:cNvPr id="6" name="Group 121"/>
          <p:cNvGrpSpPr/>
          <p:nvPr/>
        </p:nvGrpSpPr>
        <p:grpSpPr>
          <a:xfrm>
            <a:off x="422088" y="3494922"/>
            <a:ext cx="644893" cy="644892"/>
            <a:chOff x="1625065" y="3203608"/>
            <a:chExt cx="644893" cy="644892"/>
          </a:xfrm>
        </p:grpSpPr>
        <p:sp>
          <p:nvSpPr>
            <p:cNvPr id="38" name="Oval 37"/>
            <p:cNvSpPr/>
            <p:nvPr/>
          </p:nvSpPr>
          <p:spPr>
            <a:xfrm>
              <a:off x="1625065" y="3203608"/>
              <a:ext cx="644893" cy="644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en-US" sz="2000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44318" y="3319110"/>
              <a:ext cx="596766" cy="4331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Futura Bk" pitchFamily="34" charset="0"/>
                </a:rPr>
                <a:t>S1</a:t>
              </a:r>
            </a:p>
          </p:txBody>
        </p:sp>
      </p:grpSp>
      <p:grpSp>
        <p:nvGrpSpPr>
          <p:cNvPr id="7" name="Group 125"/>
          <p:cNvGrpSpPr/>
          <p:nvPr/>
        </p:nvGrpSpPr>
        <p:grpSpPr>
          <a:xfrm>
            <a:off x="2114530" y="3522194"/>
            <a:ext cx="644893" cy="644892"/>
            <a:chOff x="4068278" y="3202004"/>
            <a:chExt cx="644893" cy="644892"/>
          </a:xfrm>
        </p:grpSpPr>
        <p:sp>
          <p:nvSpPr>
            <p:cNvPr id="41" name="Oval 40"/>
            <p:cNvSpPr/>
            <p:nvPr/>
          </p:nvSpPr>
          <p:spPr>
            <a:xfrm>
              <a:off x="4068278" y="3202004"/>
              <a:ext cx="644893" cy="644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en-US" sz="2000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87531" y="3317506"/>
              <a:ext cx="596766" cy="4331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Futura Bk" pitchFamily="34" charset="0"/>
                </a:rPr>
                <a:t>S2</a:t>
              </a:r>
            </a:p>
          </p:txBody>
        </p:sp>
      </p:grpSp>
      <p:grpSp>
        <p:nvGrpSpPr>
          <p:cNvPr id="8" name="Group 126"/>
          <p:cNvGrpSpPr/>
          <p:nvPr/>
        </p:nvGrpSpPr>
        <p:grpSpPr>
          <a:xfrm>
            <a:off x="3787719" y="3510965"/>
            <a:ext cx="644893" cy="644892"/>
            <a:chOff x="6444112" y="3161900"/>
            <a:chExt cx="644893" cy="644892"/>
          </a:xfrm>
        </p:grpSpPr>
        <p:sp>
          <p:nvSpPr>
            <p:cNvPr id="44" name="Oval 43"/>
            <p:cNvSpPr/>
            <p:nvPr/>
          </p:nvSpPr>
          <p:spPr>
            <a:xfrm>
              <a:off x="6444112" y="3161900"/>
              <a:ext cx="644893" cy="644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en-US" sz="2000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63365" y="3277402"/>
              <a:ext cx="596766" cy="4331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Futura Bk" pitchFamily="34" charset="0"/>
                </a:rPr>
                <a:t>S3</a:t>
              </a:r>
            </a:p>
          </p:txBody>
        </p:sp>
      </p:grpSp>
      <p:cxnSp>
        <p:nvCxnSpPr>
          <p:cNvPr id="46" name="Straight Connector 45"/>
          <p:cNvCxnSpPr/>
          <p:nvPr/>
        </p:nvCxnSpPr>
        <p:spPr>
          <a:xfrm rot="10800000" flipV="1">
            <a:off x="972539" y="2211552"/>
            <a:ext cx="1116322" cy="1377812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 flipH="1">
            <a:off x="1930044" y="3015261"/>
            <a:ext cx="988196" cy="25669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733754" y="2211552"/>
            <a:ext cx="1148407" cy="1393855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066981" y="3817368"/>
            <a:ext cx="1047549" cy="27272"/>
          </a:xfrm>
          <a:prstGeom prst="line">
            <a:avLst/>
          </a:prstGeom>
          <a:ln w="5715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2759423" y="3833411"/>
            <a:ext cx="1028296" cy="11229"/>
          </a:xfrm>
          <a:prstGeom prst="line">
            <a:avLst/>
          </a:prstGeom>
          <a:ln w="5715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750951" y="4151045"/>
            <a:ext cx="3397718" cy="463616"/>
          </a:xfrm>
          <a:custGeom>
            <a:avLst/>
            <a:gdLst>
              <a:gd name="connsiteX0" fmla="*/ 0 w 3397718"/>
              <a:gd name="connsiteY0" fmla="*/ 9625 h 463616"/>
              <a:gd name="connsiteX1" fmla="*/ 1713297 w 3397718"/>
              <a:gd name="connsiteY1" fmla="*/ 462012 h 463616"/>
              <a:gd name="connsiteX2" fmla="*/ 3397718 w 3397718"/>
              <a:gd name="connsiteY2" fmla="*/ 0 h 46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7718" h="463616">
                <a:moveTo>
                  <a:pt x="0" y="9625"/>
                </a:moveTo>
                <a:cubicBezTo>
                  <a:pt x="573505" y="236620"/>
                  <a:pt x="1147011" y="463616"/>
                  <a:pt x="1713297" y="462012"/>
                </a:cubicBezTo>
                <a:cubicBezTo>
                  <a:pt x="2279583" y="460408"/>
                  <a:pt x="2838650" y="230204"/>
                  <a:pt x="3397718" y="0"/>
                </a:cubicBezTo>
              </a:path>
            </a:pathLst>
          </a:custGeom>
          <a:ln w="5715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Elbow Connector 64"/>
          <p:cNvCxnSpPr/>
          <p:nvPr/>
        </p:nvCxnSpPr>
        <p:spPr>
          <a:xfrm flipV="1">
            <a:off x="1487659" y="1695371"/>
            <a:ext cx="3470512" cy="1226610"/>
          </a:xfrm>
          <a:prstGeom prst="bentConnector3">
            <a:avLst>
              <a:gd name="adj1" fmla="val -458"/>
            </a:avLst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/>
          <p:nvPr/>
        </p:nvCxnSpPr>
        <p:spPr>
          <a:xfrm flipV="1">
            <a:off x="2458330" y="2582483"/>
            <a:ext cx="2499841" cy="423904"/>
          </a:xfrm>
          <a:prstGeom prst="bentConnector3">
            <a:avLst>
              <a:gd name="adj1" fmla="val 50000"/>
            </a:avLst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/>
          <p:nvPr/>
        </p:nvCxnSpPr>
        <p:spPr>
          <a:xfrm>
            <a:off x="3569678" y="3259605"/>
            <a:ext cx="1388493" cy="196303"/>
          </a:xfrm>
          <a:prstGeom prst="bentConnector3">
            <a:avLst>
              <a:gd name="adj1" fmla="val 50000"/>
            </a:avLst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>
            <a:off x="1642404" y="3864516"/>
            <a:ext cx="3315767" cy="2159967"/>
          </a:xfrm>
          <a:prstGeom prst="bentConnector3">
            <a:avLst>
              <a:gd name="adj1" fmla="val -472"/>
            </a:avLst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/>
          <p:nvPr/>
        </p:nvCxnSpPr>
        <p:spPr>
          <a:xfrm>
            <a:off x="2464248" y="4613057"/>
            <a:ext cx="2493923" cy="559732"/>
          </a:xfrm>
          <a:prstGeom prst="bentConnector3">
            <a:avLst>
              <a:gd name="adj1" fmla="val -155"/>
            </a:avLst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/>
          <p:cNvCxnSpPr/>
          <p:nvPr/>
        </p:nvCxnSpPr>
        <p:spPr>
          <a:xfrm>
            <a:off x="3165288" y="3822922"/>
            <a:ext cx="1792883" cy="502636"/>
          </a:xfrm>
          <a:prstGeom prst="bentConnector3">
            <a:avLst>
              <a:gd name="adj1" fmla="val 442"/>
            </a:avLst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2079" y="145860"/>
            <a:ext cx="8539842" cy="11646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Futura Bk" pitchFamily="34" charset="0"/>
              </a:rPr>
              <a:t>Spanning Tree Protocol(STP)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6-TS-util.JPG"/>
          <p:cNvPicPr>
            <a:picLocks noChangeAspect="1"/>
          </p:cNvPicPr>
          <p:nvPr/>
        </p:nvPicPr>
        <p:blipFill>
          <a:blip r:embed="rId3" cstate="print"/>
          <a:srcRect l="45066" t="379" r="6852" b="314"/>
          <a:stretch>
            <a:fillRect/>
          </a:stretch>
        </p:blipFill>
        <p:spPr bwMode="auto">
          <a:xfrm>
            <a:off x="981776" y="2002055"/>
            <a:ext cx="6496409" cy="340734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52901" y="842305"/>
            <a:ext cx="7563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Link utilization in each direction</a:t>
            </a:r>
            <a:endParaRPr lang="en-US" sz="3200" b="1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rot="16200000" flipV="1">
            <a:off x="7239757" y="2910368"/>
            <a:ext cx="1353671" cy="17931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7195593" y="4431727"/>
            <a:ext cx="1504747" cy="33501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Connector 10"/>
          <p:cNvCxnSpPr/>
          <p:nvPr/>
        </p:nvCxnSpPr>
        <p:spPr>
          <a:xfrm>
            <a:off x="6651056" y="3647975"/>
            <a:ext cx="1953929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41434" y="1963557"/>
            <a:ext cx="964128" cy="396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Futura Bk" pitchFamily="34" charset="0"/>
              </a:rPr>
              <a:t>100%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91402" y="2136809"/>
            <a:ext cx="5736656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49455" y="4965034"/>
            <a:ext cx="964128" cy="396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Futura Bk" pitchFamily="34" charset="0"/>
              </a:rPr>
              <a:t>100%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81776" y="5130266"/>
            <a:ext cx="5754303" cy="802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53729" y="3461889"/>
            <a:ext cx="744351" cy="396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Futura Bk" pitchFamily="34" charset="0"/>
              </a:rPr>
              <a:t>0%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2570672" y="5676181"/>
            <a:ext cx="3838755" cy="17254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613140" y="5512279"/>
            <a:ext cx="1492369" cy="5520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Futura Bk" pitchFamily="34" charset="0"/>
              </a:rPr>
              <a:t>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"/>
          <p:cNvGrpSpPr/>
          <p:nvPr/>
        </p:nvGrpSpPr>
        <p:grpSpPr>
          <a:xfrm>
            <a:off x="4958171" y="1299289"/>
            <a:ext cx="1472386" cy="5106988"/>
            <a:chOff x="678710" y="860661"/>
            <a:chExt cx="1472386" cy="5106988"/>
          </a:xfrm>
        </p:grpSpPr>
        <p:pic>
          <p:nvPicPr>
            <p:cNvPr id="25" name="Picture 4" descr="2-4-util.JPG"/>
            <p:cNvPicPr>
              <a:picLocks noChangeAspect="1"/>
            </p:cNvPicPr>
            <p:nvPr/>
          </p:nvPicPr>
          <p:blipFill>
            <a:blip r:embed="rId4" cstate="print"/>
            <a:srcRect l="44000" r="8800"/>
            <a:stretch>
              <a:fillRect/>
            </a:stretch>
          </p:blipFill>
          <p:spPr bwMode="auto">
            <a:xfrm>
              <a:off x="678710" y="5204061"/>
              <a:ext cx="1472386" cy="763588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</p:spPr>
        </p:pic>
        <p:pic>
          <p:nvPicPr>
            <p:cNvPr id="26" name="Picture 5" descr="2-6-util.JPG"/>
            <p:cNvPicPr>
              <a:picLocks noChangeAspect="1"/>
            </p:cNvPicPr>
            <p:nvPr/>
          </p:nvPicPr>
          <p:blipFill>
            <a:blip r:embed="rId5" cstate="print"/>
            <a:srcRect l="44000" r="8800"/>
            <a:stretch>
              <a:fillRect/>
            </a:stretch>
          </p:blipFill>
          <p:spPr bwMode="auto">
            <a:xfrm>
              <a:off x="678710" y="4340461"/>
              <a:ext cx="1472386" cy="7874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</p:spPr>
        </p:pic>
        <p:pic>
          <p:nvPicPr>
            <p:cNvPr id="27" name="Picture 6" descr="2-TS-util.JPG"/>
            <p:cNvPicPr>
              <a:picLocks noChangeAspect="1"/>
            </p:cNvPicPr>
            <p:nvPr/>
          </p:nvPicPr>
          <p:blipFill>
            <a:blip r:embed="rId6" cstate="print"/>
            <a:srcRect l="44000" r="8800"/>
            <a:stretch>
              <a:fillRect/>
            </a:stretch>
          </p:blipFill>
          <p:spPr bwMode="auto">
            <a:xfrm>
              <a:off x="678710" y="2613261"/>
              <a:ext cx="1472386" cy="808038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</p:spPr>
        </p:pic>
        <p:pic>
          <p:nvPicPr>
            <p:cNvPr id="28" name="Picture 7" descr="4-6-util.JPG"/>
            <p:cNvPicPr>
              <a:picLocks noChangeAspect="1"/>
            </p:cNvPicPr>
            <p:nvPr/>
          </p:nvPicPr>
          <p:blipFill>
            <a:blip r:embed="rId7" cstate="print"/>
            <a:srcRect l="44000" r="8800"/>
            <a:stretch>
              <a:fillRect/>
            </a:stretch>
          </p:blipFill>
          <p:spPr bwMode="auto">
            <a:xfrm>
              <a:off x="678710" y="3498786"/>
              <a:ext cx="1472386" cy="776288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</p:spPr>
        </p:pic>
        <p:pic>
          <p:nvPicPr>
            <p:cNvPr id="29" name="Picture 8" descr="4-TS-util.JPG"/>
            <p:cNvPicPr>
              <a:picLocks noChangeAspect="1"/>
            </p:cNvPicPr>
            <p:nvPr/>
          </p:nvPicPr>
          <p:blipFill>
            <a:blip r:embed="rId8" cstate="print"/>
            <a:srcRect l="44000" r="8800"/>
            <a:stretch>
              <a:fillRect/>
            </a:stretch>
          </p:blipFill>
          <p:spPr bwMode="auto">
            <a:xfrm>
              <a:off x="678710" y="1746186"/>
              <a:ext cx="1472386" cy="795338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</p:spPr>
        </p:pic>
        <p:pic>
          <p:nvPicPr>
            <p:cNvPr id="30" name="Picture 9" descr="6-TS-util.JPG"/>
            <p:cNvPicPr>
              <a:picLocks noChangeAspect="1"/>
            </p:cNvPicPr>
            <p:nvPr/>
          </p:nvPicPr>
          <p:blipFill>
            <a:blip r:embed="rId9" cstate="print"/>
            <a:srcRect l="44000" r="8800"/>
            <a:stretch>
              <a:fillRect/>
            </a:stretch>
          </p:blipFill>
          <p:spPr bwMode="auto">
            <a:xfrm>
              <a:off x="678710" y="860661"/>
              <a:ext cx="1472386" cy="792163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</p:spPr>
        </p:pic>
      </p:grpSp>
      <p:grpSp>
        <p:nvGrpSpPr>
          <p:cNvPr id="3" name="Group 119"/>
          <p:cNvGrpSpPr/>
          <p:nvPr/>
        </p:nvGrpSpPr>
        <p:grpSpPr>
          <a:xfrm>
            <a:off x="2088861" y="1889106"/>
            <a:ext cx="644893" cy="644892"/>
            <a:chOff x="1645919" y="1453414"/>
            <a:chExt cx="644893" cy="644892"/>
          </a:xfrm>
        </p:grpSpPr>
        <p:sp>
          <p:nvSpPr>
            <p:cNvPr id="35" name="Oval 34"/>
            <p:cNvSpPr/>
            <p:nvPr/>
          </p:nvSpPr>
          <p:spPr>
            <a:xfrm>
              <a:off x="1645919" y="1453414"/>
              <a:ext cx="644893" cy="644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en-US" sz="2000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65172" y="1568916"/>
              <a:ext cx="596766" cy="4331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Futura Bk" pitchFamily="34" charset="0"/>
                </a:rPr>
                <a:t>CS</a:t>
              </a:r>
            </a:p>
          </p:txBody>
        </p:sp>
      </p:grpSp>
      <p:grpSp>
        <p:nvGrpSpPr>
          <p:cNvPr id="4" name="Group 121"/>
          <p:cNvGrpSpPr/>
          <p:nvPr/>
        </p:nvGrpSpPr>
        <p:grpSpPr>
          <a:xfrm>
            <a:off x="422088" y="3494922"/>
            <a:ext cx="644893" cy="644892"/>
            <a:chOff x="1625065" y="3203608"/>
            <a:chExt cx="644893" cy="644892"/>
          </a:xfrm>
        </p:grpSpPr>
        <p:sp>
          <p:nvSpPr>
            <p:cNvPr id="38" name="Oval 37"/>
            <p:cNvSpPr/>
            <p:nvPr/>
          </p:nvSpPr>
          <p:spPr>
            <a:xfrm>
              <a:off x="1625065" y="3203608"/>
              <a:ext cx="644893" cy="644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en-US" sz="2000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44318" y="3319110"/>
              <a:ext cx="596766" cy="4331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Futura Bk" pitchFamily="34" charset="0"/>
                </a:rPr>
                <a:t>S1</a:t>
              </a:r>
            </a:p>
          </p:txBody>
        </p:sp>
      </p:grpSp>
      <p:grpSp>
        <p:nvGrpSpPr>
          <p:cNvPr id="5" name="Group 125"/>
          <p:cNvGrpSpPr/>
          <p:nvPr/>
        </p:nvGrpSpPr>
        <p:grpSpPr>
          <a:xfrm>
            <a:off x="2114530" y="3522194"/>
            <a:ext cx="644893" cy="644892"/>
            <a:chOff x="4068278" y="3202004"/>
            <a:chExt cx="644893" cy="644892"/>
          </a:xfrm>
        </p:grpSpPr>
        <p:sp>
          <p:nvSpPr>
            <p:cNvPr id="41" name="Oval 40"/>
            <p:cNvSpPr/>
            <p:nvPr/>
          </p:nvSpPr>
          <p:spPr>
            <a:xfrm>
              <a:off x="4068278" y="3202004"/>
              <a:ext cx="644893" cy="644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en-US" sz="2000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87531" y="3317506"/>
              <a:ext cx="596766" cy="4331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Futura Bk" pitchFamily="34" charset="0"/>
                </a:rPr>
                <a:t>S2</a:t>
              </a:r>
            </a:p>
          </p:txBody>
        </p:sp>
      </p:grpSp>
      <p:grpSp>
        <p:nvGrpSpPr>
          <p:cNvPr id="6" name="Group 126"/>
          <p:cNvGrpSpPr/>
          <p:nvPr/>
        </p:nvGrpSpPr>
        <p:grpSpPr>
          <a:xfrm>
            <a:off x="3787719" y="3510965"/>
            <a:ext cx="644893" cy="644892"/>
            <a:chOff x="6444112" y="3161900"/>
            <a:chExt cx="644893" cy="644892"/>
          </a:xfrm>
        </p:grpSpPr>
        <p:sp>
          <p:nvSpPr>
            <p:cNvPr id="44" name="Oval 43"/>
            <p:cNvSpPr/>
            <p:nvPr/>
          </p:nvSpPr>
          <p:spPr>
            <a:xfrm>
              <a:off x="6444112" y="3161900"/>
              <a:ext cx="644893" cy="644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en-US" sz="2000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63365" y="3277402"/>
              <a:ext cx="596766" cy="4331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Futura Bk" pitchFamily="34" charset="0"/>
                </a:rPr>
                <a:t>S3</a:t>
              </a:r>
            </a:p>
          </p:txBody>
        </p:sp>
      </p:grpSp>
      <p:cxnSp>
        <p:nvCxnSpPr>
          <p:cNvPr id="46" name="Straight Connector 45"/>
          <p:cNvCxnSpPr/>
          <p:nvPr/>
        </p:nvCxnSpPr>
        <p:spPr>
          <a:xfrm rot="10800000" flipV="1">
            <a:off x="972539" y="2211552"/>
            <a:ext cx="1116322" cy="1377812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 flipH="1">
            <a:off x="1930044" y="3015261"/>
            <a:ext cx="988196" cy="25669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733754" y="2211552"/>
            <a:ext cx="1148407" cy="1393855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066981" y="3817368"/>
            <a:ext cx="1047549" cy="27272"/>
          </a:xfrm>
          <a:prstGeom prst="line">
            <a:avLst/>
          </a:prstGeom>
          <a:ln w="5715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2759423" y="3833411"/>
            <a:ext cx="1028296" cy="11229"/>
          </a:xfrm>
          <a:prstGeom prst="line">
            <a:avLst/>
          </a:prstGeom>
          <a:ln w="5715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750951" y="4151045"/>
            <a:ext cx="3397718" cy="463616"/>
          </a:xfrm>
          <a:custGeom>
            <a:avLst/>
            <a:gdLst>
              <a:gd name="connsiteX0" fmla="*/ 0 w 3397718"/>
              <a:gd name="connsiteY0" fmla="*/ 9625 h 463616"/>
              <a:gd name="connsiteX1" fmla="*/ 1713297 w 3397718"/>
              <a:gd name="connsiteY1" fmla="*/ 462012 h 463616"/>
              <a:gd name="connsiteX2" fmla="*/ 3397718 w 3397718"/>
              <a:gd name="connsiteY2" fmla="*/ 0 h 46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7718" h="463616">
                <a:moveTo>
                  <a:pt x="0" y="9625"/>
                </a:moveTo>
                <a:cubicBezTo>
                  <a:pt x="573505" y="236620"/>
                  <a:pt x="1147011" y="463616"/>
                  <a:pt x="1713297" y="462012"/>
                </a:cubicBezTo>
                <a:cubicBezTo>
                  <a:pt x="2279583" y="460408"/>
                  <a:pt x="2838650" y="230204"/>
                  <a:pt x="3397718" y="0"/>
                </a:cubicBezTo>
              </a:path>
            </a:pathLst>
          </a:custGeom>
          <a:ln w="5715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Elbow Connector 64"/>
          <p:cNvCxnSpPr/>
          <p:nvPr/>
        </p:nvCxnSpPr>
        <p:spPr>
          <a:xfrm flipV="1">
            <a:off x="1487659" y="1695371"/>
            <a:ext cx="3470512" cy="1226610"/>
          </a:xfrm>
          <a:prstGeom prst="bentConnector3">
            <a:avLst>
              <a:gd name="adj1" fmla="val -458"/>
            </a:avLst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/>
          <p:nvPr/>
        </p:nvCxnSpPr>
        <p:spPr>
          <a:xfrm flipV="1">
            <a:off x="2458330" y="2582483"/>
            <a:ext cx="2499841" cy="423904"/>
          </a:xfrm>
          <a:prstGeom prst="bentConnector3">
            <a:avLst>
              <a:gd name="adj1" fmla="val 50000"/>
            </a:avLst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/>
          <p:nvPr/>
        </p:nvCxnSpPr>
        <p:spPr>
          <a:xfrm>
            <a:off x="3569678" y="3259605"/>
            <a:ext cx="1388493" cy="196303"/>
          </a:xfrm>
          <a:prstGeom prst="bentConnector3">
            <a:avLst>
              <a:gd name="adj1" fmla="val 50000"/>
            </a:avLst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>
            <a:off x="1642404" y="3864516"/>
            <a:ext cx="3315767" cy="2159967"/>
          </a:xfrm>
          <a:prstGeom prst="bentConnector3">
            <a:avLst>
              <a:gd name="adj1" fmla="val -472"/>
            </a:avLst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/>
          <p:nvPr/>
        </p:nvCxnSpPr>
        <p:spPr>
          <a:xfrm>
            <a:off x="2464248" y="4613057"/>
            <a:ext cx="2493923" cy="559732"/>
          </a:xfrm>
          <a:prstGeom prst="bentConnector3">
            <a:avLst>
              <a:gd name="adj1" fmla="val -155"/>
            </a:avLst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/>
          <p:cNvCxnSpPr/>
          <p:nvPr/>
        </p:nvCxnSpPr>
        <p:spPr>
          <a:xfrm>
            <a:off x="3165288" y="3822922"/>
            <a:ext cx="1792883" cy="502636"/>
          </a:xfrm>
          <a:prstGeom prst="bentConnector3">
            <a:avLst>
              <a:gd name="adj1" fmla="val 442"/>
            </a:avLst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2079" y="145860"/>
            <a:ext cx="8539842" cy="11646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Futura Bk" pitchFamily="34" charset="0"/>
              </a:rPr>
              <a:t>Spanning Tree Protocol(STP)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65429" y="1657968"/>
            <a:ext cx="1966822" cy="172262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Futura Bk" pitchFamily="34" charset="0"/>
              </a:rPr>
              <a:t>Over loaded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50657" y="4818241"/>
            <a:ext cx="1968896" cy="76664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Futura Bk" pitchFamily="34" charset="0"/>
              </a:rPr>
              <a:t>Unused</a:t>
            </a:r>
          </a:p>
        </p:txBody>
      </p:sp>
      <p:sp>
        <p:nvSpPr>
          <p:cNvPr id="40" name="Right Brace 39"/>
          <p:cNvSpPr/>
          <p:nvPr/>
        </p:nvSpPr>
        <p:spPr>
          <a:xfrm>
            <a:off x="6546252" y="1301630"/>
            <a:ext cx="250166" cy="2536166"/>
          </a:xfrm>
          <a:prstGeom prst="rightBrace">
            <a:avLst>
              <a:gd name="adj1" fmla="val 63505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Brace 51"/>
          <p:cNvSpPr/>
          <p:nvPr/>
        </p:nvSpPr>
        <p:spPr>
          <a:xfrm>
            <a:off x="6547930" y="3908485"/>
            <a:ext cx="250166" cy="2536166"/>
          </a:xfrm>
          <a:prstGeom prst="rightBrace">
            <a:avLst>
              <a:gd name="adj1" fmla="val 63505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4" grpId="0" animBg="1"/>
      <p:bldP spid="37" grpId="0" animBg="1"/>
      <p:bldP spid="40" grpId="0" animBg="1"/>
      <p:bldP spid="5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9"/>
          <p:cNvGrpSpPr/>
          <p:nvPr/>
        </p:nvGrpSpPr>
        <p:grpSpPr>
          <a:xfrm>
            <a:off x="2088861" y="1889106"/>
            <a:ext cx="644893" cy="644892"/>
            <a:chOff x="1645919" y="1453414"/>
            <a:chExt cx="644893" cy="644892"/>
          </a:xfrm>
        </p:grpSpPr>
        <p:sp>
          <p:nvSpPr>
            <p:cNvPr id="35" name="Oval 34"/>
            <p:cNvSpPr/>
            <p:nvPr/>
          </p:nvSpPr>
          <p:spPr>
            <a:xfrm>
              <a:off x="1645919" y="1453414"/>
              <a:ext cx="644893" cy="644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en-US" sz="2000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65172" y="1568916"/>
              <a:ext cx="596766" cy="4331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Futura Bk" pitchFamily="34" charset="0"/>
                </a:rPr>
                <a:t>CS</a:t>
              </a:r>
            </a:p>
          </p:txBody>
        </p:sp>
      </p:grpSp>
      <p:grpSp>
        <p:nvGrpSpPr>
          <p:cNvPr id="4" name="Group 121"/>
          <p:cNvGrpSpPr/>
          <p:nvPr/>
        </p:nvGrpSpPr>
        <p:grpSpPr>
          <a:xfrm>
            <a:off x="422088" y="3494922"/>
            <a:ext cx="644893" cy="644892"/>
            <a:chOff x="1625065" y="3203608"/>
            <a:chExt cx="644893" cy="644892"/>
          </a:xfrm>
        </p:grpSpPr>
        <p:sp>
          <p:nvSpPr>
            <p:cNvPr id="38" name="Oval 37"/>
            <p:cNvSpPr/>
            <p:nvPr/>
          </p:nvSpPr>
          <p:spPr>
            <a:xfrm>
              <a:off x="1625065" y="3203608"/>
              <a:ext cx="644893" cy="644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en-US" sz="2000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44318" y="3319110"/>
              <a:ext cx="596766" cy="4331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Futura Bk" pitchFamily="34" charset="0"/>
                </a:rPr>
                <a:t>S1</a:t>
              </a:r>
            </a:p>
          </p:txBody>
        </p:sp>
      </p:grpSp>
      <p:grpSp>
        <p:nvGrpSpPr>
          <p:cNvPr id="5" name="Group 125"/>
          <p:cNvGrpSpPr/>
          <p:nvPr/>
        </p:nvGrpSpPr>
        <p:grpSpPr>
          <a:xfrm>
            <a:off x="2114530" y="3522194"/>
            <a:ext cx="644893" cy="644892"/>
            <a:chOff x="4068278" y="3202004"/>
            <a:chExt cx="644893" cy="644892"/>
          </a:xfrm>
        </p:grpSpPr>
        <p:sp>
          <p:nvSpPr>
            <p:cNvPr id="41" name="Oval 40"/>
            <p:cNvSpPr/>
            <p:nvPr/>
          </p:nvSpPr>
          <p:spPr>
            <a:xfrm>
              <a:off x="4068278" y="3202004"/>
              <a:ext cx="644893" cy="644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en-US" sz="2000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87531" y="3317506"/>
              <a:ext cx="596766" cy="4331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Futura Bk" pitchFamily="34" charset="0"/>
                </a:rPr>
                <a:t>S2</a:t>
              </a:r>
            </a:p>
          </p:txBody>
        </p:sp>
      </p:grpSp>
      <p:grpSp>
        <p:nvGrpSpPr>
          <p:cNvPr id="6" name="Group 126"/>
          <p:cNvGrpSpPr/>
          <p:nvPr/>
        </p:nvGrpSpPr>
        <p:grpSpPr>
          <a:xfrm>
            <a:off x="3787719" y="3510965"/>
            <a:ext cx="644893" cy="644892"/>
            <a:chOff x="6444112" y="3161900"/>
            <a:chExt cx="644893" cy="644892"/>
          </a:xfrm>
        </p:grpSpPr>
        <p:sp>
          <p:nvSpPr>
            <p:cNvPr id="44" name="Oval 43"/>
            <p:cNvSpPr/>
            <p:nvPr/>
          </p:nvSpPr>
          <p:spPr>
            <a:xfrm>
              <a:off x="6444112" y="3161900"/>
              <a:ext cx="644893" cy="644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en-US" sz="2000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63365" y="3277402"/>
              <a:ext cx="596766" cy="4331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Futura Bk" pitchFamily="34" charset="0"/>
                </a:rPr>
                <a:t>S3</a:t>
              </a:r>
            </a:p>
          </p:txBody>
        </p:sp>
      </p:grpSp>
      <p:cxnSp>
        <p:nvCxnSpPr>
          <p:cNvPr id="46" name="Straight Connector 45"/>
          <p:cNvCxnSpPr/>
          <p:nvPr/>
        </p:nvCxnSpPr>
        <p:spPr>
          <a:xfrm rot="10800000" flipV="1">
            <a:off x="972539" y="2211552"/>
            <a:ext cx="1116322" cy="1377812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 flipH="1">
            <a:off x="1930044" y="3015261"/>
            <a:ext cx="988196" cy="25669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733754" y="2211552"/>
            <a:ext cx="1148407" cy="1393855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066981" y="3817368"/>
            <a:ext cx="1047549" cy="27272"/>
          </a:xfrm>
          <a:prstGeom prst="line">
            <a:avLst/>
          </a:prstGeom>
          <a:ln w="5715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2759423" y="3833411"/>
            <a:ext cx="1028296" cy="11229"/>
          </a:xfrm>
          <a:prstGeom prst="line">
            <a:avLst/>
          </a:prstGeom>
          <a:ln w="5715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750951" y="4151045"/>
            <a:ext cx="3397718" cy="463616"/>
          </a:xfrm>
          <a:custGeom>
            <a:avLst/>
            <a:gdLst>
              <a:gd name="connsiteX0" fmla="*/ 0 w 3397718"/>
              <a:gd name="connsiteY0" fmla="*/ 9625 h 463616"/>
              <a:gd name="connsiteX1" fmla="*/ 1713297 w 3397718"/>
              <a:gd name="connsiteY1" fmla="*/ 462012 h 463616"/>
              <a:gd name="connsiteX2" fmla="*/ 3397718 w 3397718"/>
              <a:gd name="connsiteY2" fmla="*/ 0 h 46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7718" h="463616">
                <a:moveTo>
                  <a:pt x="0" y="9625"/>
                </a:moveTo>
                <a:cubicBezTo>
                  <a:pt x="573505" y="236620"/>
                  <a:pt x="1147011" y="463616"/>
                  <a:pt x="1713297" y="462012"/>
                </a:cubicBezTo>
                <a:cubicBezTo>
                  <a:pt x="2279583" y="460408"/>
                  <a:pt x="2838650" y="230204"/>
                  <a:pt x="3397718" y="0"/>
                </a:cubicBezTo>
              </a:path>
            </a:pathLst>
          </a:custGeom>
          <a:ln w="5715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Elbow Connector 64"/>
          <p:cNvCxnSpPr/>
          <p:nvPr/>
        </p:nvCxnSpPr>
        <p:spPr>
          <a:xfrm flipV="1">
            <a:off x="1487659" y="1695371"/>
            <a:ext cx="3470512" cy="1226610"/>
          </a:xfrm>
          <a:prstGeom prst="bentConnector3">
            <a:avLst>
              <a:gd name="adj1" fmla="val -458"/>
            </a:avLst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/>
          <p:nvPr/>
        </p:nvCxnSpPr>
        <p:spPr>
          <a:xfrm flipV="1">
            <a:off x="2458330" y="2582483"/>
            <a:ext cx="2499841" cy="423904"/>
          </a:xfrm>
          <a:prstGeom prst="bentConnector3">
            <a:avLst>
              <a:gd name="adj1" fmla="val 50000"/>
            </a:avLst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/>
          <p:nvPr/>
        </p:nvCxnSpPr>
        <p:spPr>
          <a:xfrm>
            <a:off x="3569678" y="3259605"/>
            <a:ext cx="1388493" cy="196303"/>
          </a:xfrm>
          <a:prstGeom prst="bentConnector3">
            <a:avLst>
              <a:gd name="adj1" fmla="val 50000"/>
            </a:avLst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>
            <a:off x="1642404" y="3864516"/>
            <a:ext cx="3315767" cy="2159967"/>
          </a:xfrm>
          <a:prstGeom prst="bentConnector3">
            <a:avLst>
              <a:gd name="adj1" fmla="val -472"/>
            </a:avLst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/>
          <p:nvPr/>
        </p:nvCxnSpPr>
        <p:spPr>
          <a:xfrm>
            <a:off x="2464248" y="4613057"/>
            <a:ext cx="2493923" cy="559732"/>
          </a:xfrm>
          <a:prstGeom prst="bentConnector3">
            <a:avLst>
              <a:gd name="adj1" fmla="val -155"/>
            </a:avLst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/>
          <p:cNvCxnSpPr/>
          <p:nvPr/>
        </p:nvCxnSpPr>
        <p:spPr>
          <a:xfrm>
            <a:off x="3165288" y="3822922"/>
            <a:ext cx="1792883" cy="502636"/>
          </a:xfrm>
          <a:prstGeom prst="bentConnector3">
            <a:avLst>
              <a:gd name="adj1" fmla="val 442"/>
            </a:avLst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69100" y="2748140"/>
            <a:ext cx="2197099" cy="21667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Futura Bk" pitchFamily="34" charset="0"/>
              </a:rPr>
              <a:t>No bottle-necks</a:t>
            </a:r>
          </a:p>
        </p:txBody>
      </p:sp>
      <p:sp>
        <p:nvSpPr>
          <p:cNvPr id="40" name="Right Brace 39"/>
          <p:cNvSpPr/>
          <p:nvPr/>
        </p:nvSpPr>
        <p:spPr>
          <a:xfrm>
            <a:off x="6393852" y="1301630"/>
            <a:ext cx="362548" cy="5099170"/>
          </a:xfrm>
          <a:prstGeom prst="rightBrace">
            <a:avLst>
              <a:gd name="adj1" fmla="val 63505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73814" y="249377"/>
            <a:ext cx="7729086" cy="11646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SPAIN</a:t>
            </a:r>
          </a:p>
        </p:txBody>
      </p:sp>
      <p:grpSp>
        <p:nvGrpSpPr>
          <p:cNvPr id="54" name="Group 61"/>
          <p:cNvGrpSpPr/>
          <p:nvPr/>
        </p:nvGrpSpPr>
        <p:grpSpPr>
          <a:xfrm>
            <a:off x="4970561" y="1306219"/>
            <a:ext cx="1289380" cy="5106988"/>
            <a:chOff x="6733736" y="833388"/>
            <a:chExt cx="1289380" cy="5106988"/>
          </a:xfrm>
        </p:grpSpPr>
        <p:pic>
          <p:nvPicPr>
            <p:cNvPr id="55" name="Picture 4" descr="2-4-util.JPG"/>
            <p:cNvPicPr>
              <a:picLocks noChangeAspect="1"/>
            </p:cNvPicPr>
            <p:nvPr/>
          </p:nvPicPr>
          <p:blipFill>
            <a:blip r:embed="rId4" cstate="print"/>
            <a:srcRect l="2933" r="55733"/>
            <a:stretch>
              <a:fillRect/>
            </a:stretch>
          </p:blipFill>
          <p:spPr bwMode="auto">
            <a:xfrm>
              <a:off x="6733736" y="5176788"/>
              <a:ext cx="1289380" cy="763588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56" name="Picture 5" descr="2-6-util.JPG"/>
            <p:cNvPicPr>
              <a:picLocks noChangeAspect="1"/>
            </p:cNvPicPr>
            <p:nvPr/>
          </p:nvPicPr>
          <p:blipFill>
            <a:blip r:embed="rId5" cstate="print"/>
            <a:srcRect l="2933" r="55733"/>
            <a:stretch>
              <a:fillRect/>
            </a:stretch>
          </p:blipFill>
          <p:spPr bwMode="auto">
            <a:xfrm>
              <a:off x="6733736" y="4313188"/>
              <a:ext cx="1289380" cy="7874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57" name="Picture 6" descr="2-TS-util.JPG"/>
            <p:cNvPicPr>
              <a:picLocks noChangeAspect="1"/>
            </p:cNvPicPr>
            <p:nvPr/>
          </p:nvPicPr>
          <p:blipFill>
            <a:blip r:embed="rId6" cstate="print"/>
            <a:srcRect l="2933" r="55733"/>
            <a:stretch>
              <a:fillRect/>
            </a:stretch>
          </p:blipFill>
          <p:spPr bwMode="auto">
            <a:xfrm>
              <a:off x="6733736" y="2605238"/>
              <a:ext cx="1289380" cy="808038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58" name="Picture 7" descr="4-6-util.JPG"/>
            <p:cNvPicPr>
              <a:picLocks noChangeAspect="1"/>
            </p:cNvPicPr>
            <p:nvPr/>
          </p:nvPicPr>
          <p:blipFill>
            <a:blip r:embed="rId7" cstate="print"/>
            <a:srcRect l="2933" r="55733"/>
            <a:stretch>
              <a:fillRect/>
            </a:stretch>
          </p:blipFill>
          <p:spPr bwMode="auto">
            <a:xfrm>
              <a:off x="6733736" y="3481138"/>
              <a:ext cx="1289380" cy="776288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59" name="Picture 8" descr="4-TS-util.JPG"/>
            <p:cNvPicPr>
              <a:picLocks noChangeAspect="1"/>
            </p:cNvPicPr>
            <p:nvPr/>
          </p:nvPicPr>
          <p:blipFill>
            <a:blip r:embed="rId8" cstate="print"/>
            <a:srcRect l="2933" r="55733"/>
            <a:stretch>
              <a:fillRect/>
            </a:stretch>
          </p:blipFill>
          <p:spPr bwMode="auto">
            <a:xfrm>
              <a:off x="6733736" y="1728538"/>
              <a:ext cx="1289380" cy="795338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60" name="Picture 9" descr="6-TS-util.JPG"/>
            <p:cNvPicPr>
              <a:picLocks noChangeAspect="1"/>
            </p:cNvPicPr>
            <p:nvPr/>
          </p:nvPicPr>
          <p:blipFill>
            <a:blip r:embed="rId9" cstate="print"/>
            <a:srcRect l="2933" r="55733"/>
            <a:stretch>
              <a:fillRect/>
            </a:stretch>
          </p:blipFill>
          <p:spPr bwMode="auto">
            <a:xfrm>
              <a:off x="6733736" y="833388"/>
              <a:ext cx="1289380" cy="792163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412" y="330597"/>
            <a:ext cx="7595510" cy="1124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Completion times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1160106" y="1520629"/>
          <a:ext cx="6734758" cy="457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7208" y="4090305"/>
            <a:ext cx="5298622" cy="108585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Futura Bk" pitchFamily="34" charset="0"/>
              </a:rPr>
              <a:t>~50% reduction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412" y="330597"/>
            <a:ext cx="7595510" cy="1124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Aggregate </a:t>
            </a:r>
            <a:r>
              <a:rPr lang="en-US" sz="6000" dirty="0" err="1" smtClean="0">
                <a:solidFill>
                  <a:srgbClr val="000000"/>
                </a:solidFill>
                <a:latin typeface="Futura Bk" pitchFamily="34" charset="0"/>
              </a:rPr>
              <a:t>Goodput</a:t>
            </a:r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 (</a:t>
            </a:r>
            <a:r>
              <a:rPr lang="en-US" sz="6000" dirty="0" err="1" smtClean="0">
                <a:solidFill>
                  <a:srgbClr val="000000"/>
                </a:solidFill>
                <a:latin typeface="Futura Bk" pitchFamily="34" charset="0"/>
              </a:rPr>
              <a:t>Gbps</a:t>
            </a:r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)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1160106" y="1520629"/>
          <a:ext cx="6734758" cy="457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78767" y="4090305"/>
            <a:ext cx="5649255" cy="10858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Futura Bk" pitchFamily="34" charset="0"/>
              </a:rPr>
              <a:t>87% improvement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412" y="330597"/>
            <a:ext cx="7595510" cy="1124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Aggregate </a:t>
            </a:r>
            <a:r>
              <a:rPr lang="en-US" sz="6000" dirty="0" err="1" smtClean="0">
                <a:solidFill>
                  <a:srgbClr val="000000"/>
                </a:solidFill>
                <a:latin typeface="Futura Bk" pitchFamily="34" charset="0"/>
              </a:rPr>
              <a:t>Goodput</a:t>
            </a:r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 (</a:t>
            </a:r>
            <a:r>
              <a:rPr lang="en-US" sz="6000" dirty="0" err="1" smtClean="0">
                <a:solidFill>
                  <a:srgbClr val="000000"/>
                </a:solidFill>
                <a:latin typeface="Futura Bk" pitchFamily="34" charset="0"/>
              </a:rPr>
              <a:t>Gbps</a:t>
            </a:r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)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-742950" y="1357343"/>
          <a:ext cx="9886950" cy="457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7830" y="5992585"/>
            <a:ext cx="7805056" cy="669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Futura Bk" pitchFamily="34" charset="0"/>
              </a:rPr>
              <a:t>% SPAIN hosts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0497" y="4253593"/>
            <a:ext cx="7747907" cy="92256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Futura Bk" pitchFamily="34" charset="0"/>
              </a:rPr>
              <a:t>Incremental </a:t>
            </a:r>
            <a:r>
              <a:rPr lang="en-US" sz="5400" dirty="0" err="1" smtClean="0">
                <a:solidFill>
                  <a:schemeClr val="bg1"/>
                </a:solidFill>
                <a:latin typeface="Futura Bk" pitchFamily="34" charset="0"/>
              </a:rPr>
              <a:t>Deployability</a:t>
            </a:r>
            <a:endParaRPr lang="en-US" sz="5400" dirty="0" smtClean="0">
              <a:solidFill>
                <a:schemeClr val="bg1"/>
              </a:solidFill>
              <a:latin typeface="Futura B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9"/>
          <p:cNvGrpSpPr/>
          <p:nvPr/>
        </p:nvGrpSpPr>
        <p:grpSpPr>
          <a:xfrm>
            <a:off x="3960966" y="2597616"/>
            <a:ext cx="644893" cy="644892"/>
            <a:chOff x="1645919" y="1453414"/>
            <a:chExt cx="644893" cy="644892"/>
          </a:xfrm>
        </p:grpSpPr>
        <p:sp>
          <p:nvSpPr>
            <p:cNvPr id="101" name="Oval 100"/>
            <p:cNvSpPr/>
            <p:nvPr/>
          </p:nvSpPr>
          <p:spPr>
            <a:xfrm>
              <a:off x="1645919" y="1453414"/>
              <a:ext cx="644893" cy="644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en-US" sz="2000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665172" y="1568916"/>
              <a:ext cx="596766" cy="4331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Futura Bk" pitchFamily="34" charset="0"/>
                </a:rPr>
                <a:t>CS</a:t>
              </a:r>
            </a:p>
          </p:txBody>
        </p:sp>
      </p:grpSp>
      <p:grpSp>
        <p:nvGrpSpPr>
          <p:cNvPr id="4" name="Group 121"/>
          <p:cNvGrpSpPr/>
          <p:nvPr/>
        </p:nvGrpSpPr>
        <p:grpSpPr>
          <a:xfrm>
            <a:off x="2294193" y="4203432"/>
            <a:ext cx="644893" cy="644892"/>
            <a:chOff x="1625065" y="3203608"/>
            <a:chExt cx="644893" cy="644892"/>
          </a:xfrm>
        </p:grpSpPr>
        <p:sp>
          <p:nvSpPr>
            <p:cNvPr id="110" name="Oval 109"/>
            <p:cNvSpPr/>
            <p:nvPr/>
          </p:nvSpPr>
          <p:spPr>
            <a:xfrm>
              <a:off x="1625065" y="3203608"/>
              <a:ext cx="644893" cy="644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en-US" sz="2000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644318" y="3319110"/>
              <a:ext cx="596766" cy="4331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Futura Bk" pitchFamily="34" charset="0"/>
                </a:rPr>
                <a:t>S1</a:t>
              </a:r>
            </a:p>
          </p:txBody>
        </p:sp>
      </p:grpSp>
      <p:grpSp>
        <p:nvGrpSpPr>
          <p:cNvPr id="5" name="Group 125"/>
          <p:cNvGrpSpPr/>
          <p:nvPr/>
        </p:nvGrpSpPr>
        <p:grpSpPr>
          <a:xfrm>
            <a:off x="3986635" y="4230704"/>
            <a:ext cx="644893" cy="644892"/>
            <a:chOff x="4068278" y="3202004"/>
            <a:chExt cx="644893" cy="644892"/>
          </a:xfrm>
        </p:grpSpPr>
        <p:sp>
          <p:nvSpPr>
            <p:cNvPr id="113" name="Oval 112"/>
            <p:cNvSpPr/>
            <p:nvPr/>
          </p:nvSpPr>
          <p:spPr>
            <a:xfrm>
              <a:off x="4068278" y="3202004"/>
              <a:ext cx="644893" cy="644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en-US" sz="2000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087531" y="3317506"/>
              <a:ext cx="596766" cy="4331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Futura Bk" pitchFamily="34" charset="0"/>
                </a:rPr>
                <a:t>S2</a:t>
              </a:r>
            </a:p>
          </p:txBody>
        </p:sp>
      </p:grpSp>
      <p:grpSp>
        <p:nvGrpSpPr>
          <p:cNvPr id="6" name="Group 126"/>
          <p:cNvGrpSpPr/>
          <p:nvPr/>
        </p:nvGrpSpPr>
        <p:grpSpPr>
          <a:xfrm>
            <a:off x="5659824" y="4219475"/>
            <a:ext cx="644893" cy="644892"/>
            <a:chOff x="6444112" y="3161900"/>
            <a:chExt cx="644893" cy="644892"/>
          </a:xfrm>
        </p:grpSpPr>
        <p:sp>
          <p:nvSpPr>
            <p:cNvPr id="118" name="Oval 117"/>
            <p:cNvSpPr/>
            <p:nvPr/>
          </p:nvSpPr>
          <p:spPr>
            <a:xfrm>
              <a:off x="6444112" y="3161900"/>
              <a:ext cx="644893" cy="6448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en-US" sz="2000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463365" y="3277402"/>
              <a:ext cx="596766" cy="4331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Futura Bk" pitchFamily="34" charset="0"/>
                </a:rPr>
                <a:t>S3</a:t>
              </a:r>
            </a:p>
          </p:txBody>
        </p:sp>
      </p:grpSp>
      <p:cxnSp>
        <p:nvCxnSpPr>
          <p:cNvPr id="112" name="Straight Connector 111"/>
          <p:cNvCxnSpPr/>
          <p:nvPr/>
        </p:nvCxnSpPr>
        <p:spPr>
          <a:xfrm rot="10800000" flipV="1">
            <a:off x="2844644" y="2920062"/>
            <a:ext cx="1116322" cy="1377812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6200000" flipH="1">
            <a:off x="3802149" y="3723771"/>
            <a:ext cx="988196" cy="25669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4605859" y="2920062"/>
            <a:ext cx="1148407" cy="1393855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39086" y="4525878"/>
            <a:ext cx="1047549" cy="27272"/>
          </a:xfrm>
          <a:prstGeom prst="line">
            <a:avLst/>
          </a:prstGeom>
          <a:ln w="5715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631528" y="4541921"/>
            <a:ext cx="1028296" cy="11229"/>
          </a:xfrm>
          <a:prstGeom prst="line">
            <a:avLst/>
          </a:prstGeom>
          <a:ln w="5715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2623056" y="4859555"/>
            <a:ext cx="3397718" cy="463616"/>
          </a:xfrm>
          <a:custGeom>
            <a:avLst/>
            <a:gdLst>
              <a:gd name="connsiteX0" fmla="*/ 0 w 3397718"/>
              <a:gd name="connsiteY0" fmla="*/ 9625 h 463616"/>
              <a:gd name="connsiteX1" fmla="*/ 1713297 w 3397718"/>
              <a:gd name="connsiteY1" fmla="*/ 462012 h 463616"/>
              <a:gd name="connsiteX2" fmla="*/ 3397718 w 3397718"/>
              <a:gd name="connsiteY2" fmla="*/ 0 h 46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7718" h="463616">
                <a:moveTo>
                  <a:pt x="0" y="9625"/>
                </a:moveTo>
                <a:cubicBezTo>
                  <a:pt x="573505" y="236620"/>
                  <a:pt x="1147011" y="463616"/>
                  <a:pt x="1713297" y="462012"/>
                </a:cubicBezTo>
                <a:cubicBezTo>
                  <a:pt x="2279583" y="460408"/>
                  <a:pt x="2838650" y="230204"/>
                  <a:pt x="3397718" y="0"/>
                </a:cubicBezTo>
              </a:path>
            </a:pathLst>
          </a:custGeom>
          <a:ln w="5715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2939086" y="4525878"/>
            <a:ext cx="1047549" cy="27272"/>
          </a:xfrm>
          <a:prstGeom prst="line">
            <a:avLst/>
          </a:prstGeom>
          <a:ln w="762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2611827" y="4857964"/>
            <a:ext cx="3397718" cy="463616"/>
          </a:xfrm>
          <a:custGeom>
            <a:avLst/>
            <a:gdLst>
              <a:gd name="connsiteX0" fmla="*/ 0 w 3397718"/>
              <a:gd name="connsiteY0" fmla="*/ 9625 h 463616"/>
              <a:gd name="connsiteX1" fmla="*/ 1713297 w 3397718"/>
              <a:gd name="connsiteY1" fmla="*/ 462012 h 463616"/>
              <a:gd name="connsiteX2" fmla="*/ 3397718 w 3397718"/>
              <a:gd name="connsiteY2" fmla="*/ 0 h 46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7718" h="463616">
                <a:moveTo>
                  <a:pt x="0" y="9625"/>
                </a:moveTo>
                <a:cubicBezTo>
                  <a:pt x="573505" y="236620"/>
                  <a:pt x="1147011" y="463616"/>
                  <a:pt x="1713297" y="462012"/>
                </a:cubicBezTo>
                <a:cubicBezTo>
                  <a:pt x="2279583" y="460408"/>
                  <a:pt x="2838650" y="230204"/>
                  <a:pt x="3397718" y="0"/>
                </a:cubicBezTo>
              </a:path>
            </a:pathLst>
          </a:custGeom>
          <a:ln w="762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rot="10800000" flipV="1">
            <a:off x="4631528" y="4541920"/>
            <a:ext cx="1028296" cy="11229"/>
          </a:xfrm>
          <a:prstGeom prst="line">
            <a:avLst/>
          </a:prstGeom>
          <a:ln w="762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2600596" y="4885235"/>
            <a:ext cx="3397719" cy="771624"/>
          </a:xfrm>
          <a:custGeom>
            <a:avLst/>
            <a:gdLst>
              <a:gd name="connsiteX0" fmla="*/ 0 w 3397718"/>
              <a:gd name="connsiteY0" fmla="*/ 9625 h 463616"/>
              <a:gd name="connsiteX1" fmla="*/ 1713297 w 3397718"/>
              <a:gd name="connsiteY1" fmla="*/ 462012 h 463616"/>
              <a:gd name="connsiteX2" fmla="*/ 3397718 w 3397718"/>
              <a:gd name="connsiteY2" fmla="*/ 0 h 463616"/>
              <a:gd name="connsiteX0" fmla="*/ 0 w 3301466"/>
              <a:gd name="connsiteY0" fmla="*/ 404261 h 924025"/>
              <a:gd name="connsiteX1" fmla="*/ 1713297 w 3301466"/>
              <a:gd name="connsiteY1" fmla="*/ 856648 h 924025"/>
              <a:gd name="connsiteX2" fmla="*/ 3301466 w 3301466"/>
              <a:gd name="connsiteY2" fmla="*/ 0 h 924025"/>
              <a:gd name="connsiteX0" fmla="*/ 0 w 3301466"/>
              <a:gd name="connsiteY0" fmla="*/ 404261 h 924025"/>
              <a:gd name="connsiteX1" fmla="*/ 1713297 w 3301466"/>
              <a:gd name="connsiteY1" fmla="*/ 856648 h 924025"/>
              <a:gd name="connsiteX2" fmla="*/ 3301466 w 3301466"/>
              <a:gd name="connsiteY2" fmla="*/ 0 h 924025"/>
              <a:gd name="connsiteX0" fmla="*/ 0 w 3397719"/>
              <a:gd name="connsiteY0" fmla="*/ 9625 h 858252"/>
              <a:gd name="connsiteX1" fmla="*/ 1809550 w 3397719"/>
              <a:gd name="connsiteY1" fmla="*/ 856648 h 858252"/>
              <a:gd name="connsiteX2" fmla="*/ 3397719 w 3397719"/>
              <a:gd name="connsiteY2" fmla="*/ 0 h 858252"/>
              <a:gd name="connsiteX0" fmla="*/ 0 w 3397719"/>
              <a:gd name="connsiteY0" fmla="*/ 9625 h 858252"/>
              <a:gd name="connsiteX1" fmla="*/ 1809550 w 3397719"/>
              <a:gd name="connsiteY1" fmla="*/ 856648 h 858252"/>
              <a:gd name="connsiteX2" fmla="*/ 3397719 w 3397719"/>
              <a:gd name="connsiteY2" fmla="*/ 0 h 858252"/>
              <a:gd name="connsiteX0" fmla="*/ 0 w 3397719"/>
              <a:gd name="connsiteY0" fmla="*/ 9625 h 858252"/>
              <a:gd name="connsiteX1" fmla="*/ 1809550 w 3397719"/>
              <a:gd name="connsiteY1" fmla="*/ 856648 h 858252"/>
              <a:gd name="connsiteX2" fmla="*/ 3397719 w 3397719"/>
              <a:gd name="connsiteY2" fmla="*/ 0 h 858252"/>
              <a:gd name="connsiteX0" fmla="*/ 0 w 3397719"/>
              <a:gd name="connsiteY0" fmla="*/ 9625 h 771624"/>
              <a:gd name="connsiteX1" fmla="*/ 1790299 w 3397719"/>
              <a:gd name="connsiteY1" fmla="*/ 770020 h 771624"/>
              <a:gd name="connsiteX2" fmla="*/ 3397719 w 3397719"/>
              <a:gd name="connsiteY2" fmla="*/ 0 h 77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7719" h="771624">
                <a:moveTo>
                  <a:pt x="0" y="9625"/>
                </a:moveTo>
                <a:cubicBezTo>
                  <a:pt x="419501" y="323247"/>
                  <a:pt x="1224013" y="771624"/>
                  <a:pt x="1790299" y="770020"/>
                </a:cubicBezTo>
                <a:cubicBezTo>
                  <a:pt x="2356585" y="768416"/>
                  <a:pt x="3011906" y="345707"/>
                  <a:pt x="3397719" y="0"/>
                </a:cubicBezTo>
              </a:path>
            </a:pathLst>
          </a:custGeom>
          <a:ln w="762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2918231" y="4668653"/>
            <a:ext cx="1090863" cy="27272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 flipV="1">
            <a:off x="4620299" y="4676674"/>
            <a:ext cx="1073217" cy="19249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0157" y="216297"/>
            <a:ext cx="8401050" cy="1124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Single Shortest Path(SSP) SEATTLE/TRILL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7392" y="3077935"/>
            <a:ext cx="1836965" cy="1143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All flows on RED</a:t>
            </a:r>
          </a:p>
        </p:txBody>
      </p:sp>
      <p:cxnSp>
        <p:nvCxnSpPr>
          <p:cNvPr id="33" name="Straight Arrow Connector 32"/>
          <p:cNvCxnSpPr>
            <a:stCxn id="29" idx="2"/>
            <a:endCxn id="110" idx="2"/>
          </p:cNvCxnSpPr>
          <p:nvPr/>
        </p:nvCxnSpPr>
        <p:spPr>
          <a:xfrm rot="16200000" flipH="1">
            <a:off x="1637563" y="3869248"/>
            <a:ext cx="304942" cy="1008318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708320" y="3709307"/>
            <a:ext cx="2435680" cy="1143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All flows on GREEN</a:t>
            </a:r>
          </a:p>
        </p:txBody>
      </p:sp>
      <p:cxnSp>
        <p:nvCxnSpPr>
          <p:cNvPr id="35" name="Straight Arrow Connector 34"/>
          <p:cNvCxnSpPr>
            <a:stCxn id="34" idx="1"/>
            <a:endCxn id="118" idx="6"/>
          </p:cNvCxnSpPr>
          <p:nvPr/>
        </p:nvCxnSpPr>
        <p:spPr>
          <a:xfrm rot="10800000" flipV="1">
            <a:off x="6304718" y="4280807"/>
            <a:ext cx="403603" cy="261113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388427" y="2261507"/>
            <a:ext cx="2013859" cy="1143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All flows on GRAY</a:t>
            </a:r>
          </a:p>
        </p:txBody>
      </p:sp>
      <p:cxnSp>
        <p:nvCxnSpPr>
          <p:cNvPr id="46" name="Straight Arrow Connector 45"/>
          <p:cNvCxnSpPr>
            <a:stCxn id="43" idx="1"/>
            <a:endCxn id="113" idx="7"/>
          </p:cNvCxnSpPr>
          <p:nvPr/>
        </p:nvCxnSpPr>
        <p:spPr>
          <a:xfrm rot="10800000" flipV="1">
            <a:off x="4537087" y="2833008"/>
            <a:ext cx="851341" cy="1492138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22300" y="5067300"/>
            <a:ext cx="7716168" cy="143691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Futura Bk" pitchFamily="34" charset="0"/>
              </a:rPr>
              <a:t>SEATTLE/TRILL on unmodified switches with SPAIN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8" grpId="0" animBg="1"/>
      <p:bldP spid="29" grpId="0" animBg="1"/>
      <p:bldP spid="34" grpId="0" animBg="1"/>
      <p:bldP spid="43" grpId="0" animBg="1"/>
      <p:bldP spid="4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874" y="390080"/>
            <a:ext cx="7885926" cy="23818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Comparison with SSP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4555671" y="1543050"/>
          <a:ext cx="4588329" cy="4735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0" y="1624693"/>
          <a:ext cx="4661807" cy="4702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5500" y="3869869"/>
            <a:ext cx="3340100" cy="7429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Futura Bk" pitchFamily="34" charset="0"/>
              </a:rPr>
              <a:t>16% better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83200" y="3902527"/>
            <a:ext cx="3302000" cy="75383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Futura Bk" pitchFamily="34" charset="0"/>
              </a:rPr>
              <a:t>7% better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319177" y="169647"/>
            <a:ext cx="8432937" cy="14142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DC Fabric Goals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56648" y="2258670"/>
            <a:ext cx="7536581" cy="2746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Futura Bk" pitchFamily="34" charset="0"/>
              </a:rPr>
              <a:t>High bisection BW</a:t>
            </a:r>
          </a:p>
          <a:p>
            <a:pPr algn="ctr"/>
            <a:r>
              <a:rPr lang="en-US" sz="5400" dirty="0" smtClean="0">
                <a:solidFill>
                  <a:srgbClr val="000000"/>
                </a:solidFill>
                <a:latin typeface="Futura Bk" pitchFamily="34" charset="0"/>
              </a:rPr>
              <a:t>Flat network</a:t>
            </a:r>
          </a:p>
          <a:p>
            <a:pPr algn="ctr"/>
            <a:r>
              <a:rPr lang="en-US" sz="5400" dirty="0" smtClean="0">
                <a:solidFill>
                  <a:srgbClr val="000000"/>
                </a:solidFill>
                <a:latin typeface="Futura Bk" pitchFamily="34" charset="0"/>
              </a:rPr>
              <a:t>Low-cost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758" y="422738"/>
            <a:ext cx="6719206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SPAIN Take-away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" y="1934936"/>
            <a:ext cx="5061857" cy="3624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Unmodified L2 switches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Multi-</a:t>
            </a:r>
            <a:r>
              <a:rPr lang="en-US" sz="3600" dirty="0" err="1" smtClean="0">
                <a:solidFill>
                  <a:srgbClr val="000000"/>
                </a:solidFill>
                <a:latin typeface="Futura Bk" pitchFamily="34" charset="0"/>
              </a:rPr>
              <a:t>pathing</a:t>
            </a:r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 via VLANs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Arbitrary topologies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Futura Bk" pitchFamily="34" charset="0"/>
              </a:rPr>
              <a:t>Minor End-host </a:t>
            </a:r>
            <a:r>
              <a:rPr lang="en-US" sz="3600" dirty="0" err="1" smtClean="0">
                <a:solidFill>
                  <a:srgbClr val="000000"/>
                </a:solidFill>
                <a:latin typeface="Futura Bk" pitchFamily="34" charset="0"/>
              </a:rPr>
              <a:t>modifs</a:t>
            </a:r>
            <a:endParaRPr lang="en-US" sz="3600" dirty="0" smtClean="0">
              <a:solidFill>
                <a:srgbClr val="000000"/>
              </a:solidFill>
              <a:latin typeface="Futura Bk" pitchFamily="34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151665" y="1861458"/>
            <a:ext cx="383721" cy="3543300"/>
          </a:xfrm>
          <a:prstGeom prst="rightBrace">
            <a:avLst>
              <a:gd name="adj1" fmla="val 35993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404757" y="3437163"/>
            <a:ext cx="498022" cy="391885"/>
          </a:xfrm>
          <a:prstGeom prst="rightArrow">
            <a:avLst/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2000" dirty="0" smtClea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7271" y="1907723"/>
            <a:ext cx="2947308" cy="39297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C00000"/>
                </a:solidFill>
                <a:latin typeface="Futura Bk" pitchFamily="34" charset="0"/>
              </a:rPr>
              <a:t>Low-cost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C00000"/>
                </a:solidFill>
                <a:latin typeface="Futura Bk" pitchFamily="34" charset="0"/>
              </a:rPr>
              <a:t>High-BW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C00000"/>
                </a:solidFill>
                <a:latin typeface="Futura Bk" pitchFamily="34" charset="0"/>
              </a:rPr>
              <a:t>DC Fabric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C00000"/>
                </a:solidFill>
                <a:latin typeface="Futura Bk" pitchFamily="34" charset="0"/>
              </a:rPr>
              <a:t>Today!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Q&amp;A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407" y="332931"/>
            <a:ext cx="8270421" cy="10386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Ethernet: a good choice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8892" y="1747157"/>
            <a:ext cx="7070272" cy="31759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000"/>
              </a:spcAft>
            </a:pPr>
            <a:r>
              <a:rPr lang="en-US" sz="4000" dirty="0" smtClean="0">
                <a:solidFill>
                  <a:srgbClr val="000000"/>
                </a:solidFill>
                <a:latin typeface="Futura Bk" pitchFamily="34" charset="0"/>
              </a:rPr>
              <a:t>Commodity </a:t>
            </a:r>
            <a:r>
              <a:rPr lang="en-US" sz="4000" dirty="0" smtClean="0">
                <a:solidFill>
                  <a:srgbClr val="000000"/>
                </a:solidFill>
                <a:latin typeface="Futura Bk" pitchFamily="34" charset="0"/>
                <a:sym typeface="Wingdings" pitchFamily="2" charset="2"/>
              </a:rPr>
              <a:t> Inexpensive</a:t>
            </a:r>
          </a:p>
          <a:p>
            <a:pPr>
              <a:spcAft>
                <a:spcPts val="1000"/>
              </a:spcAft>
            </a:pPr>
            <a:r>
              <a:rPr lang="en-US" sz="4000" dirty="0" smtClean="0">
                <a:solidFill>
                  <a:srgbClr val="000000"/>
                </a:solidFill>
                <a:latin typeface="Futura Bk" pitchFamily="34" charset="0"/>
                <a:sym typeface="Wingdings" pitchFamily="2" charset="2"/>
              </a:rPr>
              <a:t>Speeds: </a:t>
            </a:r>
          </a:p>
          <a:p>
            <a:pPr>
              <a:spcAft>
                <a:spcPts val="1000"/>
              </a:spcAft>
            </a:pPr>
            <a:r>
              <a:rPr lang="en-US" sz="4000" dirty="0" smtClean="0">
                <a:solidFill>
                  <a:srgbClr val="000000"/>
                </a:solidFill>
                <a:latin typeface="Futura Bk" pitchFamily="34" charset="0"/>
                <a:sym typeface="Wingdings" pitchFamily="2" charset="2"/>
              </a:rPr>
              <a:t>   10G is here</a:t>
            </a:r>
          </a:p>
          <a:p>
            <a:pPr>
              <a:spcAft>
                <a:spcPts val="1000"/>
              </a:spcAft>
            </a:pPr>
            <a:r>
              <a:rPr lang="en-US" sz="4000" dirty="0" smtClean="0">
                <a:solidFill>
                  <a:srgbClr val="000000"/>
                </a:solidFill>
                <a:latin typeface="Futura Bk" pitchFamily="34" charset="0"/>
                <a:sym typeface="Wingdings" pitchFamily="2" charset="2"/>
              </a:rPr>
              <a:t>   40G/100G soon</a:t>
            </a:r>
          </a:p>
          <a:p>
            <a:pPr>
              <a:spcAft>
                <a:spcPts val="1000"/>
              </a:spcAft>
            </a:pPr>
            <a:r>
              <a:rPr lang="en-US" sz="4000" dirty="0" smtClean="0">
                <a:solidFill>
                  <a:srgbClr val="000000"/>
                </a:solidFill>
                <a:latin typeface="Futura Bk" pitchFamily="34" charset="0"/>
              </a:rPr>
              <a:t>Flat-addressing</a:t>
            </a:r>
          </a:p>
          <a:p>
            <a:pPr>
              <a:spcAft>
                <a:spcPts val="1000"/>
              </a:spcAft>
            </a:pPr>
            <a:r>
              <a:rPr lang="en-US" sz="4000" dirty="0" smtClean="0">
                <a:solidFill>
                  <a:srgbClr val="000000"/>
                </a:solidFill>
                <a:latin typeface="Futura Bk" pitchFamily="34" charset="0"/>
              </a:rPr>
              <a:t>Self-configuring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7968" y="2277845"/>
            <a:ext cx="3975234" cy="972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Futura Bk" pitchFamily="34" charset="0"/>
              </a:rPr>
              <a:t>But wait…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6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9|7.8|4.2|9.8|4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13.8|2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2.1|2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7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6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7.5|8.2|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8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4.6|9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"/>
</p:tagLst>
</file>

<file path=ppt/theme/theme1.xml><?xml version="1.0" encoding="utf-8"?>
<a:theme xmlns:a="http://schemas.openxmlformats.org/drawingml/2006/main" name="HP Theme">
  <a:themeElements>
    <a:clrScheme name="Custom 10">
      <a:dk1>
        <a:srgbClr val="000000"/>
      </a:dk1>
      <a:lt1>
        <a:sysClr val="window" lastClr="FFFFFF"/>
      </a:lt1>
      <a:dk2>
        <a:srgbClr val="898B8F"/>
      </a:dk2>
      <a:lt2>
        <a:srgbClr val="3D393B"/>
      </a:lt2>
      <a:accent1>
        <a:srgbClr val="0098F6"/>
      </a:accent1>
      <a:accent2>
        <a:srgbClr val="298527"/>
      </a:accent2>
      <a:accent3>
        <a:srgbClr val="64B900"/>
      </a:accent3>
      <a:accent4>
        <a:srgbClr val="CC0066"/>
      </a:accent4>
      <a:accent5>
        <a:srgbClr val="F44AB7"/>
      </a:accent5>
      <a:accent6>
        <a:srgbClr val="EB5F01"/>
      </a:accent6>
      <a:hlink>
        <a:srgbClr val="0098F6"/>
      </a:hlink>
      <a:folHlink>
        <a:srgbClr val="EB5F01"/>
      </a:folHlink>
    </a:clrScheme>
    <a:fontScheme name="Custom 1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A4E6"/>
            </a:gs>
            <a:gs pos="100000">
              <a:srgbClr val="1742DB"/>
            </a:gs>
          </a:gsLst>
          <a:lin ang="5400000" scaled="1"/>
          <a:tileRect/>
        </a:gradFill>
        <a:ln>
          <a:noFill/>
        </a:ln>
        <a:effectLst/>
      </a:spPr>
      <a:bodyPr lIns="91440" tIns="45720" rtlCol="0" anchor="ctr"/>
      <a:lstStyle>
        <a:defPPr algn="ctr">
          <a:lnSpc>
            <a:spcPct val="85000"/>
          </a:lnSpc>
          <a:defRPr sz="2000" dirty="0" smtClean="0">
            <a:solidFill>
              <a:prstClr val="white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sz="2000" dirty="0" err="1" smtClean="0">
            <a:solidFill>
              <a:srgbClr val="000000"/>
            </a:solidFill>
            <a:latin typeface="Futura Bk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31533</TotalTime>
  <Words>1315</Words>
  <Application>Microsoft Office PowerPoint</Application>
  <PresentationFormat>On-screen Show (4:3)</PresentationFormat>
  <Paragraphs>650</Paragraphs>
  <Slides>71</Slides>
  <Notes>71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HP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Q&amp;A</vt:lpstr>
    </vt:vector>
  </TitlesOfParts>
  <Company>Hewlett-Packard Labs, Palo Alto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SPAIN: High BW Data Center Ethernet with Unmodified Switches</dc:title>
  <dc:subject>NSDI 2010 talk on SPAIN</dc:subject>
  <dc:creator>Praveen Yalagandula</dc:creator>
  <cp:keywords>Datacenter Ethernet; unmodified switches; arbitrary topology</cp:keywords>
  <dc:description>http://www.hpl.hp.com/personal/Praveen_Yalagandula</dc:description>
  <cp:lastModifiedBy>Praveen Yalagandula</cp:lastModifiedBy>
  <cp:revision>1600</cp:revision>
  <dcterms:created xsi:type="dcterms:W3CDTF">2009-08-12T21:02:47Z</dcterms:created>
  <dcterms:modified xsi:type="dcterms:W3CDTF">2010-05-01T19:47:42Z</dcterms:modified>
</cp:coreProperties>
</file>