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36"/>
  </p:notesMasterIdLst>
  <p:handoutMasterIdLst>
    <p:handoutMasterId r:id="rId37"/>
  </p:handoutMasterIdLst>
  <p:sldIdLst>
    <p:sldId id="366" r:id="rId2"/>
    <p:sldId id="385" r:id="rId3"/>
    <p:sldId id="489" r:id="rId4"/>
    <p:sldId id="471" r:id="rId5"/>
    <p:sldId id="472" r:id="rId6"/>
    <p:sldId id="473" r:id="rId7"/>
    <p:sldId id="500" r:id="rId8"/>
    <p:sldId id="501" r:id="rId9"/>
    <p:sldId id="496" r:id="rId10"/>
    <p:sldId id="506" r:id="rId11"/>
    <p:sldId id="502" r:id="rId12"/>
    <p:sldId id="507" r:id="rId13"/>
    <p:sldId id="508" r:id="rId14"/>
    <p:sldId id="503" r:id="rId15"/>
    <p:sldId id="509" r:id="rId16"/>
    <p:sldId id="505" r:id="rId17"/>
    <p:sldId id="497" r:id="rId18"/>
    <p:sldId id="510" r:id="rId19"/>
    <p:sldId id="504" r:id="rId20"/>
    <p:sldId id="512" r:id="rId21"/>
    <p:sldId id="513" r:id="rId22"/>
    <p:sldId id="498" r:id="rId23"/>
    <p:sldId id="522" r:id="rId24"/>
    <p:sldId id="514" r:id="rId25"/>
    <p:sldId id="515" r:id="rId26"/>
    <p:sldId id="516" r:id="rId27"/>
    <p:sldId id="517" r:id="rId28"/>
    <p:sldId id="518" r:id="rId29"/>
    <p:sldId id="521" r:id="rId30"/>
    <p:sldId id="520" r:id="rId31"/>
    <p:sldId id="519" r:id="rId32"/>
    <p:sldId id="499" r:id="rId33"/>
    <p:sldId id="523" r:id="rId34"/>
    <p:sldId id="354" r:id="rId3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9191"/>
    <a:srgbClr val="1A1819"/>
    <a:srgbClr val="5D5F62"/>
    <a:srgbClr val="31011A"/>
    <a:srgbClr val="D10063"/>
    <a:srgbClr val="E8610D"/>
    <a:srgbClr val="F2AB05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8" autoAdjust="0"/>
    <p:restoredTop sz="83069" autoAdjust="0"/>
  </p:normalViewPr>
  <p:slideViewPr>
    <p:cSldViewPr snapToGrid="0">
      <p:cViewPr varScale="1">
        <p:scale>
          <a:sx n="99" d="100"/>
          <a:sy n="99" d="100"/>
        </p:scale>
        <p:origin x="-84" y="-84"/>
      </p:cViewPr>
      <p:guideLst>
        <p:guide orient="horz" pos="206"/>
        <p:guide orient="horz" pos="1503"/>
        <p:guide orient="horz" pos="2794"/>
        <p:guide orient="horz" pos="3134"/>
        <p:guide orient="horz" pos="855"/>
        <p:guide pos="222"/>
        <p:guide pos="5546"/>
        <p:guide pos="28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-3606" y="-90"/>
      </p:cViewPr>
      <p:guideLst>
        <p:guide orient="horz" pos="5584"/>
        <p:guide pos="244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idx="1"/>
          </p:nvPr>
        </p:nvSpPr>
        <p:spPr>
          <a:xfrm>
            <a:off x="5357813" y="8864600"/>
            <a:ext cx="1211262" cy="2682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800" kern="120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DD1A26C-E010-4E15-A02E-8BA32F87E444}" type="datetime3">
              <a:rPr/>
              <a:pPr>
                <a:defRPr/>
              </a:pPr>
              <a:t>27 October 2010</a:t>
            </a:fld>
            <a:endParaRPr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288925" y="8864600"/>
            <a:ext cx="1222375" cy="2682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Futura Bk" pitchFamily="34" charset="0"/>
              </a:defRPr>
            </a:lvl1pPr>
          </a:lstStyle>
          <a:p>
            <a:pPr>
              <a:defRPr/>
            </a:pPr>
            <a:r>
              <a:rPr lang="en-US"/>
              <a:t>HP Confidential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124200" y="8864600"/>
            <a:ext cx="596900" cy="2682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800" kern="120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1F66BA2-B112-4911-BA41-3C50B870D5E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288925" y="3016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Futura B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88925" y="3016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Futura B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57813" y="8864600"/>
            <a:ext cx="1211262" cy="2682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800" kern="120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1551ED8-A43A-4A9D-926E-633E5F64DCE5}" type="datetime3">
              <a:rPr/>
              <a:pPr>
                <a:defRPr/>
              </a:pPr>
              <a:t>27 October 2010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88925" y="4343400"/>
            <a:ext cx="62801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88925" y="8864600"/>
            <a:ext cx="1222375" cy="2682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Futura Bk" pitchFamily="34" charset="0"/>
              </a:defRPr>
            </a:lvl1pPr>
          </a:lstStyle>
          <a:p>
            <a:pPr>
              <a:defRPr/>
            </a:pPr>
            <a:r>
              <a:rPr lang="en-US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124200" y="8864600"/>
            <a:ext cx="596900" cy="2682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800" kern="120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B33075B-DA2C-40FE-A588-A339DB10BFD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rtl="0" eaLnBrk="0" fontAlgn="base" hangingPunct="0">
      <a:lnSpc>
        <a:spcPct val="110000"/>
      </a:lnSpc>
      <a:spcBef>
        <a:spcPts val="400"/>
      </a:spcBef>
      <a:spcAft>
        <a:spcPct val="0"/>
      </a:spcAft>
      <a:buFont typeface="Futura Bk" pitchFamily="34" charset="0"/>
      <a:buChar char="–"/>
      <a:defRPr sz="1200" kern="1200">
        <a:solidFill>
          <a:schemeClr val="tx1"/>
        </a:solidFill>
        <a:latin typeface="Futura Bk" pitchFamily="34" charset="0"/>
        <a:ea typeface="+mn-ea"/>
        <a:cs typeface="+mn-cs"/>
      </a:defRPr>
    </a:lvl1pPr>
    <a:lvl2pPr marL="174625" indent="-60325" algn="l" rtl="0" eaLnBrk="0" fontAlgn="base" hangingPunct="0">
      <a:lnSpc>
        <a:spcPct val="110000"/>
      </a:lnSpc>
      <a:spcBef>
        <a:spcPts val="200"/>
      </a:spcBef>
      <a:spcAft>
        <a:spcPct val="0"/>
      </a:spcAft>
      <a:buSzPct val="80000"/>
      <a:buFont typeface="Arial" charset="0"/>
      <a:buChar char="•"/>
      <a:defRPr sz="1000" kern="1200">
        <a:solidFill>
          <a:schemeClr val="tx1"/>
        </a:solidFill>
        <a:latin typeface="Futura Bk" pitchFamily="34" charset="0"/>
        <a:ea typeface="+mn-ea"/>
        <a:cs typeface="+mn-cs"/>
      </a:defRPr>
    </a:lvl2pPr>
    <a:lvl3pPr marL="342900" indent="-109538" algn="l" rtl="0" eaLnBrk="0" fontAlgn="base" hangingPunct="0">
      <a:lnSpc>
        <a:spcPct val="110000"/>
      </a:lnSpc>
      <a:spcBef>
        <a:spcPts val="200"/>
      </a:spcBef>
      <a:spcAft>
        <a:spcPct val="0"/>
      </a:spcAft>
      <a:buFont typeface="Futura Bk" pitchFamily="34" charset="0"/>
      <a:buChar char="–"/>
      <a:defRPr sz="900" kern="1200">
        <a:solidFill>
          <a:schemeClr val="tx1"/>
        </a:solidFill>
        <a:latin typeface="Futura Bk" pitchFamily="34" charset="0"/>
        <a:ea typeface="+mn-ea"/>
        <a:cs typeface="+mn-cs"/>
      </a:defRPr>
    </a:lvl3pPr>
    <a:lvl4pPr marL="457200" indent="-60325" algn="l" rtl="0" eaLnBrk="0" fontAlgn="base" hangingPunct="0">
      <a:lnSpc>
        <a:spcPct val="110000"/>
      </a:lnSpc>
      <a:spcBef>
        <a:spcPts val="200"/>
      </a:spcBef>
      <a:spcAft>
        <a:spcPct val="0"/>
      </a:spcAft>
      <a:buSzPct val="80000"/>
      <a:buFont typeface="Arial" charset="0"/>
      <a:buChar char="•"/>
      <a:defRPr sz="900" kern="1200">
        <a:solidFill>
          <a:schemeClr val="tx1"/>
        </a:solidFill>
        <a:latin typeface="Futura Bk" pitchFamily="34" charset="0"/>
        <a:ea typeface="+mn-ea"/>
        <a:cs typeface="+mn-cs"/>
      </a:defRPr>
    </a:lvl4pPr>
    <a:lvl5pPr marL="631825" indent="-114300" algn="l" rtl="0" eaLnBrk="0" fontAlgn="base" hangingPunct="0">
      <a:lnSpc>
        <a:spcPct val="110000"/>
      </a:lnSpc>
      <a:spcBef>
        <a:spcPts val="200"/>
      </a:spcBef>
      <a:spcAft>
        <a:spcPct val="0"/>
      </a:spcAft>
      <a:buFont typeface="Futura Bk" pitchFamily="34" charset="0"/>
      <a:buChar char="–"/>
      <a:defRPr sz="900" kern="1200">
        <a:solidFill>
          <a:schemeClr val="tx1"/>
        </a:solidFill>
        <a:latin typeface="Futura Bk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Pr>
        <a:gradFill rotWithShape="0">
          <a:gsLst>
            <a:gs pos="0">
              <a:srgbClr val="00B3DE"/>
            </a:gs>
            <a:gs pos="13000">
              <a:srgbClr val="00B3DE"/>
            </a:gs>
            <a:gs pos="41000">
              <a:srgbClr val="0053FA"/>
            </a:gs>
            <a:gs pos="100000">
              <a:srgbClr val="121B2C"/>
            </a:gs>
          </a:gsLst>
          <a:lin ang="63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 userDrawn="1"/>
        </p:nvPicPr>
        <p:blipFill>
          <a:blip r:embed="rId2"/>
          <a:srcRect r="5179" b="2089"/>
          <a:stretch>
            <a:fillRect/>
          </a:stretch>
        </p:blipFill>
        <p:spPr bwMode="auto">
          <a:xfrm>
            <a:off x="7918450" y="-241300"/>
            <a:ext cx="122555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42789" y="3639312"/>
            <a:ext cx="6400800" cy="8869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black">
          <a:xfrm>
            <a:off x="822960" y="1508760"/>
            <a:ext cx="7543800" cy="17465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36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shanghai_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6"/>
          <p:cNvSpPr txBox="1"/>
          <p:nvPr userDrawn="1"/>
        </p:nvSpPr>
        <p:spPr bwMode="gray">
          <a:xfrm>
            <a:off x="501650" y="4805363"/>
            <a:ext cx="3943350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rgbClr val="919191"/>
                </a:solidFill>
                <a:latin typeface="Futura Bk" pitchFamily="34" charset="0"/>
              </a:rPr>
              <a:t>© Copyright 2010 Hewlett-Packard Development Company, L.P.    </a:t>
            </a:r>
          </a:p>
        </p:txBody>
      </p:sp>
      <p:sp>
        <p:nvSpPr>
          <p:cNvPr id="4" name="TextBox 8"/>
          <p:cNvSpPr txBox="1"/>
          <p:nvPr userDrawn="1"/>
        </p:nvSpPr>
        <p:spPr bwMode="gray">
          <a:xfrm>
            <a:off x="249238" y="4805363"/>
            <a:ext cx="3841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AF75D576-A050-4346-9B9A-2605B9082F17}" type="slidenum">
              <a:rPr lang="en-US" sz="700">
                <a:solidFill>
                  <a:srgbClr val="919191"/>
                </a:solidFill>
                <a:latin typeface="Futura Bk" pitchFamily="34" charset="0"/>
              </a:rPr>
              <a:pPr>
                <a:defRPr/>
              </a:pPr>
              <a:t>‹#›</a:t>
            </a:fld>
            <a:endParaRPr lang="en-US" sz="700" dirty="0">
              <a:solidFill>
                <a:srgbClr val="919191"/>
              </a:solidFill>
              <a:latin typeface="Futura Bk" pitchFamily="34" charset="0"/>
            </a:endParaRPr>
          </a:p>
        </p:txBody>
      </p:sp>
      <p:pic>
        <p:nvPicPr>
          <p:cNvPr id="5" name="Picture 16"/>
          <p:cNvPicPr>
            <a:picLocks noChangeAspect="1" noChangeArrowheads="1"/>
          </p:cNvPicPr>
          <p:nvPr userDrawn="1"/>
        </p:nvPicPr>
        <p:blipFill>
          <a:blip r:embed="rId3"/>
          <a:srcRect r="5179" b="2089"/>
          <a:stretch>
            <a:fillRect/>
          </a:stretch>
        </p:blipFill>
        <p:spPr bwMode="auto">
          <a:xfrm>
            <a:off x="7918450" y="-241300"/>
            <a:ext cx="122555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Blu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rrowheads="1"/>
          </p:cNvPicPr>
          <p:nvPr userDrawn="1"/>
        </p:nvPicPr>
        <p:blipFill>
          <a:blip r:embed="rId3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 bwMode="black">
          <a:xfrm>
            <a:off x="237744" y="292608"/>
            <a:ext cx="4189302" cy="857250"/>
          </a:xfrm>
          <a:prstGeom prst="rect">
            <a:avLst/>
          </a:prstGeom>
        </p:spPr>
        <p:txBody>
          <a:bodyPr/>
          <a:lstStyle>
            <a:lvl1pPr>
              <a:lnSpc>
                <a:spcPts val="3100"/>
              </a:lnSpc>
              <a:defRPr sz="31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6888" y="4141089"/>
            <a:ext cx="3398012" cy="4023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Gree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rrowheads="1"/>
          </p:cNvPicPr>
          <p:nvPr userDrawn="1"/>
        </p:nvPicPr>
        <p:blipFill>
          <a:blip r:embed="rId3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9"/>
          <p:cNvSpPr>
            <a:spLocks noGrp="1"/>
          </p:cNvSpPr>
          <p:nvPr>
            <p:ph type="title"/>
          </p:nvPr>
        </p:nvSpPr>
        <p:spPr bwMode="black">
          <a:xfrm>
            <a:off x="237744" y="292608"/>
            <a:ext cx="4189302" cy="857250"/>
          </a:xfrm>
          <a:prstGeom prst="rect">
            <a:avLst/>
          </a:prstGeom>
        </p:spPr>
        <p:txBody>
          <a:bodyPr/>
          <a:lstStyle>
            <a:lvl1pPr>
              <a:lnSpc>
                <a:spcPts val="3100"/>
              </a:lnSpc>
              <a:defRPr sz="31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6888" y="4141089"/>
            <a:ext cx="3398012" cy="4023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Magent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rrowheads="1"/>
          </p:cNvPicPr>
          <p:nvPr userDrawn="1"/>
        </p:nvPicPr>
        <p:blipFill>
          <a:blip r:embed="rId3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9"/>
          <p:cNvSpPr>
            <a:spLocks noGrp="1"/>
          </p:cNvSpPr>
          <p:nvPr>
            <p:ph type="title"/>
          </p:nvPr>
        </p:nvSpPr>
        <p:spPr bwMode="black">
          <a:xfrm>
            <a:off x="237744" y="292608"/>
            <a:ext cx="4189302" cy="857250"/>
          </a:xfrm>
          <a:prstGeom prst="rect">
            <a:avLst/>
          </a:prstGeom>
        </p:spPr>
        <p:txBody>
          <a:bodyPr/>
          <a:lstStyle>
            <a:lvl1pPr>
              <a:lnSpc>
                <a:spcPts val="3100"/>
              </a:lnSpc>
              <a:defRPr sz="31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6888" y="4141089"/>
            <a:ext cx="3398012" cy="4023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Re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rrowheads="1"/>
          </p:cNvPicPr>
          <p:nvPr userDrawn="1"/>
        </p:nvPicPr>
        <p:blipFill>
          <a:blip r:embed="rId3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9"/>
          <p:cNvSpPr>
            <a:spLocks noGrp="1"/>
          </p:cNvSpPr>
          <p:nvPr>
            <p:ph type="title"/>
          </p:nvPr>
        </p:nvSpPr>
        <p:spPr bwMode="black">
          <a:xfrm>
            <a:off x="237744" y="292608"/>
            <a:ext cx="4189302" cy="857250"/>
          </a:xfrm>
          <a:prstGeom prst="rect">
            <a:avLst/>
          </a:prstGeom>
        </p:spPr>
        <p:txBody>
          <a:bodyPr/>
          <a:lstStyle>
            <a:lvl1pPr>
              <a:lnSpc>
                <a:spcPts val="3100"/>
              </a:lnSpc>
              <a:defRPr sz="31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6888" y="4141089"/>
            <a:ext cx="3398012" cy="4023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Mul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rrowheads="1"/>
          </p:cNvPicPr>
          <p:nvPr userDrawn="1"/>
        </p:nvPicPr>
        <p:blipFill>
          <a:blip r:embed="rId3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9"/>
          <p:cNvSpPr>
            <a:spLocks noGrp="1"/>
          </p:cNvSpPr>
          <p:nvPr>
            <p:ph type="title"/>
          </p:nvPr>
        </p:nvSpPr>
        <p:spPr bwMode="black">
          <a:xfrm>
            <a:off x="237744" y="292608"/>
            <a:ext cx="4189302" cy="857250"/>
          </a:xfrm>
          <a:prstGeom prst="rect">
            <a:avLst/>
          </a:prstGeom>
        </p:spPr>
        <p:txBody>
          <a:bodyPr/>
          <a:lstStyle>
            <a:lvl1pPr>
              <a:lnSpc>
                <a:spcPts val="3100"/>
              </a:lnSpc>
              <a:defRPr sz="31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6888" y="4141089"/>
            <a:ext cx="3398012" cy="4023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am\Desktop\taxi.png"/>
          <p:cNvPicPr>
            <a:picLocks noChangeAspect="1" noChangeArrowheads="1"/>
          </p:cNvPicPr>
          <p:nvPr userDrawn="1"/>
        </p:nvPicPr>
        <p:blipFill>
          <a:blip r:embed="rId2"/>
          <a:srcRect t="127" b="294"/>
          <a:stretch>
            <a:fillRect/>
          </a:stretch>
        </p:blipFill>
        <p:spPr bwMode="auto">
          <a:xfrm>
            <a:off x="3711575" y="0"/>
            <a:ext cx="54324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6"/>
          <p:cNvSpPr>
            <a:spLocks/>
          </p:cNvSpPr>
          <p:nvPr userDrawn="1"/>
        </p:nvSpPr>
        <p:spPr bwMode="white">
          <a:xfrm>
            <a:off x="0" y="-3175"/>
            <a:ext cx="4951413" cy="5153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328"/>
              </a:cxn>
              <a:cxn ang="0">
                <a:pos x="4554" y="6328"/>
              </a:cxn>
              <a:cxn ang="0">
                <a:pos x="6047" y="0"/>
              </a:cxn>
              <a:cxn ang="0">
                <a:pos x="0" y="0"/>
              </a:cxn>
            </a:cxnLst>
            <a:rect l="0" t="0" r="r" b="b"/>
            <a:pathLst>
              <a:path w="6047" h="6328">
                <a:moveTo>
                  <a:pt x="0" y="0"/>
                </a:moveTo>
                <a:lnTo>
                  <a:pt x="0" y="6328"/>
                </a:lnTo>
                <a:lnTo>
                  <a:pt x="4554" y="6328"/>
                </a:lnTo>
                <a:lnTo>
                  <a:pt x="6047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3000">
                <a:srgbClr val="252627"/>
              </a:gs>
              <a:gs pos="100000">
                <a:srgbClr val="131313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12"/>
          <p:cNvSpPr txBox="1"/>
          <p:nvPr userDrawn="1"/>
        </p:nvSpPr>
        <p:spPr bwMode="gray">
          <a:xfrm>
            <a:off x="249238" y="4805363"/>
            <a:ext cx="3841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26F78960-2343-4EF8-8142-7F92B28F3E05}" type="slidenum">
              <a:rPr lang="en-US" sz="700">
                <a:solidFill>
                  <a:srgbClr val="919191"/>
                </a:solidFill>
                <a:latin typeface="Futura Bk" pitchFamily="34" charset="0"/>
              </a:rPr>
              <a:pPr>
                <a:defRPr/>
              </a:pPr>
              <a:t>‹#›</a:t>
            </a:fld>
            <a:endParaRPr lang="en-US" sz="700" dirty="0">
              <a:solidFill>
                <a:srgbClr val="919191"/>
              </a:solidFill>
              <a:latin typeface="Futura Bk" pitchFamily="34" charset="0"/>
            </a:endParaRPr>
          </a:p>
        </p:txBody>
      </p:sp>
      <p:sp>
        <p:nvSpPr>
          <p:cNvPr id="7" name="TextBox 14"/>
          <p:cNvSpPr txBox="1"/>
          <p:nvPr userDrawn="1"/>
        </p:nvSpPr>
        <p:spPr bwMode="gray">
          <a:xfrm>
            <a:off x="501650" y="4805363"/>
            <a:ext cx="3943350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rgbClr val="919191"/>
                </a:solidFill>
                <a:latin typeface="Futura Bk" pitchFamily="34" charset="0"/>
              </a:rPr>
              <a:t>© Copyright 2010 Hewlett-Packard Development Company, L.P.    </a:t>
            </a:r>
          </a:p>
        </p:txBody>
      </p:sp>
      <p:pic>
        <p:nvPicPr>
          <p:cNvPr id="8" name="Picture 15"/>
          <p:cNvPicPr>
            <a:picLocks noChangeArrowheads="1"/>
          </p:cNvPicPr>
          <p:nvPr userDrawn="1"/>
        </p:nvPicPr>
        <p:blipFill>
          <a:blip r:embed="rId3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9"/>
          <p:cNvSpPr>
            <a:spLocks noGrp="1"/>
          </p:cNvSpPr>
          <p:nvPr>
            <p:ph type="title"/>
          </p:nvPr>
        </p:nvSpPr>
        <p:spPr bwMode="black">
          <a:xfrm>
            <a:off x="237744" y="292608"/>
            <a:ext cx="4189302" cy="857250"/>
          </a:xfrm>
          <a:prstGeom prst="rect">
            <a:avLst/>
          </a:prstGeom>
        </p:spPr>
        <p:txBody>
          <a:bodyPr/>
          <a:lstStyle>
            <a:lvl1pPr>
              <a:lnSpc>
                <a:spcPts val="3100"/>
              </a:lnSpc>
              <a:defRPr sz="31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6888" y="4141089"/>
            <a:ext cx="3398012" cy="4023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shanghai_2.jpg"/>
          <p:cNvPicPr>
            <a:picLocks noChangeAspect="1"/>
          </p:cNvPicPr>
          <p:nvPr userDrawn="1"/>
        </p:nvPicPr>
        <p:blipFill>
          <a:blip r:embed="rId2"/>
          <a:srcRect l="1353" r="38646"/>
          <a:stretch>
            <a:fillRect/>
          </a:stretch>
        </p:blipFill>
        <p:spPr bwMode="auto">
          <a:xfrm>
            <a:off x="3657600" y="0"/>
            <a:ext cx="54864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6"/>
          <p:cNvSpPr>
            <a:spLocks/>
          </p:cNvSpPr>
          <p:nvPr userDrawn="1"/>
        </p:nvSpPr>
        <p:spPr bwMode="white">
          <a:xfrm>
            <a:off x="0" y="-3175"/>
            <a:ext cx="4951413" cy="5153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328"/>
              </a:cxn>
              <a:cxn ang="0">
                <a:pos x="4554" y="6328"/>
              </a:cxn>
              <a:cxn ang="0">
                <a:pos x="6047" y="0"/>
              </a:cxn>
              <a:cxn ang="0">
                <a:pos x="0" y="0"/>
              </a:cxn>
            </a:cxnLst>
            <a:rect l="0" t="0" r="r" b="b"/>
            <a:pathLst>
              <a:path w="6047" h="6328">
                <a:moveTo>
                  <a:pt x="0" y="0"/>
                </a:moveTo>
                <a:lnTo>
                  <a:pt x="0" y="6328"/>
                </a:lnTo>
                <a:lnTo>
                  <a:pt x="4554" y="6328"/>
                </a:lnTo>
                <a:lnTo>
                  <a:pt x="6047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3000">
                <a:srgbClr val="252627"/>
              </a:gs>
              <a:gs pos="100000">
                <a:srgbClr val="131313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13"/>
          <p:cNvSpPr txBox="1"/>
          <p:nvPr userDrawn="1"/>
        </p:nvSpPr>
        <p:spPr bwMode="gray">
          <a:xfrm>
            <a:off x="249238" y="4805363"/>
            <a:ext cx="3841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D5D26682-BB0A-4AC9-A0FE-36D04A90456D}" type="slidenum">
              <a:rPr lang="en-US" sz="700">
                <a:solidFill>
                  <a:srgbClr val="919191"/>
                </a:solidFill>
                <a:latin typeface="Futura Bk" pitchFamily="34" charset="0"/>
              </a:rPr>
              <a:pPr>
                <a:defRPr/>
              </a:pPr>
              <a:t>‹#›</a:t>
            </a:fld>
            <a:endParaRPr lang="en-US" sz="700" dirty="0">
              <a:solidFill>
                <a:srgbClr val="919191"/>
              </a:solidFill>
              <a:latin typeface="Futura Bk" pitchFamily="34" charset="0"/>
            </a:endParaRPr>
          </a:p>
        </p:txBody>
      </p:sp>
      <p:sp>
        <p:nvSpPr>
          <p:cNvPr id="7" name="TextBox 14"/>
          <p:cNvSpPr txBox="1"/>
          <p:nvPr userDrawn="1"/>
        </p:nvSpPr>
        <p:spPr bwMode="gray">
          <a:xfrm>
            <a:off x="501650" y="4805363"/>
            <a:ext cx="3943350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rgbClr val="919191"/>
                </a:solidFill>
                <a:latin typeface="Futura Bk" pitchFamily="34" charset="0"/>
              </a:rPr>
              <a:t>© Copyright 2010 Hewlett-Packard Development Company, L.P.    </a:t>
            </a:r>
          </a:p>
        </p:txBody>
      </p:sp>
      <p:pic>
        <p:nvPicPr>
          <p:cNvPr id="8" name="Picture 15"/>
          <p:cNvPicPr>
            <a:picLocks noChangeArrowheads="1"/>
          </p:cNvPicPr>
          <p:nvPr userDrawn="1"/>
        </p:nvPicPr>
        <p:blipFill>
          <a:blip r:embed="rId3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9"/>
          <p:cNvSpPr>
            <a:spLocks noGrp="1"/>
          </p:cNvSpPr>
          <p:nvPr>
            <p:ph type="title"/>
          </p:nvPr>
        </p:nvSpPr>
        <p:spPr bwMode="black">
          <a:xfrm>
            <a:off x="237744" y="292608"/>
            <a:ext cx="4189302" cy="857250"/>
          </a:xfrm>
          <a:prstGeom prst="rect">
            <a:avLst/>
          </a:prstGeom>
        </p:spPr>
        <p:txBody>
          <a:bodyPr/>
          <a:lstStyle>
            <a:lvl1pPr>
              <a:lnSpc>
                <a:spcPts val="3100"/>
              </a:lnSpc>
              <a:defRPr sz="31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6888" y="4141089"/>
            <a:ext cx="3398012" cy="4023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69300" y="4702175"/>
            <a:ext cx="4302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/>
          <p:cNvPicPr>
            <a:picLocks noChangeArrowheads="1"/>
          </p:cNvPicPr>
          <p:nvPr userDrawn="1"/>
        </p:nvPicPr>
        <p:blipFill>
          <a:blip r:embed="rId3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0" y="292608"/>
            <a:ext cx="8375650" cy="5039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56032" y="932688"/>
            <a:ext cx="7662672" cy="36667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38138" indent="-106363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tabLst/>
              <a:defRPr sz="1600"/>
            </a:lvl2pPr>
            <a:lvl3pPr marL="573088" indent="-169863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–"/>
              <a:defRPr sz="1200"/>
            </a:lvl3pPr>
            <a:lvl4pPr marL="795338" indent="-112713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7113" indent="-166688" defTabSz="744538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Line with Content no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69300" y="4702175"/>
            <a:ext cx="4302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02638" y="4572000"/>
            <a:ext cx="40163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0" y="292608"/>
            <a:ext cx="8375650" cy="5039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56032" y="932688"/>
            <a:ext cx="7662672" cy="36667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38138" indent="-106363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tabLst/>
              <a:defRPr sz="1600"/>
            </a:lvl2pPr>
            <a:lvl3pPr marL="573088" indent="-169863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–"/>
              <a:defRPr sz="1200"/>
            </a:lvl3pPr>
            <a:lvl4pPr marL="795338" indent="-112713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7113" indent="-166688" defTabSz="744538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bg>
      <p:bgPr>
        <a:gradFill rotWithShape="0">
          <a:gsLst>
            <a:gs pos="0">
              <a:srgbClr val="8CEF29"/>
            </a:gs>
            <a:gs pos="13000">
              <a:srgbClr val="8CEF29"/>
            </a:gs>
            <a:gs pos="41000">
              <a:srgbClr val="169E30"/>
            </a:gs>
            <a:gs pos="100000">
              <a:srgbClr val="001707"/>
            </a:gs>
          </a:gsLst>
          <a:lin ang="63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 userDrawn="1"/>
        </p:nvPicPr>
        <p:blipFill>
          <a:blip r:embed="rId2"/>
          <a:srcRect r="5179" b="2089"/>
          <a:stretch>
            <a:fillRect/>
          </a:stretch>
        </p:blipFill>
        <p:spPr bwMode="auto">
          <a:xfrm>
            <a:off x="7918450" y="-241300"/>
            <a:ext cx="122555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 bwMode="black">
          <a:xfrm>
            <a:off x="822960" y="1508760"/>
            <a:ext cx="7543800" cy="17465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42789" y="3639312"/>
            <a:ext cx="6400800" cy="8869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69300" y="4702175"/>
            <a:ext cx="4302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rrowheads="1"/>
          </p:cNvPicPr>
          <p:nvPr userDrawn="1"/>
        </p:nvPicPr>
        <p:blipFill>
          <a:blip r:embed="rId3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0" y="292608"/>
            <a:ext cx="8375650" cy="5039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46888" y="694944"/>
            <a:ext cx="8366760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7B7B7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56032" y="1280160"/>
            <a:ext cx="7662672" cy="33192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38138" indent="-106363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tabLst/>
              <a:defRPr sz="1600"/>
            </a:lvl2pPr>
            <a:lvl3pPr marL="573088" indent="-169863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–"/>
              <a:defRPr sz="1200"/>
            </a:lvl3pPr>
            <a:lvl4pPr marL="795338" indent="-112713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7113" indent="-166688" defTabSz="744538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, Subtitle and Content no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02638" y="4572000"/>
            <a:ext cx="40163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0" y="292608"/>
            <a:ext cx="8375650" cy="5039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46888" y="694944"/>
            <a:ext cx="8366760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7B7B7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56032" y="1280160"/>
            <a:ext cx="7662672" cy="33192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38138" indent="-106363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tabLst/>
              <a:defRPr sz="1600"/>
            </a:lvl2pPr>
            <a:lvl3pPr marL="573088" indent="-169863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–"/>
              <a:defRPr sz="1200"/>
            </a:lvl3pPr>
            <a:lvl4pPr marL="795338" indent="-112713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7113" indent="-166688" defTabSz="744538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69300" y="4702175"/>
            <a:ext cx="4302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/>
          <p:cNvPicPr>
            <a:picLocks noChangeArrowheads="1"/>
          </p:cNvPicPr>
          <p:nvPr userDrawn="1"/>
        </p:nvPicPr>
        <p:blipFill>
          <a:blip r:embed="rId3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0" y="292608"/>
            <a:ext cx="8375650" cy="5039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46888" y="694944"/>
            <a:ext cx="8366760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7B7B7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with Subtitle no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02638" y="4572000"/>
            <a:ext cx="40163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0" y="292608"/>
            <a:ext cx="8375650" cy="5039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46888" y="694944"/>
            <a:ext cx="8366760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7B7B7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69300" y="4702175"/>
            <a:ext cx="4302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/>
          <p:cNvPicPr>
            <a:picLocks noChangeArrowheads="1"/>
          </p:cNvPicPr>
          <p:nvPr userDrawn="1"/>
        </p:nvPicPr>
        <p:blipFill>
          <a:blip r:embed="rId3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0" y="292608"/>
            <a:ext cx="8375650" cy="5039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Only no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02638" y="4572000"/>
            <a:ext cx="40163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0" y="292608"/>
            <a:ext cx="8375650" cy="5039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ne,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69300" y="4702175"/>
            <a:ext cx="4302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/>
          <p:cNvPicPr>
            <a:picLocks noChangeArrowheads="1"/>
          </p:cNvPicPr>
          <p:nvPr userDrawn="1"/>
        </p:nvPicPr>
        <p:blipFill>
          <a:blip r:embed="rId3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0" y="287826"/>
            <a:ext cx="8375650" cy="8572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56032" y="1280160"/>
            <a:ext cx="7662672" cy="33192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38138" indent="-106363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tabLst/>
              <a:defRPr sz="1600"/>
            </a:lvl2pPr>
            <a:lvl3pPr marL="573088" indent="-169863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–"/>
              <a:defRPr sz="1200"/>
            </a:lvl3pPr>
            <a:lvl4pPr marL="795338" indent="-112713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7113" indent="-166688" defTabSz="744538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ne, with Content no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02638" y="4572000"/>
            <a:ext cx="40163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0" y="287826"/>
            <a:ext cx="8375650" cy="8572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56032" y="1280160"/>
            <a:ext cx="7662672" cy="33192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38138" indent="-106363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tabLst/>
              <a:defRPr sz="1600"/>
            </a:lvl2pPr>
            <a:lvl3pPr marL="573088" indent="-169863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–"/>
              <a:defRPr sz="1200"/>
            </a:lvl3pPr>
            <a:lvl4pPr marL="795338" indent="-112713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7113" indent="-166688" defTabSz="744538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n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69300" y="4702175"/>
            <a:ext cx="4302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rrowheads="1"/>
          </p:cNvPicPr>
          <p:nvPr userDrawn="1"/>
        </p:nvPicPr>
        <p:blipFill>
          <a:blip r:embed="rId3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0" y="287826"/>
            <a:ext cx="8375650" cy="8572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46888" y="1088136"/>
            <a:ext cx="8366760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7B7B7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56032" y="1628775"/>
            <a:ext cx="7662672" cy="29718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38138" indent="-106363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tabLst/>
              <a:defRPr sz="1600"/>
            </a:lvl2pPr>
            <a:lvl3pPr marL="573088" indent="-169863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–"/>
              <a:defRPr sz="1200"/>
            </a:lvl3pPr>
            <a:lvl4pPr marL="795338" indent="-112713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7113" indent="-166688" defTabSz="744538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ne, Subtitle and Content no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02638" y="4572000"/>
            <a:ext cx="40163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0" y="287826"/>
            <a:ext cx="8375650" cy="8572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46888" y="1088136"/>
            <a:ext cx="8366760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7B7B7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56032" y="1628775"/>
            <a:ext cx="7662672" cy="29718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38138" indent="-106363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tabLst/>
              <a:defRPr sz="1600"/>
            </a:lvl2pPr>
            <a:lvl3pPr marL="573088" indent="-169863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–"/>
              <a:defRPr sz="1200"/>
            </a:lvl3pPr>
            <a:lvl4pPr marL="795338" indent="-112713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7113" indent="-166688" defTabSz="744538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Magenta">
    <p:bg>
      <p:bgPr>
        <a:gradFill rotWithShape="0">
          <a:gsLst>
            <a:gs pos="0">
              <a:srgbClr val="E862B8"/>
            </a:gs>
            <a:gs pos="13000">
              <a:srgbClr val="E862B8"/>
            </a:gs>
            <a:gs pos="41000">
              <a:srgbClr val="D31F6E"/>
            </a:gs>
            <a:gs pos="100000">
              <a:srgbClr val="26000C"/>
            </a:gs>
          </a:gsLst>
          <a:lin ang="63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 userDrawn="1"/>
        </p:nvPicPr>
        <p:blipFill>
          <a:blip r:embed="rId2"/>
          <a:srcRect r="5179" b="2089"/>
          <a:stretch>
            <a:fillRect/>
          </a:stretch>
        </p:blipFill>
        <p:spPr bwMode="auto">
          <a:xfrm>
            <a:off x="7918450" y="-241300"/>
            <a:ext cx="122555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 bwMode="black">
          <a:xfrm>
            <a:off x="822960" y="1508760"/>
            <a:ext cx="7543800" cy="17465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42789" y="3639312"/>
            <a:ext cx="6400800" cy="8869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ne,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69300" y="4702175"/>
            <a:ext cx="4302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/>
          <p:cNvPicPr>
            <a:picLocks noChangeArrowheads="1"/>
          </p:cNvPicPr>
          <p:nvPr userDrawn="1"/>
        </p:nvPicPr>
        <p:blipFill>
          <a:blip r:embed="rId3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0" y="287826"/>
            <a:ext cx="8375650" cy="8572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46888" y="1088136"/>
            <a:ext cx="8366760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7B7B7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69300" y="4702175"/>
            <a:ext cx="4302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/>
          <p:cNvPicPr>
            <a:picLocks noChangeArrowheads="1"/>
          </p:cNvPicPr>
          <p:nvPr userDrawn="1"/>
        </p:nvPicPr>
        <p:blipFill>
          <a:blip r:embed="rId3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0" y="287826"/>
            <a:ext cx="8375650" cy="8572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/>
          <p:cNvPicPr>
            <a:picLocks noChangeArrowheads="1"/>
          </p:cNvPicPr>
          <p:nvPr userDrawn="1"/>
        </p:nvPicPr>
        <p:blipFill>
          <a:blip r:embed="rId2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265176" y="1261873"/>
            <a:ext cx="2700274" cy="458977"/>
          </a:xfrm>
          <a:prstGeom prst="rect">
            <a:avLst/>
          </a:prstGeom>
        </p:spPr>
        <p:txBody>
          <a:bodyPr/>
          <a:lstStyle>
            <a:lvl1pPr marL="173736" marR="0" indent="-173736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kern="1200" cap="all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52633" y="1805872"/>
            <a:ext cx="2712817" cy="28137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Font typeface="Futura Bk" pitchFamily="34" charset="0"/>
              <a:buNone/>
              <a:defRPr sz="2000">
                <a:solidFill>
                  <a:srgbClr val="000000"/>
                </a:solidFill>
                <a:latin typeface="Futura Bk" pitchFamily="34" charset="0"/>
              </a:defRPr>
            </a:lvl1pPr>
            <a:lvl2pPr marL="227013" indent="1588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Futura Bk" pitchFamily="34" charset="0"/>
              </a:defRPr>
            </a:lvl2pPr>
            <a:lvl3pPr marL="284163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Futura Bk" pitchFamily="34" charset="0"/>
              </a:defRPr>
            </a:lvl3pPr>
            <a:lvl4pPr marL="396875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Futura Bk" pitchFamily="34" charset="0"/>
              </a:defRPr>
            </a:lvl4pPr>
            <a:lvl5pPr marL="517525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bg1"/>
                </a:solidFill>
                <a:latin typeface="Futura B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3140158" y="1261873"/>
            <a:ext cx="2686050" cy="458977"/>
          </a:xfrm>
          <a:prstGeom prst="rect">
            <a:avLst/>
          </a:prstGeom>
        </p:spPr>
        <p:txBody>
          <a:bodyPr rtlCol="0">
            <a:noAutofit/>
          </a:bodyPr>
          <a:lstStyle>
            <a:lvl1pPr marL="173736" marR="0" indent="-173736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kern="1200" cap="all" baseline="0" dirty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2pPr>
            <a:lvl3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3pPr>
            <a:lvl4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4pPr>
            <a:lvl5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33158" y="288022"/>
            <a:ext cx="8375904" cy="85953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100" kern="1200" cap="all" baseline="0" dirty="0" smtClean="0">
                <a:solidFill>
                  <a:srgbClr val="000000"/>
                </a:solidFill>
                <a:latin typeface="Futura Bk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136392" y="1801368"/>
            <a:ext cx="4846320" cy="28163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38138" indent="-106363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tabLst/>
              <a:defRPr sz="1600"/>
            </a:lvl2pPr>
            <a:lvl3pPr marL="573088" indent="-169863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–"/>
              <a:defRPr sz="1200"/>
            </a:lvl3pPr>
            <a:lvl4pPr marL="795338" indent="-112713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7113" indent="-166688" defTabSz="744538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02638" y="4572000"/>
            <a:ext cx="40163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8"/>
          <p:cNvSpPr>
            <a:spLocks noGrp="1"/>
          </p:cNvSpPr>
          <p:nvPr>
            <p:ph type="title"/>
          </p:nvPr>
        </p:nvSpPr>
        <p:spPr>
          <a:xfrm>
            <a:off x="234950" y="289433"/>
            <a:ext cx="8375650" cy="8572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100" kern="1200" cap="all" baseline="0" dirty="0">
                <a:solidFill>
                  <a:srgbClr val="000000"/>
                </a:solidFill>
                <a:latin typeface="Futura B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260351" y="1262481"/>
            <a:ext cx="2705099" cy="458369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all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3136901" y="1262481"/>
            <a:ext cx="2705100" cy="458369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all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949951" y="1262481"/>
            <a:ext cx="2705100" cy="458369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all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260351" y="1783080"/>
            <a:ext cx="2706624" cy="28163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600"/>
              </a:spcBef>
              <a:defRPr sz="1600"/>
            </a:lvl1pPr>
            <a:lvl2pPr>
              <a:lnSpc>
                <a:spcPct val="110000"/>
              </a:lnSpc>
              <a:spcBef>
                <a:spcPts val="400"/>
              </a:spcBef>
              <a:defRPr sz="1200"/>
            </a:lvl2pPr>
            <a:lvl3pPr marL="568325" indent="-165100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000"/>
            </a:lvl3pPr>
            <a:lvl4pPr>
              <a:lnSpc>
                <a:spcPct val="110000"/>
              </a:lnSpc>
              <a:spcBef>
                <a:spcPts val="400"/>
              </a:spcBef>
              <a:defRPr sz="1000"/>
            </a:lvl4pPr>
            <a:lvl5pPr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3136901" y="1783080"/>
            <a:ext cx="2706624" cy="28163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600"/>
              </a:spcBef>
              <a:defRPr sz="1600"/>
            </a:lvl1pPr>
            <a:lvl2pPr>
              <a:lnSpc>
                <a:spcPct val="110000"/>
              </a:lnSpc>
              <a:spcBef>
                <a:spcPts val="400"/>
              </a:spcBef>
              <a:defRPr sz="1200"/>
            </a:lvl2pPr>
            <a:lvl3pPr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000"/>
            </a:lvl3pPr>
            <a:lvl4pPr>
              <a:lnSpc>
                <a:spcPct val="110000"/>
              </a:lnSpc>
              <a:spcBef>
                <a:spcPts val="400"/>
              </a:spcBef>
              <a:defRPr sz="1000"/>
            </a:lvl4pPr>
            <a:lvl5pPr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5949696" y="1783080"/>
            <a:ext cx="2706624" cy="28163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600"/>
              </a:spcBef>
              <a:defRPr sz="1600"/>
            </a:lvl1pPr>
            <a:lvl2pPr>
              <a:lnSpc>
                <a:spcPct val="110000"/>
              </a:lnSpc>
              <a:spcBef>
                <a:spcPts val="400"/>
              </a:spcBef>
              <a:defRPr sz="1200"/>
            </a:lvl2pPr>
            <a:lvl3pPr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000"/>
            </a:lvl3pPr>
            <a:lvl4pPr>
              <a:lnSpc>
                <a:spcPct val="110000"/>
              </a:lnSpc>
              <a:spcBef>
                <a:spcPts val="400"/>
              </a:spcBef>
              <a:defRPr sz="1000"/>
            </a:lvl4pPr>
            <a:lvl5pPr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gradFill rotWithShape="0">
          <a:gsLst>
            <a:gs pos="0">
              <a:srgbClr val="00B3DE"/>
            </a:gs>
            <a:gs pos="13000">
              <a:srgbClr val="00B3DE"/>
            </a:gs>
            <a:gs pos="41000">
              <a:srgbClr val="0053FA"/>
            </a:gs>
            <a:gs pos="100000">
              <a:srgbClr val="121B2C"/>
            </a:gs>
          </a:gsLst>
          <a:lin ang="63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 noChangeArrowheads="1"/>
          </p:cNvPicPr>
          <p:nvPr userDrawn="1"/>
        </p:nvPicPr>
        <p:blipFill>
          <a:blip r:embed="rId2"/>
          <a:srcRect r="5179" b="2089"/>
          <a:stretch>
            <a:fillRect/>
          </a:stretch>
        </p:blipFill>
        <p:spPr bwMode="auto">
          <a:xfrm>
            <a:off x="7918450" y="-241300"/>
            <a:ext cx="122555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96065" y="1508760"/>
            <a:ext cx="7543800" cy="17465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">
    <p:bg>
      <p:bgPr>
        <a:gradFill rotWithShape="0">
          <a:gsLst>
            <a:gs pos="0">
              <a:srgbClr val="FCB504"/>
            </a:gs>
            <a:gs pos="27000">
              <a:srgbClr val="EE4432"/>
            </a:gs>
            <a:gs pos="50999">
              <a:srgbClr val="C00000"/>
            </a:gs>
            <a:gs pos="100000">
              <a:srgbClr val="26000C"/>
            </a:gs>
          </a:gsLst>
          <a:lin ang="60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 userDrawn="1"/>
        </p:nvPicPr>
        <p:blipFill>
          <a:blip r:embed="rId2"/>
          <a:srcRect r="5179" b="2089"/>
          <a:stretch>
            <a:fillRect/>
          </a:stretch>
        </p:blipFill>
        <p:spPr bwMode="auto">
          <a:xfrm>
            <a:off x="7918450" y="-241300"/>
            <a:ext cx="122555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 bwMode="black">
          <a:xfrm>
            <a:off x="822960" y="1508760"/>
            <a:ext cx="7543800" cy="17465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42789" y="3639312"/>
            <a:ext cx="6400800" cy="8869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Multi">
    <p:bg>
      <p:bgPr>
        <a:gradFill rotWithShape="0">
          <a:gsLst>
            <a:gs pos="0">
              <a:srgbClr val="F2AB05"/>
            </a:gs>
            <a:gs pos="13000">
              <a:srgbClr val="F2AB05"/>
            </a:gs>
            <a:gs pos="34000">
              <a:srgbClr val="E8610D"/>
            </a:gs>
            <a:gs pos="75000">
              <a:srgbClr val="D10063"/>
            </a:gs>
            <a:gs pos="100000">
              <a:srgbClr val="31011A"/>
            </a:gs>
          </a:gsLst>
          <a:lin ang="63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69300" y="4702175"/>
            <a:ext cx="4302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 userDrawn="1"/>
        </p:nvPicPr>
        <p:blipFill>
          <a:blip r:embed="rId3"/>
          <a:srcRect r="5179" b="2089"/>
          <a:stretch>
            <a:fillRect/>
          </a:stretch>
        </p:blipFill>
        <p:spPr bwMode="auto">
          <a:xfrm>
            <a:off x="7918450" y="-241300"/>
            <a:ext cx="122555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 bwMode="black">
          <a:xfrm>
            <a:off x="822960" y="1508760"/>
            <a:ext cx="7543800" cy="17465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black">
          <a:xfrm>
            <a:off x="242789" y="3639312"/>
            <a:ext cx="6400800" cy="8869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ay">
    <p:bg>
      <p:bgPr>
        <a:gradFill rotWithShape="0">
          <a:gsLst>
            <a:gs pos="0">
              <a:srgbClr val="5D5F62"/>
            </a:gs>
            <a:gs pos="89999">
              <a:srgbClr val="1A1819"/>
            </a:gs>
            <a:gs pos="100000">
              <a:srgbClr val="1A1819"/>
            </a:gs>
          </a:gsLst>
          <a:lin ang="63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 userDrawn="1"/>
        </p:nvPicPr>
        <p:blipFill>
          <a:blip r:embed="rId2"/>
          <a:srcRect r="5179" b="2089"/>
          <a:stretch>
            <a:fillRect/>
          </a:stretch>
        </p:blipFill>
        <p:spPr bwMode="auto">
          <a:xfrm>
            <a:off x="7918450" y="-241300"/>
            <a:ext cx="122555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 bwMode="black">
          <a:xfrm>
            <a:off x="822960" y="1508760"/>
            <a:ext cx="7543800" cy="17465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42789" y="3639312"/>
            <a:ext cx="6400800" cy="8869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am\Desktop\taxi.png"/>
          <p:cNvPicPr>
            <a:picLocks noChangeAspect="1" noChangeArrowheads="1"/>
          </p:cNvPicPr>
          <p:nvPr userDrawn="1"/>
        </p:nvPicPr>
        <p:blipFill>
          <a:blip r:embed="rId2"/>
          <a:srcRect t="127" b="294"/>
          <a:stretch>
            <a:fillRect/>
          </a:stretch>
        </p:blipFill>
        <p:spPr bwMode="auto">
          <a:xfrm>
            <a:off x="3711575" y="0"/>
            <a:ext cx="54324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6"/>
          <p:cNvSpPr>
            <a:spLocks/>
          </p:cNvSpPr>
          <p:nvPr userDrawn="1"/>
        </p:nvSpPr>
        <p:spPr bwMode="white">
          <a:xfrm>
            <a:off x="0" y="-3175"/>
            <a:ext cx="4951413" cy="5153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328"/>
              </a:cxn>
              <a:cxn ang="0">
                <a:pos x="4554" y="6328"/>
              </a:cxn>
              <a:cxn ang="0">
                <a:pos x="6047" y="0"/>
              </a:cxn>
              <a:cxn ang="0">
                <a:pos x="0" y="0"/>
              </a:cxn>
            </a:cxnLst>
            <a:rect l="0" t="0" r="r" b="b"/>
            <a:pathLst>
              <a:path w="6047" h="6328">
                <a:moveTo>
                  <a:pt x="0" y="0"/>
                </a:moveTo>
                <a:lnTo>
                  <a:pt x="0" y="6328"/>
                </a:lnTo>
                <a:lnTo>
                  <a:pt x="4554" y="6328"/>
                </a:lnTo>
                <a:lnTo>
                  <a:pt x="6047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3000">
                <a:srgbClr val="252627"/>
              </a:gs>
              <a:gs pos="100000">
                <a:srgbClr val="131313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5"/>
          <p:cNvPicPr>
            <a:picLocks noChangeArrowheads="1"/>
          </p:cNvPicPr>
          <p:nvPr userDrawn="1"/>
        </p:nvPicPr>
        <p:blipFill>
          <a:blip r:embed="rId3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7"/>
          <p:cNvSpPr txBox="1"/>
          <p:nvPr userDrawn="1"/>
        </p:nvSpPr>
        <p:spPr bwMode="gray">
          <a:xfrm>
            <a:off x="501650" y="4805363"/>
            <a:ext cx="3943350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rgbClr val="919191"/>
                </a:solidFill>
                <a:latin typeface="Futura Bk" pitchFamily="34" charset="0"/>
              </a:rPr>
              <a:t>© Copyright 2010 Hewlett-Packard Development Company, L.P.    </a:t>
            </a:r>
          </a:p>
        </p:txBody>
      </p:sp>
      <p:sp>
        <p:nvSpPr>
          <p:cNvPr id="8" name="TextBox 11"/>
          <p:cNvSpPr txBox="1"/>
          <p:nvPr userDrawn="1"/>
        </p:nvSpPr>
        <p:spPr bwMode="gray">
          <a:xfrm>
            <a:off x="249238" y="4805363"/>
            <a:ext cx="3841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440504ED-3A85-46BA-B322-CE3ED2A2DB7E}" type="slidenum">
              <a:rPr lang="en-US" sz="700">
                <a:solidFill>
                  <a:srgbClr val="919191"/>
                </a:solidFill>
                <a:latin typeface="Futura Bk" pitchFamily="34" charset="0"/>
              </a:rPr>
              <a:pPr>
                <a:defRPr/>
              </a:pPr>
              <a:t>‹#›</a:t>
            </a:fld>
            <a:endParaRPr lang="en-US" sz="700" dirty="0">
              <a:solidFill>
                <a:srgbClr val="919191"/>
              </a:solidFill>
              <a:latin typeface="Futura B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42788" y="3639312"/>
            <a:ext cx="3547872" cy="886968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1500" kern="1200" dirty="0" smtClean="0">
                <a:solidFill>
                  <a:schemeClr val="bg1"/>
                </a:solidFill>
                <a:latin typeface="Futura Bk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black">
          <a:xfrm>
            <a:off x="246888" y="301752"/>
            <a:ext cx="3944112" cy="21366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lang="en-US" sz="3100" kern="1200" baseline="0" dirty="0">
                <a:solidFill>
                  <a:schemeClr val="bg1"/>
                </a:solidFill>
                <a:latin typeface="Futura B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haghai_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8"/>
          <p:cNvSpPr txBox="1"/>
          <p:nvPr userDrawn="1"/>
        </p:nvSpPr>
        <p:spPr bwMode="gray">
          <a:xfrm>
            <a:off x="501650" y="4805363"/>
            <a:ext cx="3943350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rgbClr val="919191"/>
                </a:solidFill>
                <a:latin typeface="Futura Bk" pitchFamily="34" charset="0"/>
              </a:rPr>
              <a:t>© Copyright 2010 Hewlett-Packard Development Company, L.P.    </a:t>
            </a:r>
          </a:p>
        </p:txBody>
      </p:sp>
      <p:sp>
        <p:nvSpPr>
          <p:cNvPr id="4" name="TextBox 10"/>
          <p:cNvSpPr txBox="1"/>
          <p:nvPr userDrawn="1"/>
        </p:nvSpPr>
        <p:spPr bwMode="gray">
          <a:xfrm>
            <a:off x="249238" y="4805363"/>
            <a:ext cx="3841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3911A5CC-AF06-4ADA-A4E0-6D9B6A739E89}" type="slidenum">
              <a:rPr lang="en-US" sz="700">
                <a:solidFill>
                  <a:srgbClr val="919191"/>
                </a:solidFill>
                <a:latin typeface="Futura Bk" pitchFamily="34" charset="0"/>
              </a:rPr>
              <a:pPr>
                <a:defRPr/>
              </a:pPr>
              <a:t>‹#›</a:t>
            </a:fld>
            <a:endParaRPr lang="en-US" sz="700" dirty="0">
              <a:solidFill>
                <a:srgbClr val="919191"/>
              </a:solidFill>
              <a:latin typeface="Futura Bk" pitchFamily="34" charset="0"/>
            </a:endParaRPr>
          </a:p>
        </p:txBody>
      </p:sp>
      <p:pic>
        <p:nvPicPr>
          <p:cNvPr id="5" name="Picture 16"/>
          <p:cNvPicPr>
            <a:picLocks noChangeAspect="1" noChangeArrowheads="1"/>
          </p:cNvPicPr>
          <p:nvPr userDrawn="1"/>
        </p:nvPicPr>
        <p:blipFill>
          <a:blip r:embed="rId3"/>
          <a:srcRect r="5179" b="2089"/>
          <a:stretch>
            <a:fillRect/>
          </a:stretch>
        </p:blipFill>
        <p:spPr bwMode="auto">
          <a:xfrm>
            <a:off x="7918450" y="-241300"/>
            <a:ext cx="122555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haghai_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11"/>
          <p:cNvSpPr txBox="1"/>
          <p:nvPr userDrawn="1"/>
        </p:nvSpPr>
        <p:spPr bwMode="gray">
          <a:xfrm>
            <a:off x="501650" y="4805363"/>
            <a:ext cx="3943350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rgbClr val="919191"/>
                </a:solidFill>
                <a:latin typeface="Futura Bk" pitchFamily="34" charset="0"/>
              </a:rPr>
              <a:t>© Copyright 2010 Hewlett-Packard Development Company, L.P.    </a:t>
            </a:r>
          </a:p>
        </p:txBody>
      </p:sp>
      <p:sp>
        <p:nvSpPr>
          <p:cNvPr id="5" name="TextBox 13"/>
          <p:cNvSpPr txBox="1"/>
          <p:nvPr userDrawn="1"/>
        </p:nvSpPr>
        <p:spPr bwMode="gray">
          <a:xfrm>
            <a:off x="249238" y="4805363"/>
            <a:ext cx="3841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95D43E62-0309-4689-BBC2-F10C3190F9D7}" type="slidenum">
              <a:rPr lang="en-US" sz="700">
                <a:solidFill>
                  <a:srgbClr val="919191"/>
                </a:solidFill>
                <a:latin typeface="Futura Bk" pitchFamily="34" charset="0"/>
              </a:rPr>
              <a:pPr>
                <a:defRPr/>
              </a:pPr>
              <a:t>‹#›</a:t>
            </a:fld>
            <a:endParaRPr lang="en-US" sz="700" dirty="0">
              <a:solidFill>
                <a:srgbClr val="919191"/>
              </a:solidFill>
              <a:latin typeface="Futura Bk" pitchFamily="34" charset="0"/>
            </a:endParaRPr>
          </a:p>
        </p:txBody>
      </p:sp>
      <p:pic>
        <p:nvPicPr>
          <p:cNvPr id="6" name="Picture 16"/>
          <p:cNvPicPr>
            <a:picLocks noChangeAspect="1" noChangeArrowheads="1"/>
          </p:cNvPicPr>
          <p:nvPr userDrawn="1"/>
        </p:nvPicPr>
        <p:blipFill>
          <a:blip r:embed="rId3"/>
          <a:srcRect r="5179" b="2089"/>
          <a:stretch>
            <a:fillRect/>
          </a:stretch>
        </p:blipFill>
        <p:spPr bwMode="auto">
          <a:xfrm>
            <a:off x="7918450" y="-241300"/>
            <a:ext cx="122555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 bwMode="white">
          <a:xfrm>
            <a:off x="246888" y="3685032"/>
            <a:ext cx="4315968" cy="859536"/>
          </a:xfrm>
          <a:prstGeom prst="rect">
            <a:avLst/>
          </a:prstGeom>
        </p:spPr>
        <p:txBody>
          <a:bodyPr wrap="square" anchor="b"/>
          <a:lstStyle>
            <a:lvl1pPr algn="l">
              <a:lnSpc>
                <a:spcPct val="100000"/>
              </a:lnSpc>
              <a:defRPr sz="24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 bwMode="gray">
          <a:xfrm>
            <a:off x="501650" y="4805363"/>
            <a:ext cx="3943350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rgbClr val="919191"/>
                </a:solidFill>
                <a:latin typeface="Futura Bk" pitchFamily="34" charset="0"/>
              </a:rPr>
              <a:t>© Copyright 2010 Hewlett-Packard Development Company, L.P.    </a:t>
            </a:r>
          </a:p>
        </p:txBody>
      </p:sp>
      <p:sp>
        <p:nvSpPr>
          <p:cNvPr id="10" name="TextBox 9"/>
          <p:cNvSpPr txBox="1"/>
          <p:nvPr userDrawn="1"/>
        </p:nvSpPr>
        <p:spPr bwMode="gray">
          <a:xfrm>
            <a:off x="249238" y="4805363"/>
            <a:ext cx="3841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0D9CD3B9-E805-42CE-907F-7B42AC2F9085}" type="slidenum">
              <a:rPr lang="en-US" sz="700">
                <a:solidFill>
                  <a:srgbClr val="919191"/>
                </a:solidFill>
                <a:latin typeface="Futura Bk" pitchFamily="34" charset="0"/>
              </a:rPr>
              <a:pPr>
                <a:defRPr/>
              </a:pPr>
              <a:t>‹#›</a:t>
            </a:fld>
            <a:endParaRPr lang="en-US" sz="700" dirty="0">
              <a:solidFill>
                <a:srgbClr val="919191"/>
              </a:solidFill>
              <a:latin typeface="Futura Bk" pitchFamily="34" charset="0"/>
            </a:endParaRP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238125" y="292100"/>
            <a:ext cx="8375650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DOUBLE LINE TITLE </a:t>
            </a:r>
            <a:br>
              <a:rPr lang="en-US" dirty="0" smtClean="0"/>
            </a:br>
            <a:r>
              <a:rPr lang="en-US" dirty="0" smtClean="0"/>
              <a:t>FOR ADDED CONTENT</a:t>
            </a:r>
            <a:endParaRPr lang="en-US" dirty="0"/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255588" y="1316038"/>
            <a:ext cx="82296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  <p:sldLayoutId id="2147483768" r:id="rId26"/>
    <p:sldLayoutId id="2147483769" r:id="rId27"/>
    <p:sldLayoutId id="2147483770" r:id="rId28"/>
    <p:sldLayoutId id="2147483771" r:id="rId29"/>
    <p:sldLayoutId id="2147483772" r:id="rId30"/>
    <p:sldLayoutId id="2147483773" r:id="rId31"/>
    <p:sldLayoutId id="2147483774" r:id="rId32"/>
    <p:sldLayoutId id="2147483775" r:id="rId33"/>
    <p:sldLayoutId id="2147483776" r:id="rId34"/>
    <p:sldLayoutId id="2147483742" r:id="rId3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lang="en-US" sz="3100" kern="1200" cap="all" dirty="0">
          <a:solidFill>
            <a:srgbClr val="000000"/>
          </a:solidFill>
          <a:latin typeface="Futura Bk" pitchFamily="34" charset="0"/>
          <a:ea typeface="+mj-ea"/>
          <a:cs typeface="+mj-cs"/>
        </a:defRPr>
      </a:lvl1pPr>
      <a:lvl2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000000"/>
          </a:solidFill>
          <a:latin typeface="Futura Bk" pitchFamily="34" charset="0"/>
        </a:defRPr>
      </a:lvl2pPr>
      <a:lvl3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000000"/>
          </a:solidFill>
          <a:latin typeface="Futura Bk" pitchFamily="34" charset="0"/>
        </a:defRPr>
      </a:lvl3pPr>
      <a:lvl4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000000"/>
          </a:solidFill>
          <a:latin typeface="Futura Bk" pitchFamily="34" charset="0"/>
        </a:defRPr>
      </a:lvl4pPr>
      <a:lvl5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000000"/>
          </a:solidFill>
          <a:latin typeface="Futura Bk" pitchFamily="34" charset="0"/>
        </a:defRPr>
      </a:lvl5pPr>
      <a:lvl6pPr marL="4572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000000"/>
          </a:solidFill>
          <a:latin typeface="Futura Bk" pitchFamily="34" charset="0"/>
        </a:defRPr>
      </a:lvl6pPr>
      <a:lvl7pPr marL="9144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000000"/>
          </a:solidFill>
          <a:latin typeface="Futura Bk" pitchFamily="34" charset="0"/>
        </a:defRPr>
      </a:lvl7pPr>
      <a:lvl8pPr marL="13716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000000"/>
          </a:solidFill>
          <a:latin typeface="Futura Bk" pitchFamily="34" charset="0"/>
        </a:defRPr>
      </a:lvl8pPr>
      <a:lvl9pPr marL="18288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000000"/>
          </a:solidFill>
          <a:latin typeface="Futura Bk" pitchFamily="34" charset="0"/>
        </a:defRPr>
      </a:lvl9pPr>
    </p:titleStyle>
    <p:bodyStyle>
      <a:lvl1pPr marL="225425" indent="-225425" algn="l" rtl="0" eaLnBrk="0" fontAlgn="base" hangingPunct="0">
        <a:lnSpc>
          <a:spcPct val="11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Futura Bk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342900" indent="-1143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80000"/>
        <a:buFont typeface="Arial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571500" indent="-171450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Clr>
          <a:srgbClr val="000000"/>
        </a:buClr>
        <a:buFont typeface="Futura Bk" pitchFamily="34" charset="0"/>
        <a:buChar char="−"/>
        <a:defRPr sz="1200" kern="1200">
          <a:solidFill>
            <a:srgbClr val="000000"/>
          </a:solidFill>
          <a:latin typeface="+mn-lt"/>
          <a:ea typeface="+mn-ea"/>
          <a:cs typeface="+mn-cs"/>
        </a:defRPr>
      </a:lvl3pPr>
      <a:lvl4pPr marL="800100" indent="-114300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Clr>
          <a:srgbClr val="000000"/>
        </a:buClr>
        <a:buSzPct val="80000"/>
        <a:buFont typeface="Arial" charset="0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Clr>
          <a:srgbClr val="000000"/>
        </a:buClr>
        <a:buFont typeface="Futura Bk" pitchFamily="34" charset="0"/>
        <a:buChar char="−"/>
        <a:defRPr sz="1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ubtitle 1"/>
          <p:cNvSpPr>
            <a:spLocks noGrp="1"/>
          </p:cNvSpPr>
          <p:nvPr>
            <p:ph type="subTitle" idx="1"/>
          </p:nvPr>
        </p:nvSpPr>
        <p:spPr>
          <a:xfrm>
            <a:off x="103188" y="1349375"/>
            <a:ext cx="4000500" cy="2700338"/>
          </a:xfrm>
        </p:spPr>
        <p:txBody>
          <a:bodyPr/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r>
              <a:rPr sz="2000"/>
              <a:t>David Pym </a:t>
            </a:r>
            <a:r>
              <a:rPr sz="2000" baseline="30000"/>
              <a:t>(1)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r>
              <a:rPr sz="2000"/>
              <a:t>Martin Sadler </a:t>
            </a:r>
            <a:r>
              <a:rPr sz="2000" baseline="30000"/>
              <a:t>(2)</a:t>
            </a:r>
            <a:endParaRPr sz="2000"/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r>
              <a:rPr sz="2000"/>
              <a:t>Simon Shiu </a:t>
            </a:r>
            <a:r>
              <a:rPr sz="2000" baseline="30000"/>
              <a:t>(2)</a:t>
            </a:r>
            <a:endParaRPr sz="2000"/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r>
              <a:rPr sz="2000" b="1"/>
              <a:t>Marco Casassa Mont </a:t>
            </a:r>
            <a:r>
              <a:rPr sz="2000" b="1" baseline="30000"/>
              <a:t>(2)</a:t>
            </a:r>
            <a:endParaRPr sz="2000" b="1"/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endParaRPr sz="2000" b="1" baseline="30000"/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r>
              <a:rPr sz="1200" baseline="30000"/>
              <a:t>(1)</a:t>
            </a:r>
            <a:r>
              <a:rPr sz="1200"/>
              <a:t> University of Aberdeen, Scotland, UK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r>
              <a:rPr sz="1200" baseline="30000"/>
              <a:t>(2)</a:t>
            </a:r>
            <a:r>
              <a:rPr sz="1200"/>
              <a:t> Cloud &amp; Security Lab, HP Labs, Bristol, UK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r>
              <a:rPr sz="2000" b="1"/>
              <a:t>   </a:t>
            </a:r>
          </a:p>
        </p:txBody>
      </p:sp>
      <p:sp>
        <p:nvSpPr>
          <p:cNvPr id="39938" name="Title 2"/>
          <p:cNvSpPr>
            <a:spLocks noGrp="1"/>
          </p:cNvSpPr>
          <p:nvPr>
            <p:ph type="title"/>
          </p:nvPr>
        </p:nvSpPr>
        <p:spPr>
          <a:xfrm>
            <a:off x="0" y="268288"/>
            <a:ext cx="5441950" cy="149066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sz="2700" cap="none" smtClean="0"/>
              <a:t>Information Stewardship in the</a:t>
            </a:r>
            <a:br>
              <a:rPr sz="2700" cap="none" smtClean="0"/>
            </a:br>
            <a:r>
              <a:rPr sz="2700" cap="none" smtClean="0"/>
              <a:t>Cloud: A Model-based Approach</a:t>
            </a:r>
          </a:p>
        </p:txBody>
      </p:sp>
      <p:sp>
        <p:nvSpPr>
          <p:cNvPr id="39939" name="Subtitle 1"/>
          <p:cNvSpPr>
            <a:spLocks/>
          </p:cNvSpPr>
          <p:nvPr/>
        </p:nvSpPr>
        <p:spPr bwMode="black">
          <a:xfrm>
            <a:off x="95250" y="4302125"/>
            <a:ext cx="35480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20000"/>
              </a:lnSpc>
              <a:buSzPct val="100000"/>
            </a:pPr>
            <a:r>
              <a:rPr lang="en-US" sz="1300">
                <a:solidFill>
                  <a:schemeClr val="bg1"/>
                </a:solidFill>
                <a:latin typeface="Futura Bk" pitchFamily="34" charset="0"/>
              </a:rPr>
              <a:t>CloudComp 2010</a:t>
            </a:r>
          </a:p>
          <a:p>
            <a:pPr>
              <a:lnSpc>
                <a:spcPct val="120000"/>
              </a:lnSpc>
              <a:buSzPct val="100000"/>
            </a:pPr>
            <a:r>
              <a:rPr lang="en-US" sz="1300">
                <a:solidFill>
                  <a:schemeClr val="bg1"/>
                </a:solidFill>
                <a:latin typeface="Futura Bk" pitchFamily="34" charset="0"/>
              </a:rPr>
              <a:t>26-28 October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06375" y="79375"/>
            <a:ext cx="8375650" cy="85725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Information Stewardship 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body" idx="4294967295"/>
          </p:nvPr>
        </p:nvSpPr>
        <p:spPr>
          <a:xfrm>
            <a:off x="-163513" y="696913"/>
            <a:ext cx="9267826" cy="3063875"/>
          </a:xfrm>
        </p:spPr>
        <p:txBody>
          <a:bodyPr/>
          <a:lstStyle/>
          <a:p>
            <a:r>
              <a:rPr lang="en-GB" smtClean="0"/>
              <a:t>It Accounts of what it means to Take Appropriate Care of Information Resources</a:t>
            </a:r>
          </a:p>
          <a:p>
            <a:r>
              <a:rPr lang="en-GB" smtClean="0"/>
              <a:t>Usually framed in terms of:</a:t>
            </a:r>
          </a:p>
          <a:p>
            <a:pPr lvl="1"/>
            <a:r>
              <a:rPr lang="en-GB" smtClean="0"/>
              <a:t> Security </a:t>
            </a:r>
          </a:p>
          <a:p>
            <a:pPr lvl="1"/>
            <a:r>
              <a:rPr lang="en-GB" smtClean="0"/>
              <a:t> Privacy</a:t>
            </a:r>
          </a:p>
          <a:p>
            <a:r>
              <a:rPr lang="en-GB" smtClean="0"/>
              <a:t>Information Stewardship involves:</a:t>
            </a:r>
          </a:p>
          <a:p>
            <a:pPr lvl="1"/>
            <a:r>
              <a:rPr lang="en-GB" smtClean="0"/>
              <a:t>Multiple stakeholders: risk managers, lawyers, business, operational, </a:t>
            </a:r>
          </a:p>
          <a:p>
            <a:pPr lvl="1">
              <a:buFont typeface="Arial" charset="0"/>
              <a:buNone/>
            </a:pPr>
            <a:r>
              <a:rPr lang="en-GB" smtClean="0"/>
              <a:t>                                 IT security, compliance, etc.</a:t>
            </a:r>
          </a:p>
          <a:p>
            <a:pPr lvl="1"/>
            <a:r>
              <a:rPr lang="en-GB" smtClean="0"/>
              <a:t>Duties and Obligations </a:t>
            </a:r>
          </a:p>
          <a:p>
            <a:pPr lvl="1"/>
            <a:endParaRPr lang="en-GB" smtClean="0"/>
          </a:p>
        </p:txBody>
      </p:sp>
      <p:sp>
        <p:nvSpPr>
          <p:cNvPr id="49156" name="Infopage"/>
          <p:cNvSpPr>
            <a:spLocks noEditPoints="1" noChangeArrowheads="1"/>
          </p:cNvSpPr>
          <p:nvPr/>
        </p:nvSpPr>
        <p:spPr bwMode="auto">
          <a:xfrm>
            <a:off x="6805613" y="1387475"/>
            <a:ext cx="771525" cy="97313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99 w 21600"/>
              <a:gd name="T17" fmla="*/ 12174 h 21600"/>
              <a:gd name="T18" fmla="*/ 20813 w 21600"/>
              <a:gd name="T19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8333" y="4025"/>
                </a:moveTo>
                <a:lnTo>
                  <a:pt x="12500" y="4025"/>
                </a:lnTo>
                <a:lnTo>
                  <a:pt x="12500" y="11094"/>
                </a:lnTo>
                <a:lnTo>
                  <a:pt x="13903" y="11094"/>
                </a:lnTo>
                <a:lnTo>
                  <a:pt x="13903" y="11618"/>
                </a:lnTo>
                <a:lnTo>
                  <a:pt x="7908" y="11618"/>
                </a:lnTo>
                <a:lnTo>
                  <a:pt x="7908" y="11078"/>
                </a:lnTo>
                <a:lnTo>
                  <a:pt x="9418" y="11078"/>
                </a:lnTo>
                <a:lnTo>
                  <a:pt x="9418" y="4549"/>
                </a:lnTo>
                <a:lnTo>
                  <a:pt x="8333" y="4549"/>
                </a:lnTo>
                <a:lnTo>
                  <a:pt x="8333" y="4025"/>
                </a:lnTo>
                <a:close/>
              </a:path>
              <a:path w="21600" h="21600" extrusionOk="0">
                <a:moveTo>
                  <a:pt x="9120" y="2127"/>
                </a:moveTo>
                <a:lnTo>
                  <a:pt x="9120" y="1783"/>
                </a:lnTo>
                <a:lnTo>
                  <a:pt x="9269" y="1538"/>
                </a:lnTo>
                <a:lnTo>
                  <a:pt x="9588" y="1194"/>
                </a:lnTo>
                <a:lnTo>
                  <a:pt x="10013" y="998"/>
                </a:lnTo>
                <a:lnTo>
                  <a:pt x="10396" y="850"/>
                </a:lnTo>
                <a:lnTo>
                  <a:pt x="10906" y="801"/>
                </a:lnTo>
                <a:lnTo>
                  <a:pt x="11480" y="900"/>
                </a:lnTo>
                <a:lnTo>
                  <a:pt x="11926" y="1047"/>
                </a:lnTo>
                <a:lnTo>
                  <a:pt x="12266" y="1292"/>
                </a:lnTo>
                <a:lnTo>
                  <a:pt x="12500" y="1587"/>
                </a:lnTo>
                <a:lnTo>
                  <a:pt x="12649" y="1832"/>
                </a:lnTo>
                <a:lnTo>
                  <a:pt x="12692" y="2143"/>
                </a:lnTo>
                <a:lnTo>
                  <a:pt x="12649" y="2421"/>
                </a:lnTo>
                <a:lnTo>
                  <a:pt x="12500" y="2781"/>
                </a:lnTo>
                <a:lnTo>
                  <a:pt x="12330" y="3060"/>
                </a:lnTo>
                <a:lnTo>
                  <a:pt x="11884" y="3305"/>
                </a:lnTo>
                <a:lnTo>
                  <a:pt x="11501" y="3452"/>
                </a:lnTo>
                <a:lnTo>
                  <a:pt x="10863" y="3550"/>
                </a:lnTo>
                <a:lnTo>
                  <a:pt x="10396" y="3518"/>
                </a:lnTo>
                <a:lnTo>
                  <a:pt x="9949" y="3321"/>
                </a:lnTo>
                <a:lnTo>
                  <a:pt x="9524" y="3125"/>
                </a:lnTo>
                <a:lnTo>
                  <a:pt x="9311" y="2765"/>
                </a:lnTo>
                <a:lnTo>
                  <a:pt x="9184" y="2438"/>
                </a:lnTo>
                <a:lnTo>
                  <a:pt x="9120" y="2127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157" name="Infopage"/>
          <p:cNvSpPr>
            <a:spLocks noEditPoints="1" noChangeArrowheads="1"/>
          </p:cNvSpPr>
          <p:nvPr/>
        </p:nvSpPr>
        <p:spPr bwMode="auto">
          <a:xfrm>
            <a:off x="6959600" y="1541463"/>
            <a:ext cx="771525" cy="973137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99 w 21600"/>
              <a:gd name="T17" fmla="*/ 12174 h 21600"/>
              <a:gd name="T18" fmla="*/ 20813 w 21600"/>
              <a:gd name="T19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8333" y="4025"/>
                </a:moveTo>
                <a:lnTo>
                  <a:pt x="12500" y="4025"/>
                </a:lnTo>
                <a:lnTo>
                  <a:pt x="12500" y="11094"/>
                </a:lnTo>
                <a:lnTo>
                  <a:pt x="13903" y="11094"/>
                </a:lnTo>
                <a:lnTo>
                  <a:pt x="13903" y="11618"/>
                </a:lnTo>
                <a:lnTo>
                  <a:pt x="7908" y="11618"/>
                </a:lnTo>
                <a:lnTo>
                  <a:pt x="7908" y="11078"/>
                </a:lnTo>
                <a:lnTo>
                  <a:pt x="9418" y="11078"/>
                </a:lnTo>
                <a:lnTo>
                  <a:pt x="9418" y="4549"/>
                </a:lnTo>
                <a:lnTo>
                  <a:pt x="8333" y="4549"/>
                </a:lnTo>
                <a:lnTo>
                  <a:pt x="8333" y="4025"/>
                </a:lnTo>
                <a:close/>
              </a:path>
              <a:path w="21600" h="21600" extrusionOk="0">
                <a:moveTo>
                  <a:pt x="9120" y="2127"/>
                </a:moveTo>
                <a:lnTo>
                  <a:pt x="9120" y="1783"/>
                </a:lnTo>
                <a:lnTo>
                  <a:pt x="9269" y="1538"/>
                </a:lnTo>
                <a:lnTo>
                  <a:pt x="9588" y="1194"/>
                </a:lnTo>
                <a:lnTo>
                  <a:pt x="10013" y="998"/>
                </a:lnTo>
                <a:lnTo>
                  <a:pt x="10396" y="850"/>
                </a:lnTo>
                <a:lnTo>
                  <a:pt x="10906" y="801"/>
                </a:lnTo>
                <a:lnTo>
                  <a:pt x="11480" y="900"/>
                </a:lnTo>
                <a:lnTo>
                  <a:pt x="11926" y="1047"/>
                </a:lnTo>
                <a:lnTo>
                  <a:pt x="12266" y="1292"/>
                </a:lnTo>
                <a:lnTo>
                  <a:pt x="12500" y="1587"/>
                </a:lnTo>
                <a:lnTo>
                  <a:pt x="12649" y="1832"/>
                </a:lnTo>
                <a:lnTo>
                  <a:pt x="12692" y="2143"/>
                </a:lnTo>
                <a:lnTo>
                  <a:pt x="12649" y="2421"/>
                </a:lnTo>
                <a:lnTo>
                  <a:pt x="12500" y="2781"/>
                </a:lnTo>
                <a:lnTo>
                  <a:pt x="12330" y="3060"/>
                </a:lnTo>
                <a:lnTo>
                  <a:pt x="11884" y="3305"/>
                </a:lnTo>
                <a:lnTo>
                  <a:pt x="11501" y="3452"/>
                </a:lnTo>
                <a:lnTo>
                  <a:pt x="10863" y="3550"/>
                </a:lnTo>
                <a:lnTo>
                  <a:pt x="10396" y="3518"/>
                </a:lnTo>
                <a:lnTo>
                  <a:pt x="9949" y="3321"/>
                </a:lnTo>
                <a:lnTo>
                  <a:pt x="9524" y="3125"/>
                </a:lnTo>
                <a:lnTo>
                  <a:pt x="9311" y="2765"/>
                </a:lnTo>
                <a:lnTo>
                  <a:pt x="9184" y="2438"/>
                </a:lnTo>
                <a:lnTo>
                  <a:pt x="9120" y="2127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158" name="Infopage"/>
          <p:cNvSpPr>
            <a:spLocks noEditPoints="1" noChangeArrowheads="1"/>
          </p:cNvSpPr>
          <p:nvPr/>
        </p:nvSpPr>
        <p:spPr bwMode="auto">
          <a:xfrm>
            <a:off x="7113588" y="1695450"/>
            <a:ext cx="771525" cy="97313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99 w 21600"/>
              <a:gd name="T17" fmla="*/ 12174 h 21600"/>
              <a:gd name="T18" fmla="*/ 20813 w 21600"/>
              <a:gd name="T19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8333" y="4025"/>
                </a:moveTo>
                <a:lnTo>
                  <a:pt x="12500" y="4025"/>
                </a:lnTo>
                <a:lnTo>
                  <a:pt x="12500" y="11094"/>
                </a:lnTo>
                <a:lnTo>
                  <a:pt x="13903" y="11094"/>
                </a:lnTo>
                <a:lnTo>
                  <a:pt x="13903" y="11618"/>
                </a:lnTo>
                <a:lnTo>
                  <a:pt x="7908" y="11618"/>
                </a:lnTo>
                <a:lnTo>
                  <a:pt x="7908" y="11078"/>
                </a:lnTo>
                <a:lnTo>
                  <a:pt x="9418" y="11078"/>
                </a:lnTo>
                <a:lnTo>
                  <a:pt x="9418" y="4549"/>
                </a:lnTo>
                <a:lnTo>
                  <a:pt x="8333" y="4549"/>
                </a:lnTo>
                <a:lnTo>
                  <a:pt x="8333" y="4025"/>
                </a:lnTo>
                <a:close/>
              </a:path>
              <a:path w="21600" h="21600" extrusionOk="0">
                <a:moveTo>
                  <a:pt x="9120" y="2127"/>
                </a:moveTo>
                <a:lnTo>
                  <a:pt x="9120" y="1783"/>
                </a:lnTo>
                <a:lnTo>
                  <a:pt x="9269" y="1538"/>
                </a:lnTo>
                <a:lnTo>
                  <a:pt x="9588" y="1194"/>
                </a:lnTo>
                <a:lnTo>
                  <a:pt x="10013" y="998"/>
                </a:lnTo>
                <a:lnTo>
                  <a:pt x="10396" y="850"/>
                </a:lnTo>
                <a:lnTo>
                  <a:pt x="10906" y="801"/>
                </a:lnTo>
                <a:lnTo>
                  <a:pt x="11480" y="900"/>
                </a:lnTo>
                <a:lnTo>
                  <a:pt x="11926" y="1047"/>
                </a:lnTo>
                <a:lnTo>
                  <a:pt x="12266" y="1292"/>
                </a:lnTo>
                <a:lnTo>
                  <a:pt x="12500" y="1587"/>
                </a:lnTo>
                <a:lnTo>
                  <a:pt x="12649" y="1832"/>
                </a:lnTo>
                <a:lnTo>
                  <a:pt x="12692" y="2143"/>
                </a:lnTo>
                <a:lnTo>
                  <a:pt x="12649" y="2421"/>
                </a:lnTo>
                <a:lnTo>
                  <a:pt x="12500" y="2781"/>
                </a:lnTo>
                <a:lnTo>
                  <a:pt x="12330" y="3060"/>
                </a:lnTo>
                <a:lnTo>
                  <a:pt x="11884" y="3305"/>
                </a:lnTo>
                <a:lnTo>
                  <a:pt x="11501" y="3452"/>
                </a:lnTo>
                <a:lnTo>
                  <a:pt x="10863" y="3550"/>
                </a:lnTo>
                <a:lnTo>
                  <a:pt x="10396" y="3518"/>
                </a:lnTo>
                <a:lnTo>
                  <a:pt x="9949" y="3321"/>
                </a:lnTo>
                <a:lnTo>
                  <a:pt x="9524" y="3125"/>
                </a:lnTo>
                <a:lnTo>
                  <a:pt x="9311" y="2765"/>
                </a:lnTo>
                <a:lnTo>
                  <a:pt x="9184" y="2438"/>
                </a:lnTo>
                <a:lnTo>
                  <a:pt x="9120" y="2127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6"/>
          <p:cNvSpPr>
            <a:spLocks noGrp="1"/>
          </p:cNvSpPr>
          <p:nvPr>
            <p:ph type="title" idx="4294967295"/>
          </p:nvPr>
        </p:nvSpPr>
        <p:spPr bwMode="auto">
          <a:xfrm>
            <a:off x="234950" y="292100"/>
            <a:ext cx="8375650" cy="50482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cap="none" smtClean="0"/>
              <a:t>Today’s Information Stewardship Lifecycle</a:t>
            </a:r>
            <a:endParaRPr cap="none" smtClean="0"/>
          </a:p>
        </p:txBody>
      </p:sp>
      <p:sp>
        <p:nvSpPr>
          <p:cNvPr id="50178" name="Rectangle 201"/>
          <p:cNvSpPr>
            <a:spLocks noChangeArrowheads="1"/>
          </p:cNvSpPr>
          <p:nvPr/>
        </p:nvSpPr>
        <p:spPr bwMode="auto">
          <a:xfrm>
            <a:off x="5253038" y="3730625"/>
            <a:ext cx="2417762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Futura Bk" pitchFamily="34" charset="0"/>
                <a:ea typeface="ＭＳ Ｐゴシック"/>
                <a:cs typeface="ＭＳ Ｐゴシック"/>
              </a:rPr>
              <a:t>Trusted Infrastructure</a:t>
            </a:r>
          </a:p>
        </p:txBody>
      </p:sp>
      <p:sp>
        <p:nvSpPr>
          <p:cNvPr id="50179" name="Rectangle 202"/>
          <p:cNvSpPr>
            <a:spLocks noChangeArrowheads="1"/>
          </p:cNvSpPr>
          <p:nvPr/>
        </p:nvSpPr>
        <p:spPr bwMode="auto">
          <a:xfrm>
            <a:off x="4884738" y="1014413"/>
            <a:ext cx="322103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Futura Bk" pitchFamily="34" charset="0"/>
                <a:ea typeface="ＭＳ Ｐゴシック"/>
                <a:cs typeface="ＭＳ Ｐゴシック"/>
              </a:rPr>
              <a:t>Policy, process, people, technology</a:t>
            </a:r>
            <a:br>
              <a:rPr lang="en-GB">
                <a:solidFill>
                  <a:srgbClr val="000000"/>
                </a:solidFill>
                <a:latin typeface="Futura Bk" pitchFamily="34" charset="0"/>
                <a:ea typeface="ＭＳ Ｐゴシック"/>
                <a:cs typeface="ＭＳ Ｐゴシック"/>
              </a:rPr>
            </a:br>
            <a:r>
              <a:rPr lang="en-GB">
                <a:solidFill>
                  <a:srgbClr val="000000"/>
                </a:solidFill>
                <a:latin typeface="Futura Bk" pitchFamily="34" charset="0"/>
                <a:ea typeface="ＭＳ Ｐゴシック"/>
                <a:cs typeface="ＭＳ Ｐゴシック"/>
              </a:rPr>
              <a:t>&amp; operations</a:t>
            </a:r>
          </a:p>
        </p:txBody>
      </p:sp>
      <p:sp>
        <p:nvSpPr>
          <p:cNvPr id="50180" name="Rectangle 203"/>
          <p:cNvSpPr>
            <a:spLocks noChangeArrowheads="1"/>
          </p:cNvSpPr>
          <p:nvPr/>
        </p:nvSpPr>
        <p:spPr bwMode="auto">
          <a:xfrm>
            <a:off x="796925" y="3798888"/>
            <a:ext cx="24431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Futura Bk" pitchFamily="34" charset="0"/>
                <a:ea typeface="ＭＳ Ｐゴシック"/>
                <a:cs typeface="ＭＳ Ｐゴシック"/>
              </a:rPr>
              <a:t>Assurance &amp;</a:t>
            </a:r>
            <a:br>
              <a:rPr lang="en-GB">
                <a:solidFill>
                  <a:srgbClr val="000000"/>
                </a:solidFill>
                <a:latin typeface="Futura Bk" pitchFamily="34" charset="0"/>
                <a:ea typeface="ＭＳ Ｐゴシック"/>
                <a:cs typeface="ＭＳ Ｐゴシック"/>
              </a:rPr>
            </a:br>
            <a:r>
              <a:rPr lang="en-GB">
                <a:solidFill>
                  <a:srgbClr val="000000"/>
                </a:solidFill>
                <a:latin typeface="Futura Bk" pitchFamily="34" charset="0"/>
                <a:ea typeface="ＭＳ Ｐゴシック"/>
                <a:cs typeface="ＭＳ Ｐゴシック"/>
              </a:rPr>
              <a:t>Situational Awareness</a:t>
            </a:r>
          </a:p>
        </p:txBody>
      </p:sp>
      <p:grpSp>
        <p:nvGrpSpPr>
          <p:cNvPr id="50181" name="Group 16"/>
          <p:cNvGrpSpPr>
            <a:grpSpLocks/>
          </p:cNvGrpSpPr>
          <p:nvPr/>
        </p:nvGrpSpPr>
        <p:grpSpPr bwMode="auto">
          <a:xfrm>
            <a:off x="2055813" y="1082675"/>
            <a:ext cx="4062412" cy="3222625"/>
            <a:chOff x="1295" y="682"/>
            <a:chExt cx="2559" cy="2030"/>
          </a:xfrm>
        </p:grpSpPr>
        <p:sp>
          <p:nvSpPr>
            <p:cNvPr id="50183" name="AutoShape 4"/>
            <p:cNvSpPr>
              <a:spLocks noChangeArrowheads="1"/>
            </p:cNvSpPr>
            <p:nvPr/>
          </p:nvSpPr>
          <p:spPr bwMode="auto">
            <a:xfrm rot="-5400000">
              <a:off x="1419" y="1438"/>
              <a:ext cx="266" cy="514"/>
            </a:xfrm>
            <a:prstGeom prst="rightArrow">
              <a:avLst>
                <a:gd name="adj1" fmla="val 38426"/>
                <a:gd name="adj2" fmla="val 72417"/>
              </a:avLst>
            </a:prstGeom>
            <a:solidFill>
              <a:srgbClr val="0098F6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en-GB" sz="1400">
                <a:solidFill>
                  <a:srgbClr val="000000"/>
                </a:solidFill>
                <a:latin typeface="Futura Bk" pitchFamily="34" charset="0"/>
              </a:endParaRPr>
            </a:p>
          </p:txBody>
        </p:sp>
        <p:sp>
          <p:nvSpPr>
            <p:cNvPr id="50184" name="AutoShape 4"/>
            <p:cNvSpPr>
              <a:spLocks noChangeArrowheads="1"/>
            </p:cNvSpPr>
            <p:nvPr/>
          </p:nvSpPr>
          <p:spPr bwMode="auto">
            <a:xfrm rot="5400000">
              <a:off x="3464" y="1438"/>
              <a:ext cx="266" cy="514"/>
            </a:xfrm>
            <a:prstGeom prst="rightArrow">
              <a:avLst>
                <a:gd name="adj1" fmla="val 38426"/>
                <a:gd name="adj2" fmla="val 72417"/>
              </a:avLst>
            </a:prstGeom>
            <a:solidFill>
              <a:srgbClr val="0098F6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en-GB" sz="1400">
                <a:solidFill>
                  <a:srgbClr val="000000"/>
                </a:solidFill>
                <a:latin typeface="Futura Bk" pitchFamily="34" charset="0"/>
              </a:endParaRPr>
            </a:p>
          </p:txBody>
        </p:sp>
        <p:grpSp>
          <p:nvGrpSpPr>
            <p:cNvPr id="50185" name="Group 190"/>
            <p:cNvGrpSpPr>
              <a:grpSpLocks/>
            </p:cNvGrpSpPr>
            <p:nvPr/>
          </p:nvGrpSpPr>
          <p:grpSpPr bwMode="auto">
            <a:xfrm>
              <a:off x="1534" y="682"/>
              <a:ext cx="2074" cy="2030"/>
              <a:chOff x="2898385" y="2028864"/>
              <a:chExt cx="3293013" cy="3293015"/>
            </a:xfrm>
          </p:grpSpPr>
          <p:sp>
            <p:nvSpPr>
              <p:cNvPr id="50187" name="Oval 191"/>
              <p:cNvSpPr>
                <a:spLocks noChangeArrowheads="1"/>
              </p:cNvSpPr>
              <p:nvPr/>
            </p:nvSpPr>
            <p:spPr bwMode="auto">
              <a:xfrm>
                <a:off x="2901561" y="2030487"/>
                <a:ext cx="3270784" cy="3270305"/>
              </a:xfrm>
              <a:prstGeom prst="ellipse">
                <a:avLst/>
              </a:prstGeom>
              <a:noFill/>
              <a:ln w="254000" algn="ctr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defTabSz="457200">
                  <a:lnSpc>
                    <a:spcPct val="90000"/>
                  </a:lnSpc>
                  <a:spcBef>
                    <a:spcPct val="50000"/>
                  </a:spcBef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GB" sz="14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898385" y="2028864"/>
                <a:ext cx="3293013" cy="32930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none">
                <a:prstTxWarp prst="textCircle">
                  <a:avLst>
                    <a:gd name="adj" fmla="val 10800003"/>
                  </a:avLst>
                </a:prstTxWarp>
                <a:spAutoFit/>
                <a:scene3d>
                  <a:camera prst="orthographicFront">
                    <a:rot lat="0" lon="0" rev="0"/>
                  </a:camera>
                  <a:lightRig rig="threePt" dir="t"/>
                </a:scene3d>
              </a:bodyPr>
              <a:lstStyle/>
              <a:p>
                <a:pPr fontAlgn="auto">
                  <a:lnSpc>
                    <a:spcPct val="90000"/>
                  </a:lnSpc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GB" sz="1450" dirty="0">
                    <a:solidFill>
                      <a:srgbClr val="000000"/>
                    </a:solidFill>
                    <a:latin typeface="+mn-lt"/>
                  </a:rPr>
                  <a:t>Governance and Risk -&gt; Develop Policy - &gt; Technology and Operations -&gt; Infrastructure -&gt; Risk, Assurance and Compliance  -&gt;</a:t>
                </a:r>
              </a:p>
            </p:txBody>
          </p:sp>
        </p:grpSp>
        <p:sp>
          <p:nvSpPr>
            <p:cNvPr id="50186" name="Text Box 18"/>
            <p:cNvSpPr txBox="1">
              <a:spLocks noChangeArrowheads="1"/>
            </p:cNvSpPr>
            <p:nvPr/>
          </p:nvSpPr>
          <p:spPr bwMode="auto">
            <a:xfrm>
              <a:off x="2121" y="1407"/>
              <a:ext cx="893" cy="54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en-GB">
                  <a:solidFill>
                    <a:srgbClr val="000000"/>
                  </a:solidFill>
                  <a:latin typeface="Futura Bk" pitchFamily="34" charset="0"/>
                </a:rPr>
                <a:t>Information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en-GB">
                  <a:solidFill>
                    <a:srgbClr val="000000"/>
                  </a:solidFill>
                  <a:latin typeface="Futura Bk" pitchFamily="34" charset="0"/>
                </a:rPr>
                <a:t>Stewardship 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en-GB">
                  <a:solidFill>
                    <a:srgbClr val="000000"/>
                  </a:solidFill>
                  <a:latin typeface="Futura Bk" pitchFamily="34" charset="0"/>
                </a:rPr>
                <a:t>Lifecycle</a:t>
              </a:r>
            </a:p>
          </p:txBody>
        </p:sp>
      </p:grpSp>
      <p:sp>
        <p:nvSpPr>
          <p:cNvPr id="50182" name="Rectangle 203"/>
          <p:cNvSpPr>
            <a:spLocks noChangeArrowheads="1"/>
          </p:cNvSpPr>
          <p:nvPr/>
        </p:nvSpPr>
        <p:spPr bwMode="auto">
          <a:xfrm>
            <a:off x="773113" y="1311275"/>
            <a:ext cx="168433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Futura Bk" pitchFamily="34" charset="0"/>
                <a:ea typeface="ＭＳ Ｐゴシック"/>
                <a:cs typeface="ＭＳ Ｐゴシック"/>
              </a:rPr>
              <a:t>Economics/</a:t>
            </a:r>
            <a:br>
              <a:rPr lang="en-GB">
                <a:solidFill>
                  <a:srgbClr val="000000"/>
                </a:solidFill>
                <a:latin typeface="Futura Bk" pitchFamily="34" charset="0"/>
                <a:ea typeface="ＭＳ Ｐゴシック"/>
                <a:cs typeface="ＭＳ Ｐゴシック"/>
              </a:rPr>
            </a:br>
            <a:r>
              <a:rPr lang="en-GB">
                <a:solidFill>
                  <a:srgbClr val="000000"/>
                </a:solidFill>
                <a:latin typeface="Futura Bk" pitchFamily="34" charset="0"/>
                <a:ea typeface="ＭＳ Ｐゴシック"/>
                <a:cs typeface="ＭＳ Ｐゴシック"/>
              </a:rPr>
              <a:t>Threats/</a:t>
            </a:r>
            <a:br>
              <a:rPr lang="en-GB">
                <a:solidFill>
                  <a:srgbClr val="000000"/>
                </a:solidFill>
                <a:latin typeface="Futura Bk" pitchFamily="34" charset="0"/>
                <a:ea typeface="ＭＳ Ｐゴシック"/>
                <a:cs typeface="ＭＳ Ｐゴシック"/>
              </a:rPr>
            </a:br>
            <a:r>
              <a:rPr lang="en-GB">
                <a:solidFill>
                  <a:srgbClr val="000000"/>
                </a:solidFill>
                <a:latin typeface="Futura Bk" pitchFamily="34" charset="0"/>
                <a:ea typeface="ＭＳ Ｐゴシック"/>
                <a:cs typeface="ＭＳ Ｐゴシック"/>
              </a:rPr>
              <a:t>Investments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142875"/>
            <a:ext cx="9172575" cy="85725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Core Aspects and Issues of Information Stewardship Lifecycle </a:t>
            </a:r>
          </a:p>
        </p:txBody>
      </p:sp>
      <p:sp>
        <p:nvSpPr>
          <p:cNvPr id="51202" name="Rectangle 3"/>
          <p:cNvSpPr>
            <a:spLocks noGrp="1"/>
          </p:cNvSpPr>
          <p:nvPr>
            <p:ph type="body" idx="4294967295"/>
          </p:nvPr>
        </p:nvSpPr>
        <p:spPr>
          <a:xfrm>
            <a:off x="204788" y="1074738"/>
            <a:ext cx="8229600" cy="3282950"/>
          </a:xfrm>
        </p:spPr>
        <p:txBody>
          <a:bodyPr/>
          <a:lstStyle/>
          <a:p>
            <a:r>
              <a:rPr lang="en-GB" sz="1800" smtClean="0"/>
              <a:t>Multiple Roles</a:t>
            </a:r>
          </a:p>
          <a:p>
            <a:r>
              <a:rPr lang="en-GB" sz="1800" smtClean="0"/>
              <a:t>Different Views &amp; Levels of Responsibility:</a:t>
            </a:r>
          </a:p>
          <a:p>
            <a:pPr lvl="1"/>
            <a:r>
              <a:rPr lang="en-GB" sz="1400" smtClean="0"/>
              <a:t>“Object-level View”: Community responsible for stewardship, defining the constraints and restrictions imposed on other individuals and how systems operate</a:t>
            </a:r>
          </a:p>
          <a:p>
            <a:pPr lvl="1"/>
            <a:r>
              <a:rPr lang="en-GB" sz="1400" smtClean="0"/>
              <a:t>“Meta-level View”: Responsibilities of the community to look-after the information assets of an organisation </a:t>
            </a:r>
          </a:p>
          <a:p>
            <a:r>
              <a:rPr lang="en-GB" sz="1800" smtClean="0"/>
              <a:t>Inability, for many organisations, to execute this lifecycle efficiently</a:t>
            </a:r>
          </a:p>
          <a:p>
            <a:pPr lvl="1"/>
            <a:r>
              <a:rPr lang="en-GB" sz="1400" smtClean="0"/>
              <a:t>Involves Different “Languages”, Perspectives and Drivers/Priorities</a:t>
            </a:r>
          </a:p>
          <a:p>
            <a:pPr lvl="1"/>
            <a:r>
              <a:rPr lang="en-GB" sz="1400" smtClean="0"/>
              <a:t>Execution Gaps</a:t>
            </a:r>
          </a:p>
          <a:p>
            <a:pPr lvl="1"/>
            <a:r>
              <a:rPr lang="en-GB" sz="1400" smtClean="0"/>
              <a:t>IT Security sometimes is perceived as Getting in the Way 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Moving Towards The Cloud</a:t>
            </a:r>
          </a:p>
        </p:txBody>
      </p:sp>
      <p:sp>
        <p:nvSpPr>
          <p:cNvPr id="52226" name="Rectangle 3"/>
          <p:cNvSpPr>
            <a:spLocks noGrp="1"/>
          </p:cNvSpPr>
          <p:nvPr>
            <p:ph type="body" idx="4294967295"/>
          </p:nvPr>
        </p:nvSpPr>
        <p:spPr>
          <a:xfrm>
            <a:off x="217488" y="1100138"/>
            <a:ext cx="8229600" cy="3282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 smtClean="0"/>
              <a:t>Organisations currently struggle to evaluate the involved security risks in traditional centralised environment</a:t>
            </a:r>
          </a:p>
          <a:p>
            <a:pPr lvl="1">
              <a:lnSpc>
                <a:spcPct val="90000"/>
              </a:lnSpc>
            </a:pPr>
            <a:r>
              <a:rPr lang="en-GB" sz="1400" smtClean="0"/>
              <a:t>Usage of  External Consultants to Assess Risks </a:t>
            </a:r>
          </a:p>
          <a:p>
            <a:pPr lvl="1">
              <a:lnSpc>
                <a:spcPct val="90000"/>
              </a:lnSpc>
            </a:pPr>
            <a:endParaRPr lang="en-GB" sz="1400" smtClean="0"/>
          </a:p>
          <a:p>
            <a:pPr>
              <a:lnSpc>
                <a:spcPct val="90000"/>
              </a:lnSpc>
            </a:pPr>
            <a:r>
              <a:rPr lang="en-GB" sz="1800" smtClean="0"/>
              <a:t>Already engaging in various forms of outsourcing and Managed Services to help with operational aspects of IT, e.g. Supply Chain</a:t>
            </a:r>
          </a:p>
          <a:p>
            <a:pPr>
              <a:lnSpc>
                <a:spcPct val="90000"/>
              </a:lnSpc>
              <a:buFont typeface="Futura Bk" pitchFamily="34" charset="0"/>
              <a:buNone/>
            </a:pPr>
            <a:endParaRPr lang="en-GB" sz="1800" smtClean="0"/>
          </a:p>
          <a:p>
            <a:pPr>
              <a:lnSpc>
                <a:spcPct val="90000"/>
              </a:lnSpc>
            </a:pPr>
            <a:r>
              <a:rPr lang="en-GB" sz="1800" smtClean="0"/>
              <a:t>Moving towards the Cloud:</a:t>
            </a:r>
          </a:p>
          <a:p>
            <a:pPr lvl="1">
              <a:lnSpc>
                <a:spcPct val="90000"/>
              </a:lnSpc>
            </a:pPr>
            <a:r>
              <a:rPr lang="en-GB" sz="1400" smtClean="0"/>
              <a:t>Potential Cost reduction and Increase of Agility/Productivity</a:t>
            </a:r>
          </a:p>
          <a:p>
            <a:pPr lvl="1">
              <a:lnSpc>
                <a:spcPct val="90000"/>
              </a:lnSpc>
            </a:pPr>
            <a:r>
              <a:rPr lang="en-GB" sz="1400" smtClean="0"/>
              <a:t>Potential Increase in Risks </a:t>
            </a:r>
          </a:p>
          <a:p>
            <a:pPr lvl="1">
              <a:lnSpc>
                <a:spcPct val="90000"/>
              </a:lnSpc>
            </a:pPr>
            <a:r>
              <a:rPr lang="en-GB" sz="1400" smtClean="0"/>
              <a:t>Loss of overall Sense of where Responsibilities Lie …</a:t>
            </a:r>
          </a:p>
          <a:p>
            <a:pPr lvl="1">
              <a:lnSpc>
                <a:spcPct val="90000"/>
              </a:lnSpc>
            </a:pPr>
            <a:endParaRPr lang="en-GB" sz="1400" smtClean="0"/>
          </a:p>
          <a:p>
            <a:pPr>
              <a:lnSpc>
                <a:spcPct val="90000"/>
              </a:lnSpc>
            </a:pPr>
            <a:endParaRPr lang="en-GB" sz="1800" smtClean="0"/>
          </a:p>
        </p:txBody>
      </p:sp>
      <p:grpSp>
        <p:nvGrpSpPr>
          <p:cNvPr id="52227" name="Group 4"/>
          <p:cNvGrpSpPr>
            <a:grpSpLocks/>
          </p:cNvGrpSpPr>
          <p:nvPr/>
        </p:nvGrpSpPr>
        <p:grpSpPr bwMode="auto">
          <a:xfrm>
            <a:off x="6223000" y="3065463"/>
            <a:ext cx="1916113" cy="1468437"/>
            <a:chOff x="1292" y="682"/>
            <a:chExt cx="2567" cy="2030"/>
          </a:xfrm>
        </p:grpSpPr>
        <p:sp>
          <p:nvSpPr>
            <p:cNvPr id="52228" name="AutoShape 4"/>
            <p:cNvSpPr>
              <a:spLocks noChangeArrowheads="1"/>
            </p:cNvSpPr>
            <p:nvPr/>
          </p:nvSpPr>
          <p:spPr bwMode="auto">
            <a:xfrm rot="-5400000">
              <a:off x="1234" y="1394"/>
              <a:ext cx="636" cy="519"/>
            </a:xfrm>
            <a:prstGeom prst="rightArrow">
              <a:avLst>
                <a:gd name="adj1" fmla="val 38426"/>
                <a:gd name="adj2" fmla="val 88742"/>
              </a:avLst>
            </a:prstGeom>
            <a:solidFill>
              <a:srgbClr val="0098F6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eaVert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en-GB" sz="1400">
                <a:solidFill>
                  <a:srgbClr val="000000"/>
                </a:solidFill>
                <a:latin typeface="Futura Bk" pitchFamily="34" charset="0"/>
              </a:endParaRPr>
            </a:p>
          </p:txBody>
        </p:sp>
        <p:sp>
          <p:nvSpPr>
            <p:cNvPr id="52229" name="AutoShape 4"/>
            <p:cNvSpPr>
              <a:spLocks noChangeArrowheads="1"/>
            </p:cNvSpPr>
            <p:nvPr/>
          </p:nvSpPr>
          <p:spPr bwMode="auto">
            <a:xfrm rot="5400000">
              <a:off x="3281" y="1476"/>
              <a:ext cx="637" cy="519"/>
            </a:xfrm>
            <a:prstGeom prst="rightArrow">
              <a:avLst>
                <a:gd name="adj1" fmla="val 38426"/>
                <a:gd name="adj2" fmla="val 88881"/>
              </a:avLst>
            </a:prstGeom>
            <a:solidFill>
              <a:srgbClr val="0098F6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en-GB" sz="1400">
                <a:solidFill>
                  <a:srgbClr val="000000"/>
                </a:solidFill>
                <a:latin typeface="Futura Bk" pitchFamily="34" charset="0"/>
              </a:endParaRPr>
            </a:p>
          </p:txBody>
        </p:sp>
        <p:grpSp>
          <p:nvGrpSpPr>
            <p:cNvPr id="52230" name="Group 190"/>
            <p:cNvGrpSpPr>
              <a:grpSpLocks/>
            </p:cNvGrpSpPr>
            <p:nvPr/>
          </p:nvGrpSpPr>
          <p:grpSpPr bwMode="auto">
            <a:xfrm>
              <a:off x="1534" y="682"/>
              <a:ext cx="2074" cy="2030"/>
              <a:chOff x="2898385" y="2028864"/>
              <a:chExt cx="3293013" cy="3293015"/>
            </a:xfrm>
          </p:grpSpPr>
          <p:sp>
            <p:nvSpPr>
              <p:cNvPr id="52232" name="Oval 191"/>
              <p:cNvSpPr>
                <a:spLocks noChangeArrowheads="1"/>
              </p:cNvSpPr>
              <p:nvPr/>
            </p:nvSpPr>
            <p:spPr bwMode="auto">
              <a:xfrm>
                <a:off x="2901561" y="2030487"/>
                <a:ext cx="3270784" cy="3270305"/>
              </a:xfrm>
              <a:prstGeom prst="ellipse">
                <a:avLst/>
              </a:prstGeom>
              <a:noFill/>
              <a:ln w="254000" algn="ctr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defTabSz="457200">
                  <a:lnSpc>
                    <a:spcPct val="90000"/>
                  </a:lnSpc>
                  <a:spcBef>
                    <a:spcPct val="50000"/>
                  </a:spcBef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GB" sz="14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898385" y="2028864"/>
                <a:ext cx="3293013" cy="32930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none">
                <a:prstTxWarp prst="textCircle">
                  <a:avLst>
                    <a:gd name="adj" fmla="val 10800003"/>
                  </a:avLst>
                </a:prstTxWarp>
                <a:spAutoFit/>
                <a:scene3d>
                  <a:camera prst="orthographicFront">
                    <a:rot lat="0" lon="0" rev="0"/>
                  </a:camera>
                  <a:lightRig rig="threePt" dir="t"/>
                </a:scene3d>
              </a:bodyPr>
              <a:lstStyle/>
              <a:p>
                <a:pPr fontAlgn="auto">
                  <a:lnSpc>
                    <a:spcPct val="90000"/>
                  </a:lnSpc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GB" sz="1450" dirty="0">
                    <a:solidFill>
                      <a:srgbClr val="000000"/>
                    </a:solidFill>
                    <a:latin typeface="+mn-lt"/>
                  </a:rPr>
                  <a:t>Governance and Risk -&gt; Develop Policy - &gt; Technology and Operations -&gt; Infrastructure -&gt; Risk, Assurance and Compliance  -&gt;</a:t>
                </a:r>
              </a:p>
            </p:txBody>
          </p:sp>
        </p:grpSp>
        <p:sp>
          <p:nvSpPr>
            <p:cNvPr id="52231" name="Text Box 18"/>
            <p:cNvSpPr txBox="1">
              <a:spLocks noChangeArrowheads="1"/>
            </p:cNvSpPr>
            <p:nvPr/>
          </p:nvSpPr>
          <p:spPr bwMode="auto">
            <a:xfrm>
              <a:off x="2121" y="1406"/>
              <a:ext cx="892" cy="42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en-GB" sz="500">
                  <a:solidFill>
                    <a:srgbClr val="000000"/>
                  </a:solidFill>
                  <a:latin typeface="Futura Bk" pitchFamily="34" charset="0"/>
                </a:rPr>
                <a:t>Information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en-GB" sz="500">
                  <a:solidFill>
                    <a:srgbClr val="000000"/>
                  </a:solidFill>
                  <a:latin typeface="Futura Bk" pitchFamily="34" charset="0"/>
                </a:rPr>
                <a:t>Stewardship 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en-GB" sz="500">
                  <a:solidFill>
                    <a:srgbClr val="000000"/>
                  </a:solidFill>
                  <a:latin typeface="Futura Bk" pitchFamily="34" charset="0"/>
                </a:rPr>
                <a:t>Lifecycle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8"/>
          <p:cNvSpPr>
            <a:spLocks noGrp="1"/>
          </p:cNvSpPr>
          <p:nvPr>
            <p:ph type="title" idx="4294967295"/>
          </p:nvPr>
        </p:nvSpPr>
        <p:spPr bwMode="auto">
          <a:xfrm>
            <a:off x="95250" y="230188"/>
            <a:ext cx="9048750" cy="50482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cap="none" smtClean="0"/>
              <a:t>Implications of Stewardship in the Cloud Ecosystem</a:t>
            </a:r>
            <a:endParaRPr cap="none" smtClean="0"/>
          </a:p>
        </p:txBody>
      </p:sp>
      <p:grpSp>
        <p:nvGrpSpPr>
          <p:cNvPr id="2" name="Group 190"/>
          <p:cNvGrpSpPr>
            <a:grpSpLocks/>
          </p:cNvGrpSpPr>
          <p:nvPr/>
        </p:nvGrpSpPr>
        <p:grpSpPr bwMode="auto">
          <a:xfrm>
            <a:off x="357158" y="1158865"/>
            <a:ext cx="2643206" cy="2286016"/>
            <a:chOff x="2898385" y="2028864"/>
            <a:chExt cx="3293013" cy="3293015"/>
          </a:xfrm>
          <a:noFill/>
        </p:grpSpPr>
        <p:sp>
          <p:nvSpPr>
            <p:cNvPr id="21" name="Oval 191"/>
            <p:cNvSpPr>
              <a:spLocks noChangeArrowheads="1"/>
            </p:cNvSpPr>
            <p:nvPr/>
          </p:nvSpPr>
          <p:spPr bwMode="auto">
            <a:xfrm>
              <a:off x="2901368" y="2030452"/>
              <a:ext cx="3270831" cy="3270786"/>
            </a:xfrm>
            <a:prstGeom prst="ellipse">
              <a:avLst/>
            </a:prstGeom>
            <a:grpFill/>
            <a:ln w="2540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defTabSz="457200" fontAlgn="auto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endParaRPr lang="en-GB" sz="11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98385" y="2028864"/>
              <a:ext cx="3293013" cy="329301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none">
              <a:prstTxWarp prst="textCircle">
                <a:avLst>
                  <a:gd name="adj" fmla="val 10800003"/>
                </a:avLst>
              </a:prstTxWarp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fontAlgn="auto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100" dirty="0">
                  <a:solidFill>
                    <a:srgbClr val="000000"/>
                  </a:solidFill>
                  <a:latin typeface="+mn-lt"/>
                </a:rPr>
                <a:t>Governance and Risk -&gt; Develop Policy - &gt; Technology and Operations -&gt; Infrastructure -&gt; Risk, Assurance and Compliance  -&gt;</a:t>
              </a:r>
            </a:p>
          </p:txBody>
        </p:sp>
      </p:grpSp>
      <p:grpSp>
        <p:nvGrpSpPr>
          <p:cNvPr id="3" name="Group 190"/>
          <p:cNvGrpSpPr>
            <a:grpSpLocks/>
          </p:cNvGrpSpPr>
          <p:nvPr/>
        </p:nvGrpSpPr>
        <p:grpSpPr bwMode="auto">
          <a:xfrm>
            <a:off x="3286116" y="1230303"/>
            <a:ext cx="2643206" cy="2286016"/>
            <a:chOff x="2898385" y="2028864"/>
            <a:chExt cx="3293013" cy="3293015"/>
          </a:xfrm>
          <a:noFill/>
        </p:grpSpPr>
        <p:sp>
          <p:nvSpPr>
            <p:cNvPr id="24" name="Oval 191"/>
            <p:cNvSpPr>
              <a:spLocks noChangeArrowheads="1"/>
            </p:cNvSpPr>
            <p:nvPr/>
          </p:nvSpPr>
          <p:spPr bwMode="auto">
            <a:xfrm>
              <a:off x="2901368" y="2030452"/>
              <a:ext cx="3270831" cy="3270786"/>
            </a:xfrm>
            <a:prstGeom prst="ellipse">
              <a:avLst/>
            </a:prstGeom>
            <a:grpFill/>
            <a:ln w="2540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defTabSz="457200" fontAlgn="auto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endParaRPr lang="en-GB" sz="11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98385" y="2028864"/>
              <a:ext cx="3293013" cy="329301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none">
              <a:prstTxWarp prst="textCircle">
                <a:avLst>
                  <a:gd name="adj" fmla="val 10800003"/>
                </a:avLst>
              </a:prstTxWarp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fontAlgn="auto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100" dirty="0">
                  <a:solidFill>
                    <a:srgbClr val="000000"/>
                  </a:solidFill>
                  <a:latin typeface="+mn-lt"/>
                </a:rPr>
                <a:t>Governance and Risk -&gt; Develop Policy - &gt; Technology and Operations -&gt; Infrastructure -&gt; Risk, Assurance and Compliance  -&gt;</a:t>
              </a:r>
            </a:p>
          </p:txBody>
        </p:sp>
      </p:grpSp>
      <p:grpSp>
        <p:nvGrpSpPr>
          <p:cNvPr id="4" name="Group 190"/>
          <p:cNvGrpSpPr>
            <a:grpSpLocks/>
          </p:cNvGrpSpPr>
          <p:nvPr/>
        </p:nvGrpSpPr>
        <p:grpSpPr bwMode="auto">
          <a:xfrm>
            <a:off x="6215074" y="1301741"/>
            <a:ext cx="2643206" cy="2286016"/>
            <a:chOff x="2898385" y="2028864"/>
            <a:chExt cx="3293013" cy="3293015"/>
          </a:xfrm>
          <a:noFill/>
        </p:grpSpPr>
        <p:sp>
          <p:nvSpPr>
            <p:cNvPr id="27" name="Oval 191"/>
            <p:cNvSpPr>
              <a:spLocks noChangeArrowheads="1"/>
            </p:cNvSpPr>
            <p:nvPr/>
          </p:nvSpPr>
          <p:spPr bwMode="auto">
            <a:xfrm>
              <a:off x="2901368" y="2030452"/>
              <a:ext cx="3270831" cy="3270786"/>
            </a:xfrm>
            <a:prstGeom prst="ellipse">
              <a:avLst/>
            </a:prstGeom>
            <a:grpFill/>
            <a:ln w="2540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defTabSz="457200" fontAlgn="auto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endParaRPr lang="en-GB" sz="11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98385" y="2028864"/>
              <a:ext cx="3293013" cy="329301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none">
              <a:prstTxWarp prst="textCircle">
                <a:avLst>
                  <a:gd name="adj" fmla="val 10800003"/>
                </a:avLst>
              </a:prstTxWarp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fontAlgn="auto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100" dirty="0">
                  <a:solidFill>
                    <a:srgbClr val="000000"/>
                  </a:solidFill>
                  <a:latin typeface="+mn-lt"/>
                </a:rPr>
                <a:t>Governance and Risk -&gt; Develop Policy - &gt; Technology and Operations -&gt; Infrastructure -&gt; Risk, Assurance and Compliance  -&gt;</a:t>
              </a:r>
            </a:p>
          </p:txBody>
        </p:sp>
      </p:grpSp>
      <p:sp>
        <p:nvSpPr>
          <p:cNvPr id="53253" name="TextBox 28"/>
          <p:cNvSpPr txBox="1">
            <a:spLocks noChangeArrowheads="1"/>
          </p:cNvSpPr>
          <p:nvPr/>
        </p:nvSpPr>
        <p:spPr bwMode="auto">
          <a:xfrm>
            <a:off x="928688" y="1944688"/>
            <a:ext cx="1571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latin typeface="Futura Bk" pitchFamily="34" charset="0"/>
              </a:rPr>
              <a:t>Service</a:t>
            </a:r>
            <a:br>
              <a:rPr lang="en-GB" sz="1600" b="1">
                <a:latin typeface="Futura Bk" pitchFamily="34" charset="0"/>
              </a:rPr>
            </a:br>
            <a:r>
              <a:rPr lang="en-GB" sz="1600" b="1">
                <a:latin typeface="Futura Bk" pitchFamily="34" charset="0"/>
              </a:rPr>
              <a:t>Consumer</a:t>
            </a:r>
            <a:endParaRPr lang="en-US" sz="1600" b="1">
              <a:latin typeface="Futura Bk" pitchFamily="34" charset="0"/>
            </a:endParaRPr>
          </a:p>
        </p:txBody>
      </p:sp>
      <p:sp>
        <p:nvSpPr>
          <p:cNvPr id="53254" name="Rectangle 29"/>
          <p:cNvSpPr>
            <a:spLocks noChangeArrowheads="1"/>
          </p:cNvSpPr>
          <p:nvPr/>
        </p:nvSpPr>
        <p:spPr bwMode="auto">
          <a:xfrm>
            <a:off x="3714750" y="2016125"/>
            <a:ext cx="17859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latin typeface="Futura Bk" pitchFamily="34" charset="0"/>
              </a:rPr>
              <a:t>SaaS</a:t>
            </a:r>
            <a:br>
              <a:rPr lang="en-GB" sz="1600" b="1">
                <a:latin typeface="Futura Bk" pitchFamily="34" charset="0"/>
              </a:rPr>
            </a:br>
            <a:r>
              <a:rPr lang="en-GB" sz="1600" b="1">
                <a:latin typeface="Futura Bk" pitchFamily="34" charset="0"/>
              </a:rPr>
              <a:t>Provider</a:t>
            </a:r>
            <a:endParaRPr lang="en-US" sz="1600" b="1">
              <a:latin typeface="Futura Bk" pitchFamily="34" charset="0"/>
            </a:endParaRPr>
          </a:p>
        </p:txBody>
      </p:sp>
      <p:sp>
        <p:nvSpPr>
          <p:cNvPr id="53255" name="Rectangle 30"/>
          <p:cNvSpPr>
            <a:spLocks noChangeArrowheads="1"/>
          </p:cNvSpPr>
          <p:nvPr/>
        </p:nvSpPr>
        <p:spPr bwMode="auto">
          <a:xfrm>
            <a:off x="6858000" y="2087563"/>
            <a:ext cx="1285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latin typeface="Futura Bk" pitchFamily="34" charset="0"/>
              </a:rPr>
              <a:t>PaaS</a:t>
            </a:r>
            <a:br>
              <a:rPr lang="en-GB" sz="1600" b="1">
                <a:latin typeface="Futura Bk" pitchFamily="34" charset="0"/>
              </a:rPr>
            </a:br>
            <a:r>
              <a:rPr lang="en-GB" sz="1600" b="1">
                <a:latin typeface="Futura Bk" pitchFamily="34" charset="0"/>
              </a:rPr>
              <a:t>Provider</a:t>
            </a:r>
            <a:endParaRPr lang="en-US" sz="1600" b="1">
              <a:latin typeface="Futura Bk" pitchFamily="34" charset="0"/>
            </a:endParaRPr>
          </a:p>
        </p:txBody>
      </p:sp>
      <p:sp>
        <p:nvSpPr>
          <p:cNvPr id="32" name="Block Arc 31"/>
          <p:cNvSpPr/>
          <p:nvPr/>
        </p:nvSpPr>
        <p:spPr>
          <a:xfrm rot="18825501">
            <a:off x="-130968" y="1007269"/>
            <a:ext cx="3001962" cy="2444750"/>
          </a:xfrm>
          <a:prstGeom prst="blockArc">
            <a:avLst>
              <a:gd name="adj1" fmla="val 13063488"/>
              <a:gd name="adj2" fmla="val 21185881"/>
              <a:gd name="adj3" fmla="val 22166"/>
            </a:avLst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Block Arc 32"/>
          <p:cNvSpPr/>
          <p:nvPr/>
        </p:nvSpPr>
        <p:spPr>
          <a:xfrm rot="1640674">
            <a:off x="3179763" y="996950"/>
            <a:ext cx="3001962" cy="2444750"/>
          </a:xfrm>
          <a:prstGeom prst="blockArc">
            <a:avLst>
              <a:gd name="adj1" fmla="val 15863544"/>
              <a:gd name="adj2" fmla="val 21430940"/>
              <a:gd name="adj3" fmla="val 22710"/>
            </a:avLst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Block Arc 33"/>
          <p:cNvSpPr/>
          <p:nvPr/>
        </p:nvSpPr>
        <p:spPr>
          <a:xfrm rot="11025158">
            <a:off x="3148013" y="1397000"/>
            <a:ext cx="3001962" cy="2444750"/>
          </a:xfrm>
          <a:prstGeom prst="blockArc">
            <a:avLst>
              <a:gd name="adj1" fmla="val 14350685"/>
              <a:gd name="adj2" fmla="val 21044499"/>
              <a:gd name="adj3" fmla="val 22565"/>
            </a:avLst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Block Arc 34"/>
          <p:cNvSpPr/>
          <p:nvPr/>
        </p:nvSpPr>
        <p:spPr>
          <a:xfrm rot="8167324">
            <a:off x="6357938" y="1214438"/>
            <a:ext cx="3001962" cy="2444750"/>
          </a:xfrm>
          <a:prstGeom prst="blockArc">
            <a:avLst>
              <a:gd name="adj1" fmla="val 15207958"/>
              <a:gd name="adj2" fmla="val 17887628"/>
              <a:gd name="adj3" fmla="val 19989"/>
            </a:avLst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-63500" y="3829050"/>
            <a:ext cx="830421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GB" sz="1600"/>
              <a:t> Key aspects of the Information Stewardship Lifecycle Operated by 3</a:t>
            </a:r>
            <a:r>
              <a:rPr lang="en-GB" sz="1600" baseline="30000"/>
              <a:t>rd</a:t>
            </a:r>
            <a:r>
              <a:rPr lang="en-GB" sz="1600"/>
              <a:t> Parties</a:t>
            </a:r>
          </a:p>
          <a:p>
            <a:pPr>
              <a:buFontTx/>
              <a:buChar char="•"/>
              <a:defRPr/>
            </a:pPr>
            <a:r>
              <a:rPr lang="en-GB" sz="1600"/>
              <a:t> Each aaS Provider has their own lifecycle which might not align with the SaaS Consumer</a:t>
            </a:r>
          </a:p>
          <a:p>
            <a:pPr>
              <a:buFontTx/>
              <a:buChar char="•"/>
              <a:defRPr/>
            </a:pPr>
            <a:r>
              <a:rPr lang="en-GB" sz="1600"/>
              <a:t> Huge potentials for Misalignments and Miscommunication … Multiple Risks … </a:t>
            </a:r>
          </a:p>
          <a:p>
            <a:pPr>
              <a:buFontTx/>
              <a:buChar char="•"/>
              <a:defRPr/>
            </a:pPr>
            <a:r>
              <a:rPr lang="en-GB" sz="1600"/>
              <a:t> How to Provide Support?</a:t>
            </a:r>
          </a:p>
          <a:p>
            <a:pPr>
              <a:defRPr/>
            </a:pPr>
            <a:endParaRPr lang="en-GB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6"/>
          <p:cNvSpPr>
            <a:spLocks noGrp="1"/>
          </p:cNvSpPr>
          <p:nvPr>
            <p:ph type="title" idx="4294967295"/>
          </p:nvPr>
        </p:nvSpPr>
        <p:spPr bwMode="auto">
          <a:xfrm>
            <a:off x="234950" y="287338"/>
            <a:ext cx="8375650" cy="85725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cap="none" smtClean="0"/>
              <a:t>UK Government Funded Collaborative Research</a:t>
            </a:r>
            <a:endParaRPr cap="none" smtClean="0"/>
          </a:p>
        </p:txBody>
      </p:sp>
      <p:sp>
        <p:nvSpPr>
          <p:cNvPr id="54274" name="Text Placeholder 71"/>
          <p:cNvSpPr>
            <a:spLocks noGrp="1"/>
          </p:cNvSpPr>
          <p:nvPr>
            <p:ph type="body" sz="quarter" idx="4294967295"/>
          </p:nvPr>
        </p:nvSpPr>
        <p:spPr>
          <a:xfrm>
            <a:off x="0" y="1039813"/>
            <a:ext cx="8351838" cy="33194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smtClean="0"/>
              <a:t>Trust Economics: </a:t>
            </a:r>
          </a:p>
          <a:p>
            <a:pPr marL="338138" lvl="1" indent="-106363" eaLnBrk="1" hangingPunct="1">
              <a:lnSpc>
                <a:spcPct val="100000"/>
              </a:lnSpc>
            </a:pPr>
            <a:r>
              <a:rPr lang="en-GB" smtClean="0"/>
              <a:t>Economics, Maths Foundations, Cognitive Science &amp; Human Factors </a:t>
            </a:r>
            <a:r>
              <a:rPr lang="en-GB" smtClean="0">
                <a:sym typeface="Wingdings" pitchFamily="2" charset="2"/>
              </a:rPr>
              <a:t></a:t>
            </a:r>
            <a:r>
              <a:rPr lang="en-GB" smtClean="0"/>
              <a:t> Today’s CISO/Enterprise</a:t>
            </a:r>
          </a:p>
          <a:p>
            <a:pPr marL="338138" lvl="1" indent="-106363" eaLnBrk="1" hangingPunct="1">
              <a:lnSpc>
                <a:spcPct val="100000"/>
              </a:lnSpc>
            </a:pPr>
            <a:r>
              <a:rPr lang="en-GB" smtClean="0"/>
              <a:t>UCL, Newcastle University, Bath University, (</a:t>
            </a:r>
            <a:r>
              <a:rPr lang="en-GB" i="1" smtClean="0"/>
              <a:t>Merrill Lynch in transition to National Grid), </a:t>
            </a:r>
            <a:r>
              <a:rPr lang="en-GB" smtClean="0"/>
              <a:t>HP Labs</a:t>
            </a:r>
          </a:p>
          <a:p>
            <a:pPr marL="338138" lvl="1" indent="-106363" eaLnBrk="1" hangingPunct="1">
              <a:lnSpc>
                <a:spcPct val="100000"/>
              </a:lnSpc>
            </a:pPr>
            <a:endParaRPr lang="en-GB" smtClean="0"/>
          </a:p>
          <a:p>
            <a:pPr eaLnBrk="1" hangingPunct="1">
              <a:lnSpc>
                <a:spcPct val="100000"/>
              </a:lnSpc>
            </a:pPr>
            <a:r>
              <a:rPr lang="en-GB" smtClean="0"/>
              <a:t>Cloud Stewardship Economics: </a:t>
            </a:r>
          </a:p>
          <a:p>
            <a:pPr marL="338138" lvl="1" indent="-106363" eaLnBrk="1" hangingPunct="1">
              <a:lnSpc>
                <a:spcPct val="100000"/>
              </a:lnSpc>
            </a:pPr>
            <a:r>
              <a:rPr lang="en-GB" smtClean="0"/>
              <a:t>Economics &amp; System Modelling </a:t>
            </a:r>
            <a:r>
              <a:rPr lang="en-GB" smtClean="0">
                <a:sym typeface="Wingdings" pitchFamily="2" charset="2"/>
              </a:rPr>
              <a:t> </a:t>
            </a:r>
            <a:r>
              <a:rPr lang="en-GB" smtClean="0"/>
              <a:t>Cloud Eco-Systems</a:t>
            </a:r>
          </a:p>
          <a:p>
            <a:pPr marL="338138" lvl="1" indent="-106363" eaLnBrk="1" hangingPunct="1">
              <a:lnSpc>
                <a:spcPct val="100000"/>
              </a:lnSpc>
            </a:pPr>
            <a:r>
              <a:rPr lang="en-GB" smtClean="0"/>
              <a:t>Aberdeen University, Bath University, IISP, Lloyds of London, Marmalade Box, Sapphire, Validsoft, HP Labs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234950" y="287338"/>
            <a:ext cx="8375650" cy="85725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cap="none" smtClean="0"/>
              <a:t>Summary of Cloud Stewardship</a:t>
            </a:r>
            <a:endParaRPr cap="none" smtClean="0"/>
          </a:p>
        </p:txBody>
      </p:sp>
      <p:sp>
        <p:nvSpPr>
          <p:cNvPr id="5529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15900" y="938213"/>
            <a:ext cx="8081963" cy="3735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1800" smtClean="0"/>
              <a:t>Cloud</a:t>
            </a:r>
          </a:p>
          <a:p>
            <a:pPr marL="338138" lvl="1" indent="-106363" eaLnBrk="1" hangingPunct="1">
              <a:lnSpc>
                <a:spcPct val="90000"/>
              </a:lnSpc>
            </a:pPr>
            <a:r>
              <a:rPr lang="en-GB" sz="1400" smtClean="0"/>
              <a:t>Multiple stakeholders</a:t>
            </a:r>
          </a:p>
          <a:p>
            <a:pPr marL="338138" lvl="1" indent="-106363" eaLnBrk="1" hangingPunct="1">
              <a:lnSpc>
                <a:spcPct val="90000"/>
              </a:lnSpc>
            </a:pPr>
            <a:r>
              <a:rPr lang="en-GB" sz="1400" smtClean="0"/>
              <a:t>Complex Supply Chains</a:t>
            </a:r>
          </a:p>
          <a:p>
            <a:pPr marL="338138" lvl="1" indent="-106363" eaLnBrk="1" hangingPunct="1">
              <a:lnSpc>
                <a:spcPct val="90000"/>
              </a:lnSpc>
            </a:pPr>
            <a:r>
              <a:rPr lang="en-GB" sz="1400" smtClean="0"/>
              <a:t>Procurement Challenges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smtClean="0"/>
              <a:t>Stewardship</a:t>
            </a:r>
          </a:p>
          <a:p>
            <a:pPr marL="338138" lvl="1" indent="-106363" eaLnBrk="1" hangingPunct="1">
              <a:lnSpc>
                <a:spcPct val="90000"/>
              </a:lnSpc>
            </a:pPr>
            <a:r>
              <a:rPr lang="en-GB" sz="1400" smtClean="0"/>
              <a:t>Where Information is</a:t>
            </a:r>
          </a:p>
          <a:p>
            <a:pPr marL="338138" lvl="1" indent="-106363" eaLnBrk="1" hangingPunct="1">
              <a:lnSpc>
                <a:spcPct val="90000"/>
              </a:lnSpc>
            </a:pPr>
            <a:r>
              <a:rPr lang="en-GB" sz="1400" smtClean="0"/>
              <a:t>Who is Accountable and Responsible</a:t>
            </a:r>
          </a:p>
          <a:p>
            <a:pPr marL="338138" lvl="1" indent="-106363" eaLnBrk="1" hangingPunct="1">
              <a:lnSpc>
                <a:spcPct val="90000"/>
              </a:lnSpc>
            </a:pPr>
            <a:r>
              <a:rPr lang="en-GB" sz="1400" smtClean="0"/>
              <a:t>Who Can See or Change Information</a:t>
            </a:r>
          </a:p>
          <a:p>
            <a:pPr marL="338138" lvl="1" indent="-106363" eaLnBrk="1" hangingPunct="1">
              <a:lnSpc>
                <a:spcPct val="90000"/>
              </a:lnSpc>
            </a:pPr>
            <a:r>
              <a:rPr lang="en-GB" sz="1400" smtClean="0"/>
              <a:t>Assurance</a:t>
            </a:r>
          </a:p>
          <a:p>
            <a:pPr marL="338138" lvl="1" indent="-106363" eaLnBrk="1" hangingPunct="1">
              <a:lnSpc>
                <a:spcPct val="90000"/>
              </a:lnSpc>
            </a:pPr>
            <a:r>
              <a:rPr lang="en-GB" sz="1400" smtClean="0"/>
              <a:t>Liability (with longevity)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Economics</a:t>
            </a:r>
          </a:p>
          <a:p>
            <a:pPr marL="338138" lvl="1" indent="-106363" eaLnBrk="1" hangingPunct="1">
              <a:lnSpc>
                <a:spcPct val="90000"/>
              </a:lnSpc>
            </a:pPr>
            <a:r>
              <a:rPr lang="en-US" sz="1400" smtClean="0"/>
              <a:t>Multiple stakeholders with different priorities (“utility functions”)</a:t>
            </a:r>
          </a:p>
          <a:p>
            <a:pPr marL="338138" lvl="1" indent="-106363" eaLnBrk="1" hangingPunct="1">
              <a:lnSpc>
                <a:spcPct val="90000"/>
              </a:lnSpc>
            </a:pPr>
            <a:r>
              <a:rPr lang="en-US" sz="1400" smtClean="0"/>
              <a:t>Multiple incentives. How to identify the suitable trade-offs? How to provide Decision Support?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4"/>
          <p:cNvSpPr>
            <a:spLocks noChangeArrowheads="1"/>
          </p:cNvSpPr>
          <p:nvPr/>
        </p:nvSpPr>
        <p:spPr bwMode="auto">
          <a:xfrm>
            <a:off x="177800" y="2452688"/>
            <a:ext cx="7854950" cy="5302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322" name="Title 18"/>
          <p:cNvSpPr>
            <a:spLocks noGrp="1"/>
          </p:cNvSpPr>
          <p:nvPr>
            <p:ph type="title" idx="4294967295"/>
          </p:nvPr>
        </p:nvSpPr>
        <p:spPr bwMode="auto">
          <a:xfrm>
            <a:off x="234950" y="292100"/>
            <a:ext cx="8375650" cy="50482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cap="none" smtClean="0"/>
              <a:t>Outline</a:t>
            </a:r>
          </a:p>
        </p:txBody>
      </p:sp>
      <p:sp>
        <p:nvSpPr>
          <p:cNvPr id="56323" name="Text Placeholder 19"/>
          <p:cNvSpPr>
            <a:spLocks/>
          </p:cNvSpPr>
          <p:nvPr/>
        </p:nvSpPr>
        <p:spPr bwMode="auto">
          <a:xfrm>
            <a:off x="265113" y="1047750"/>
            <a:ext cx="7662862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>
                <a:solidFill>
                  <a:srgbClr val="000099"/>
                </a:solidFill>
                <a:latin typeface="Futura Bk" pitchFamily="34" charset="0"/>
              </a:rPr>
              <a:t>Background on Cloud Computing</a:t>
            </a:r>
          </a:p>
          <a:p>
            <a:pPr marL="225425" indent="-225425">
              <a:lnSpc>
                <a:spcPct val="60000"/>
              </a:lnSpc>
              <a:spcBef>
                <a:spcPts val="1000"/>
              </a:spcBef>
              <a:buClr>
                <a:srgbClr val="000000"/>
              </a:buClr>
              <a:buSzPct val="100000"/>
            </a:pPr>
            <a:r>
              <a:rPr lang="en-US">
                <a:solidFill>
                  <a:srgbClr val="000099"/>
                </a:solidFill>
                <a:latin typeface="Futura Bk" pitchFamily="34" charset="0"/>
              </a:rPr>
              <a:t> </a:t>
            </a:r>
          </a:p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>
                <a:solidFill>
                  <a:srgbClr val="000099"/>
                </a:solidFill>
                <a:latin typeface="Futura Bk" pitchFamily="34" charset="0"/>
              </a:rPr>
              <a:t>Information Stewardship in the Cloud  </a:t>
            </a:r>
          </a:p>
          <a:p>
            <a:pPr marL="225425" indent="-225425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endParaRPr lang="en-US">
              <a:solidFill>
                <a:srgbClr val="000099"/>
              </a:solidFill>
              <a:latin typeface="Futura Bk" pitchFamily="34" charset="0"/>
            </a:endParaRPr>
          </a:p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Futura Bk" pitchFamily="34" charset="0"/>
              </a:rPr>
              <a:t>Relevant Scenarios</a:t>
            </a:r>
          </a:p>
          <a:p>
            <a:pPr marL="225425" indent="-225425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endParaRPr lang="en-US">
              <a:solidFill>
                <a:schemeClr val="bg1"/>
              </a:solidFill>
              <a:latin typeface="Futura Bk" pitchFamily="34" charset="0"/>
            </a:endParaRPr>
          </a:p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>
                <a:solidFill>
                  <a:srgbClr val="000099"/>
                </a:solidFill>
                <a:latin typeface="Futura Bk" pitchFamily="34" charset="0"/>
              </a:rPr>
              <a:t>Towards a Rigorous Model-based Approach</a:t>
            </a:r>
          </a:p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endParaRPr lang="en-US">
              <a:solidFill>
                <a:srgbClr val="000099"/>
              </a:solidFill>
              <a:latin typeface="Futura Bk" pitchFamily="34" charset="0"/>
            </a:endParaRPr>
          </a:p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>
                <a:solidFill>
                  <a:srgbClr val="000099"/>
                </a:solidFill>
                <a:latin typeface="Futura Bk" pitchFamily="34" charset="0"/>
              </a:rPr>
              <a:t>Conclusions</a:t>
            </a:r>
          </a:p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 typeface="Futura Bk" pitchFamily="34" charset="0"/>
              <a:buChar char="–"/>
            </a:pPr>
            <a:endParaRPr lang="en-US">
              <a:solidFill>
                <a:srgbClr val="000099"/>
              </a:solidFill>
              <a:latin typeface="Futura B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Relevant Scenarios</a:t>
            </a:r>
          </a:p>
        </p:txBody>
      </p:sp>
      <p:sp>
        <p:nvSpPr>
          <p:cNvPr id="57346" name="Rectangle 3"/>
          <p:cNvSpPr>
            <a:spLocks noGrp="1"/>
          </p:cNvSpPr>
          <p:nvPr>
            <p:ph type="body" idx="4294967295"/>
          </p:nvPr>
        </p:nvSpPr>
        <p:spPr>
          <a:xfrm>
            <a:off x="263525" y="795338"/>
            <a:ext cx="8229600" cy="4021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mtClean="0"/>
              <a:t>Enterprise Cloud Consumer (IT)</a:t>
            </a:r>
          </a:p>
          <a:p>
            <a:pPr lvl="1">
              <a:lnSpc>
                <a:spcPct val="100000"/>
              </a:lnSpc>
            </a:pPr>
            <a:r>
              <a:rPr lang="en-GB" smtClean="0"/>
              <a:t>Enterprise Leveraging the Cloud to Outsource Part of their IT operations &amp; Consume Services</a:t>
            </a:r>
          </a:p>
          <a:p>
            <a:pPr lvl="1">
              <a:lnSpc>
                <a:spcPct val="100000"/>
              </a:lnSpc>
            </a:pPr>
            <a:endParaRPr lang="en-GB" smtClean="0"/>
          </a:p>
          <a:p>
            <a:pPr>
              <a:lnSpc>
                <a:spcPct val="100000"/>
              </a:lnSpc>
            </a:pPr>
            <a:r>
              <a:rPr lang="en-GB" smtClean="0"/>
              <a:t>Service Providers </a:t>
            </a:r>
          </a:p>
          <a:p>
            <a:pPr lvl="1">
              <a:lnSpc>
                <a:spcPct val="100000"/>
              </a:lnSpc>
            </a:pPr>
            <a:r>
              <a:rPr lang="en-GB" smtClean="0"/>
              <a:t>Directly Provide end-to-end solutions/services  or …</a:t>
            </a:r>
          </a:p>
          <a:p>
            <a:pPr lvl="1">
              <a:lnSpc>
                <a:spcPct val="100000"/>
              </a:lnSpc>
            </a:pPr>
            <a:r>
              <a:rPr lang="en-GB" smtClean="0"/>
              <a:t>Leverage a supply-chain in the Cloud: Stewardship …</a:t>
            </a:r>
          </a:p>
          <a:p>
            <a:pPr lvl="1">
              <a:lnSpc>
                <a:spcPct val="100000"/>
              </a:lnSpc>
              <a:buFont typeface="Arial" charset="0"/>
              <a:buNone/>
            </a:pPr>
            <a:endParaRPr lang="en-GB" smtClean="0"/>
          </a:p>
          <a:p>
            <a:pPr>
              <a:lnSpc>
                <a:spcPct val="100000"/>
              </a:lnSpc>
            </a:pPr>
            <a:r>
              <a:rPr lang="en-GB" smtClean="0"/>
              <a:t>Platform Service Providers (e.g. Amazon, MS Azure, etc.)</a:t>
            </a:r>
          </a:p>
          <a:p>
            <a:pPr lvl="1">
              <a:lnSpc>
                <a:spcPct val="100000"/>
              </a:lnSpc>
            </a:pPr>
            <a:r>
              <a:rPr lang="en-GB" smtClean="0"/>
              <a:t>Want to attract SaaS providers and Cloud Consumers to use their platforms</a:t>
            </a:r>
          </a:p>
          <a:p>
            <a:pPr lvl="1">
              <a:lnSpc>
                <a:spcPct val="100000"/>
              </a:lnSpc>
            </a:pPr>
            <a:r>
              <a:rPr lang="en-GB" smtClean="0"/>
              <a:t>This might lead them to do security well or focus on scale … Multiple incentives …</a:t>
            </a:r>
          </a:p>
          <a:p>
            <a:pPr lvl="1">
              <a:lnSpc>
                <a:spcPct val="100000"/>
              </a:lnSpc>
            </a:pPr>
            <a:r>
              <a:rPr lang="en-GB" smtClean="0"/>
              <a:t>Need to monitor for good security job …</a:t>
            </a:r>
          </a:p>
          <a:p>
            <a:pPr lvl="1">
              <a:lnSpc>
                <a:spcPct val="100000"/>
              </a:lnSpc>
            </a:pPr>
            <a:endParaRPr lang="en-GB" smtClean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34950" y="292100"/>
            <a:ext cx="9463088" cy="99695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cap="none" smtClean="0"/>
              <a:t>Enterprise Cloud Consumer</a:t>
            </a:r>
            <a:endParaRPr cap="none" smtClean="0"/>
          </a:p>
        </p:txBody>
      </p:sp>
      <p:sp>
        <p:nvSpPr>
          <p:cNvPr id="3" name="Rounded Rectangle 2"/>
          <p:cNvSpPr/>
          <p:nvPr/>
        </p:nvSpPr>
        <p:spPr>
          <a:xfrm>
            <a:off x="936625" y="1082675"/>
            <a:ext cx="2803525" cy="3559175"/>
          </a:xfrm>
          <a:prstGeom prst="roundRect">
            <a:avLst>
              <a:gd name="adj" fmla="val 6111"/>
            </a:avLst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58371" name="Picture 5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5413" y="1223963"/>
            <a:ext cx="863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9425" y="912813"/>
            <a:ext cx="1077913" cy="5111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/>
          <a:lstStyle/>
          <a:p>
            <a:pPr>
              <a:defRPr/>
            </a:pPr>
            <a:r>
              <a:rPr lang="en-GB" sz="2000">
                <a:solidFill>
                  <a:srgbClr val="000000"/>
                </a:solidFill>
                <a:latin typeface="Futura Bk" pitchFamily="34" charset="0"/>
              </a:rPr>
              <a:t>Business</a:t>
            </a:r>
            <a:endParaRPr lang="en-US" sz="2000">
              <a:solidFill>
                <a:srgbClr val="000000"/>
              </a:solidFill>
              <a:latin typeface="Futura Bk" pitchFamily="34" charset="0"/>
            </a:endParaRPr>
          </a:p>
        </p:txBody>
      </p:sp>
      <p:sp>
        <p:nvSpPr>
          <p:cNvPr id="58373" name="TextBox 7"/>
          <p:cNvSpPr txBox="1">
            <a:spLocks noChangeArrowheads="1"/>
          </p:cNvSpPr>
          <p:nvPr/>
        </p:nvSpPr>
        <p:spPr bwMode="auto">
          <a:xfrm>
            <a:off x="1033463" y="1131888"/>
            <a:ext cx="9588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GB" sz="2000">
                <a:solidFill>
                  <a:srgbClr val="000000"/>
                </a:solidFill>
                <a:latin typeface="Futura Bk" pitchFamily="34" charset="0"/>
              </a:rPr>
              <a:t>IT Dept</a:t>
            </a:r>
            <a:endParaRPr lang="en-US" sz="2000">
              <a:solidFill>
                <a:srgbClr val="000000"/>
              </a:solidFill>
              <a:latin typeface="Futura Bk" pitchFamily="34" charset="0"/>
            </a:endParaRPr>
          </a:p>
        </p:txBody>
      </p:sp>
      <p:sp>
        <p:nvSpPr>
          <p:cNvPr id="58374" name="TextBox 8"/>
          <p:cNvSpPr txBox="1">
            <a:spLocks noChangeArrowheads="1"/>
          </p:cNvSpPr>
          <p:nvPr/>
        </p:nvSpPr>
        <p:spPr bwMode="auto">
          <a:xfrm>
            <a:off x="2452688" y="1987550"/>
            <a:ext cx="12080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GB" sz="2000">
                <a:solidFill>
                  <a:srgbClr val="000000"/>
                </a:solidFill>
                <a:latin typeface="Futura Bk" pitchFamily="34" charset="0"/>
              </a:rPr>
              <a:t>CISO/CIO</a:t>
            </a:r>
            <a:endParaRPr lang="en-US" sz="2000">
              <a:solidFill>
                <a:srgbClr val="000000"/>
              </a:solidFill>
              <a:latin typeface="Futura Bk" pitchFamily="34" charset="0"/>
            </a:endParaRPr>
          </a:p>
        </p:txBody>
      </p:sp>
      <p:pic>
        <p:nvPicPr>
          <p:cNvPr id="583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1088" y="1916113"/>
            <a:ext cx="552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376" name="Group 15"/>
          <p:cNvGrpSpPr>
            <a:grpSpLocks/>
          </p:cNvGrpSpPr>
          <p:nvPr/>
        </p:nvGrpSpPr>
        <p:grpSpPr bwMode="auto">
          <a:xfrm>
            <a:off x="1731963" y="2825750"/>
            <a:ext cx="423862" cy="804863"/>
            <a:chOff x="1801091" y="3241964"/>
            <a:chExt cx="424007" cy="1029712"/>
          </a:xfrm>
        </p:grpSpPr>
        <p:sp>
          <p:nvSpPr>
            <p:cNvPr id="58389" name="tower"/>
            <p:cNvSpPr>
              <a:spLocks noEditPoints="1" noChangeArrowheads="1"/>
            </p:cNvSpPr>
            <p:nvPr/>
          </p:nvSpPr>
          <p:spPr bwMode="auto">
            <a:xfrm>
              <a:off x="1801091" y="3241964"/>
              <a:ext cx="285461" cy="849602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w 21600"/>
                <a:gd name="T17" fmla="*/ 2147483647 h 21600"/>
                <a:gd name="T18" fmla="*/ 0 w 21600"/>
                <a:gd name="T19" fmla="*/ 2147483647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9 w 21600"/>
                <a:gd name="T31" fmla="*/ 22540 h 21600"/>
                <a:gd name="T32" fmla="*/ 21485 w 21600"/>
                <a:gd name="T33" fmla="*/ 27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0" name="tower"/>
            <p:cNvSpPr>
              <a:spLocks noEditPoints="1" noChangeArrowheads="1"/>
            </p:cNvSpPr>
            <p:nvPr/>
          </p:nvSpPr>
          <p:spPr bwMode="auto">
            <a:xfrm>
              <a:off x="1870364" y="3338946"/>
              <a:ext cx="285461" cy="849602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w 21600"/>
                <a:gd name="T17" fmla="*/ 2147483647 h 21600"/>
                <a:gd name="T18" fmla="*/ 0 w 21600"/>
                <a:gd name="T19" fmla="*/ 2147483647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9 w 21600"/>
                <a:gd name="T31" fmla="*/ 22540 h 21600"/>
                <a:gd name="T32" fmla="*/ 21485 w 21600"/>
                <a:gd name="T33" fmla="*/ 27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1" name="tower"/>
            <p:cNvSpPr>
              <a:spLocks noEditPoints="1" noChangeArrowheads="1"/>
            </p:cNvSpPr>
            <p:nvPr/>
          </p:nvSpPr>
          <p:spPr bwMode="auto">
            <a:xfrm>
              <a:off x="1939637" y="3422074"/>
              <a:ext cx="285461" cy="849602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w 21600"/>
                <a:gd name="T17" fmla="*/ 2147483647 h 21600"/>
                <a:gd name="T18" fmla="*/ 0 w 21600"/>
                <a:gd name="T19" fmla="*/ 2147483647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9 w 21600"/>
                <a:gd name="T31" fmla="*/ 22540 h 21600"/>
                <a:gd name="T32" fmla="*/ 21485 w 21600"/>
                <a:gd name="T33" fmla="*/ 27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77" name="TextBox 14"/>
          <p:cNvSpPr txBox="1">
            <a:spLocks noChangeArrowheads="1"/>
          </p:cNvSpPr>
          <p:nvPr/>
        </p:nvSpPr>
        <p:spPr bwMode="auto">
          <a:xfrm>
            <a:off x="1039813" y="2520950"/>
            <a:ext cx="8445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GB" sz="2000">
                <a:solidFill>
                  <a:srgbClr val="000000"/>
                </a:solidFill>
                <a:latin typeface="Futura Bk" pitchFamily="34" charset="0"/>
              </a:rPr>
              <a:t>staff</a:t>
            </a:r>
            <a:endParaRPr lang="en-US" sz="2000">
              <a:solidFill>
                <a:srgbClr val="000000"/>
              </a:solidFill>
              <a:latin typeface="Futura Bk" pitchFamily="34" charset="0"/>
            </a:endParaRPr>
          </a:p>
        </p:txBody>
      </p:sp>
      <p:sp>
        <p:nvSpPr>
          <p:cNvPr id="58378" name="TextBox 16"/>
          <p:cNvSpPr txBox="1">
            <a:spLocks noChangeArrowheads="1"/>
          </p:cNvSpPr>
          <p:nvPr/>
        </p:nvSpPr>
        <p:spPr bwMode="auto">
          <a:xfrm>
            <a:off x="873125" y="3519488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GB" sz="2000">
                <a:solidFill>
                  <a:srgbClr val="000000"/>
                </a:solidFill>
                <a:latin typeface="Futura Bk" pitchFamily="34" charset="0"/>
              </a:rPr>
              <a:t>infrastructure</a:t>
            </a:r>
            <a:endParaRPr lang="en-US" sz="2000">
              <a:solidFill>
                <a:srgbClr val="000000"/>
              </a:solidFill>
              <a:latin typeface="Futura Bk" pitchFamily="34" charset="0"/>
            </a:endParaRPr>
          </a:p>
        </p:txBody>
      </p:sp>
      <p:cxnSp>
        <p:nvCxnSpPr>
          <p:cNvPr id="19" name="Straight Arrow Connector 18"/>
          <p:cNvCxnSpPr>
            <a:stCxn id="6" idx="2"/>
            <a:endCxn id="25" idx="3"/>
          </p:cNvCxnSpPr>
          <p:nvPr/>
        </p:nvCxnSpPr>
        <p:spPr>
          <a:xfrm rot="5400000">
            <a:off x="3278982" y="1372394"/>
            <a:ext cx="1498600" cy="16017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5" idx="1"/>
            <a:endCxn id="73730" idx="3"/>
          </p:cNvCxnSpPr>
          <p:nvPr/>
        </p:nvCxnSpPr>
        <p:spPr>
          <a:xfrm rot="10800000">
            <a:off x="1633538" y="2239963"/>
            <a:ext cx="869950" cy="6826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5" idx="1"/>
            <a:endCxn id="58391" idx="4"/>
          </p:cNvCxnSpPr>
          <p:nvPr/>
        </p:nvCxnSpPr>
        <p:spPr>
          <a:xfrm rot="10800000" flipV="1">
            <a:off x="2155825" y="2922588"/>
            <a:ext cx="347663" cy="4016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03488" y="2574925"/>
            <a:ext cx="723900" cy="695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/>
          <a:lstStyle/>
          <a:p>
            <a:pPr>
              <a:defRPr/>
            </a:pPr>
            <a:r>
              <a:rPr lang="en-GB" sz="2000">
                <a:solidFill>
                  <a:srgbClr val="000000"/>
                </a:solidFill>
                <a:latin typeface="Futura Bk" pitchFamily="34" charset="0"/>
              </a:rPr>
              <a:t>Fulfill </a:t>
            </a:r>
            <a:br>
              <a:rPr lang="en-GB" sz="2000">
                <a:solidFill>
                  <a:srgbClr val="000000"/>
                </a:solidFill>
                <a:latin typeface="Futura Bk" pitchFamily="34" charset="0"/>
              </a:rPr>
            </a:br>
            <a:r>
              <a:rPr lang="en-GB" sz="2000">
                <a:solidFill>
                  <a:srgbClr val="000000"/>
                </a:solidFill>
                <a:latin typeface="Futura Bk" pitchFamily="34" charset="0"/>
              </a:rPr>
              <a:t>need</a:t>
            </a:r>
            <a:endParaRPr lang="en-US" sz="2000">
              <a:solidFill>
                <a:srgbClr val="000000"/>
              </a:solidFill>
              <a:latin typeface="Futura Bk" pitchFamily="34" charset="0"/>
            </a:endParaRP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4829175" y="1423988"/>
            <a:ext cx="3736975" cy="2544762"/>
            <a:chOff x="4685929" y="1566924"/>
            <a:chExt cx="3737635" cy="2544908"/>
          </a:xfrm>
        </p:grpSpPr>
        <p:sp>
          <p:nvSpPr>
            <p:cNvPr id="5" name="Cloud 4"/>
            <p:cNvSpPr/>
            <p:nvPr/>
          </p:nvSpPr>
          <p:spPr>
            <a:xfrm>
              <a:off x="5767208" y="2240063"/>
              <a:ext cx="2656356" cy="1871769"/>
            </a:xfrm>
            <a:prstGeom prst="cloud">
              <a:avLst/>
            </a:prstGeom>
            <a:gradFill flip="none" rotWithShape="1">
              <a:gsLst>
                <a:gs pos="0">
                  <a:srgbClr val="00A4E6"/>
                </a:gs>
                <a:gs pos="100000">
                  <a:srgbClr val="1742DB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GB" sz="2000">
                  <a:solidFill>
                    <a:srgbClr val="FFFFFF"/>
                  </a:solidFill>
                </a:rPr>
                <a:t>Public Cloud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cxnSp>
          <p:nvCxnSpPr>
            <p:cNvPr id="31" name="Straight Arrow Connector 30"/>
            <p:cNvCxnSpPr>
              <a:stCxn id="6" idx="2"/>
              <a:endCxn id="5" idx="3"/>
            </p:cNvCxnSpPr>
            <p:nvPr/>
          </p:nvCxnSpPr>
          <p:spPr>
            <a:xfrm rot="16200000" flipH="1">
              <a:off x="5501301" y="751552"/>
              <a:ext cx="779507" cy="241025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2868613" y="2922588"/>
            <a:ext cx="2271712" cy="1660525"/>
            <a:chOff x="2867889" y="2922319"/>
            <a:chExt cx="2272147" cy="1660568"/>
          </a:xfrm>
        </p:grpSpPr>
        <p:sp>
          <p:nvSpPr>
            <p:cNvPr id="14" name="Cloud 13"/>
            <p:cNvSpPr/>
            <p:nvPr/>
          </p:nvSpPr>
          <p:spPr>
            <a:xfrm>
              <a:off x="2867889" y="3504946"/>
              <a:ext cx="2272147" cy="1077941"/>
            </a:xfrm>
            <a:prstGeom prst="cloud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GB" sz="2000">
                  <a:solidFill>
                    <a:srgbClr val="FFFFFF"/>
                  </a:solidFill>
                </a:rPr>
                <a:t>Private/</a:t>
              </a:r>
              <a:br>
                <a:rPr lang="en-GB" sz="2000">
                  <a:solidFill>
                    <a:srgbClr val="FFFFFF"/>
                  </a:solidFill>
                </a:rPr>
              </a:br>
              <a:r>
                <a:rPr lang="en-GB" sz="2000">
                  <a:solidFill>
                    <a:srgbClr val="FFFFFF"/>
                  </a:solidFill>
                </a:rPr>
                <a:t>Community</a:t>
              </a:r>
              <a:br>
                <a:rPr lang="en-GB" sz="2000">
                  <a:solidFill>
                    <a:srgbClr val="FFFFFF"/>
                  </a:solidFill>
                </a:rPr>
              </a:br>
              <a:r>
                <a:rPr lang="en-GB" sz="2000">
                  <a:solidFill>
                    <a:srgbClr val="FFFFFF"/>
                  </a:solidFill>
                </a:rPr>
                <a:t>Cloud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cxnSp>
          <p:nvCxnSpPr>
            <p:cNvPr id="36" name="Straight Arrow Connector 35"/>
            <p:cNvCxnSpPr>
              <a:stCxn id="25" idx="3"/>
              <a:endCxn id="14" idx="3"/>
            </p:cNvCxnSpPr>
            <p:nvPr/>
          </p:nvCxnSpPr>
          <p:spPr>
            <a:xfrm>
              <a:off x="3228320" y="2922319"/>
              <a:ext cx="776437" cy="64454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8"/>
          <p:cNvSpPr>
            <a:spLocks noGrp="1"/>
          </p:cNvSpPr>
          <p:nvPr>
            <p:ph type="title" idx="4294967295"/>
          </p:nvPr>
        </p:nvSpPr>
        <p:spPr bwMode="auto">
          <a:xfrm>
            <a:off x="234950" y="292100"/>
            <a:ext cx="8375650" cy="50482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cap="none" smtClean="0"/>
              <a:t>Outline</a:t>
            </a:r>
          </a:p>
        </p:txBody>
      </p:sp>
      <p:sp>
        <p:nvSpPr>
          <p:cNvPr id="40962" name="Text Placeholder 19"/>
          <p:cNvSpPr>
            <a:spLocks noGrp="1"/>
          </p:cNvSpPr>
          <p:nvPr>
            <p:ph type="body" sz="quarter" idx="4294967295"/>
          </p:nvPr>
        </p:nvSpPr>
        <p:spPr>
          <a:xfrm>
            <a:off x="265113" y="1047750"/>
            <a:ext cx="7662862" cy="366553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sz="1800" smtClean="0">
                <a:solidFill>
                  <a:srgbClr val="000099"/>
                </a:solidFill>
              </a:rPr>
              <a:t>Background on Cloud Computing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sz="1800" smtClean="0">
                <a:solidFill>
                  <a:srgbClr val="000099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sz="1800" smtClean="0">
                <a:solidFill>
                  <a:srgbClr val="000099"/>
                </a:solidFill>
              </a:rPr>
              <a:t>Information Stewardship in the Cloud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180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sz="1800" smtClean="0">
                <a:solidFill>
                  <a:srgbClr val="000099"/>
                </a:solidFill>
              </a:rPr>
              <a:t>Relevant Scenarios</a:t>
            </a:r>
          </a:p>
          <a:p>
            <a:pPr eaLnBrk="1" hangingPunct="1">
              <a:buFontTx/>
              <a:buChar char="•"/>
            </a:pPr>
            <a:endParaRPr lang="en-US" sz="180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sz="1800" smtClean="0">
                <a:solidFill>
                  <a:srgbClr val="000099"/>
                </a:solidFill>
              </a:rPr>
              <a:t>Towards a Rigorous Model-based Approach </a:t>
            </a:r>
          </a:p>
          <a:p>
            <a:pPr eaLnBrk="1" hangingPunct="1">
              <a:lnSpc>
                <a:spcPct val="100000"/>
              </a:lnSpc>
              <a:buFontTx/>
              <a:buChar char="•"/>
            </a:pPr>
            <a:endParaRPr lang="en-US" sz="180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sz="1800" smtClean="0">
                <a:solidFill>
                  <a:srgbClr val="000099"/>
                </a:solidFill>
              </a:rPr>
              <a:t>Conclusions</a:t>
            </a:r>
          </a:p>
          <a:p>
            <a:pPr eaLnBrk="1" hangingPunct="1">
              <a:lnSpc>
                <a:spcPct val="100000"/>
              </a:lnSpc>
            </a:pPr>
            <a:endParaRPr lang="en-US" sz="180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20663" y="100013"/>
            <a:ext cx="8375650" cy="541337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Service Providers in the Cloud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241300" y="604838"/>
            <a:ext cx="715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/>
              <a:t>Multiple Options and Roles that can be Played by Service Providers: </a:t>
            </a:r>
          </a:p>
        </p:txBody>
      </p:sp>
      <p:sp>
        <p:nvSpPr>
          <p:cNvPr id="59395" name="Line 5"/>
          <p:cNvSpPr>
            <a:spLocks noChangeShapeType="1"/>
          </p:cNvSpPr>
          <p:nvPr/>
        </p:nvSpPr>
        <p:spPr bwMode="auto">
          <a:xfrm>
            <a:off x="0" y="3300413"/>
            <a:ext cx="8328025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7000" y="1966913"/>
            <a:ext cx="1257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000099"/>
                </a:solidFill>
              </a:rPr>
              <a:t>In House</a:t>
            </a:r>
          </a:p>
          <a:p>
            <a:pPr>
              <a:defRPr/>
            </a:pPr>
            <a:r>
              <a:rPr lang="en-GB" sz="2000" b="1">
                <a:solidFill>
                  <a:srgbClr val="000099"/>
                </a:solidFill>
              </a:rPr>
              <a:t>Services</a:t>
            </a: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131763" y="3702050"/>
            <a:ext cx="1228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000099"/>
                </a:solidFill>
              </a:rPr>
              <a:t>Services</a:t>
            </a:r>
          </a:p>
          <a:p>
            <a:pPr>
              <a:defRPr/>
            </a:pPr>
            <a:r>
              <a:rPr lang="en-GB" sz="2000" b="1">
                <a:solidFill>
                  <a:srgbClr val="000099"/>
                </a:solidFill>
              </a:rPr>
              <a:t>In the </a:t>
            </a:r>
          </a:p>
          <a:p>
            <a:pPr>
              <a:defRPr/>
            </a:pPr>
            <a:r>
              <a:rPr lang="en-GB" sz="2000" b="1">
                <a:solidFill>
                  <a:srgbClr val="000099"/>
                </a:solidFill>
              </a:rPr>
              <a:t>Cloud</a:t>
            </a:r>
          </a:p>
        </p:txBody>
      </p:sp>
      <p:sp>
        <p:nvSpPr>
          <p:cNvPr id="59398" name="AutoShape 8"/>
          <p:cNvSpPr>
            <a:spLocks noChangeArrowheads="1"/>
          </p:cNvSpPr>
          <p:nvPr/>
        </p:nvSpPr>
        <p:spPr bwMode="auto">
          <a:xfrm>
            <a:off x="2203450" y="1263650"/>
            <a:ext cx="1022350" cy="581025"/>
          </a:xfrm>
          <a:prstGeom prst="roundRect">
            <a:avLst>
              <a:gd name="adj" fmla="val 16667"/>
            </a:avLst>
          </a:prstGeom>
          <a:solidFill>
            <a:srgbClr val="F2AB05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16703"/>
            </a:prstShdw>
          </a:effectLst>
        </p:spPr>
        <p:txBody>
          <a:bodyPr wrap="none" anchor="ctr"/>
          <a:lstStyle/>
          <a:p>
            <a:pPr algn="ctr"/>
            <a:r>
              <a:rPr lang="en-GB" sz="1200"/>
              <a:t>Software</a:t>
            </a:r>
          </a:p>
          <a:p>
            <a:pPr algn="ctr"/>
            <a:r>
              <a:rPr lang="en-GB" sz="1200"/>
              <a:t>Solution</a:t>
            </a:r>
          </a:p>
        </p:txBody>
      </p:sp>
      <p:sp>
        <p:nvSpPr>
          <p:cNvPr id="59399" name="AutoShape 10"/>
          <p:cNvSpPr>
            <a:spLocks noChangeArrowheads="1"/>
          </p:cNvSpPr>
          <p:nvPr/>
        </p:nvSpPr>
        <p:spPr bwMode="auto">
          <a:xfrm>
            <a:off x="2192338" y="2347913"/>
            <a:ext cx="1022350" cy="307975"/>
          </a:xfrm>
          <a:prstGeom prst="roundRect">
            <a:avLst>
              <a:gd name="adj" fmla="val 16667"/>
            </a:avLst>
          </a:prstGeom>
          <a:solidFill>
            <a:srgbClr val="F2AB05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16703"/>
            </a:prstShdw>
          </a:effectLst>
        </p:spPr>
        <p:txBody>
          <a:bodyPr wrap="none" anchor="ctr"/>
          <a:lstStyle/>
          <a:p>
            <a:pPr algn="ctr"/>
            <a:r>
              <a:rPr lang="en-GB" sz="1200"/>
              <a:t>CPU Service</a:t>
            </a:r>
          </a:p>
        </p:txBody>
      </p:sp>
      <p:sp>
        <p:nvSpPr>
          <p:cNvPr id="59400" name="AutoShape 11"/>
          <p:cNvSpPr>
            <a:spLocks noChangeArrowheads="1"/>
          </p:cNvSpPr>
          <p:nvPr/>
        </p:nvSpPr>
        <p:spPr bwMode="auto">
          <a:xfrm>
            <a:off x="2220913" y="1963738"/>
            <a:ext cx="1022350" cy="255587"/>
          </a:xfrm>
          <a:prstGeom prst="roundRect">
            <a:avLst>
              <a:gd name="adj" fmla="val 16667"/>
            </a:avLst>
          </a:prstGeom>
          <a:solidFill>
            <a:srgbClr val="F2AB05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16703"/>
            </a:prstShdw>
          </a:effectLst>
        </p:spPr>
        <p:txBody>
          <a:bodyPr wrap="none" anchor="ctr"/>
          <a:lstStyle/>
          <a:p>
            <a:pPr algn="ctr"/>
            <a:r>
              <a:rPr lang="en-GB" sz="1200"/>
              <a:t>Storage</a:t>
            </a:r>
          </a:p>
        </p:txBody>
      </p:sp>
      <p:sp>
        <p:nvSpPr>
          <p:cNvPr id="59401" name="AutoShape 13"/>
          <p:cNvSpPr>
            <a:spLocks noChangeArrowheads="1"/>
          </p:cNvSpPr>
          <p:nvPr/>
        </p:nvSpPr>
        <p:spPr bwMode="auto">
          <a:xfrm>
            <a:off x="2205038" y="2751138"/>
            <a:ext cx="1022350" cy="415925"/>
          </a:xfrm>
          <a:prstGeom prst="roundRect">
            <a:avLst>
              <a:gd name="adj" fmla="val 16667"/>
            </a:avLst>
          </a:prstGeom>
          <a:solidFill>
            <a:srgbClr val="F2AB05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16703"/>
            </a:prstShdw>
          </a:effectLst>
        </p:spPr>
        <p:txBody>
          <a:bodyPr wrap="none" anchor="ctr"/>
          <a:lstStyle/>
          <a:p>
            <a:pPr algn="ctr"/>
            <a:r>
              <a:rPr lang="en-GB" sz="1200"/>
              <a:t>Infrastructure &amp;</a:t>
            </a:r>
          </a:p>
          <a:p>
            <a:pPr algn="ctr"/>
            <a:r>
              <a:rPr lang="en-GB" sz="1200"/>
              <a:t>Comms</a:t>
            </a:r>
          </a:p>
        </p:txBody>
      </p:sp>
      <p:sp>
        <p:nvSpPr>
          <p:cNvPr id="151566" name="AutoShape 14"/>
          <p:cNvSpPr>
            <a:spLocks noChangeArrowheads="1"/>
          </p:cNvSpPr>
          <p:nvPr/>
        </p:nvSpPr>
        <p:spPr bwMode="auto">
          <a:xfrm>
            <a:off x="3679825" y="1276350"/>
            <a:ext cx="1022350" cy="581025"/>
          </a:xfrm>
          <a:prstGeom prst="roundRect">
            <a:avLst>
              <a:gd name="adj" fmla="val 16667"/>
            </a:avLst>
          </a:prstGeom>
          <a:solidFill>
            <a:srgbClr val="F2AB05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16703"/>
            </a:prstShdw>
          </a:effectLst>
        </p:spPr>
        <p:txBody>
          <a:bodyPr wrap="none" anchor="ctr"/>
          <a:lstStyle/>
          <a:p>
            <a:pPr algn="ctr"/>
            <a:r>
              <a:rPr lang="en-GB" sz="1200"/>
              <a:t>Software</a:t>
            </a:r>
          </a:p>
          <a:p>
            <a:pPr algn="ctr"/>
            <a:r>
              <a:rPr lang="en-GB" sz="1200"/>
              <a:t>Solution</a:t>
            </a:r>
          </a:p>
        </p:txBody>
      </p:sp>
      <p:sp>
        <p:nvSpPr>
          <p:cNvPr id="151567" name="AutoShape 15"/>
          <p:cNvSpPr>
            <a:spLocks noChangeArrowheads="1"/>
          </p:cNvSpPr>
          <p:nvPr/>
        </p:nvSpPr>
        <p:spPr bwMode="auto">
          <a:xfrm>
            <a:off x="3668713" y="2360613"/>
            <a:ext cx="1022350" cy="307975"/>
          </a:xfrm>
          <a:prstGeom prst="roundRect">
            <a:avLst>
              <a:gd name="adj" fmla="val 16667"/>
            </a:avLst>
          </a:prstGeom>
          <a:solidFill>
            <a:srgbClr val="F2AB05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16703"/>
            </a:prstShdw>
          </a:effectLst>
        </p:spPr>
        <p:txBody>
          <a:bodyPr wrap="none" anchor="ctr"/>
          <a:lstStyle/>
          <a:p>
            <a:pPr algn="ctr"/>
            <a:r>
              <a:rPr lang="en-GB" sz="1200"/>
              <a:t>CPU Service</a:t>
            </a:r>
          </a:p>
        </p:txBody>
      </p:sp>
      <p:sp>
        <p:nvSpPr>
          <p:cNvPr id="151568" name="AutoShape 16"/>
          <p:cNvSpPr>
            <a:spLocks noChangeArrowheads="1"/>
          </p:cNvSpPr>
          <p:nvPr/>
        </p:nvSpPr>
        <p:spPr bwMode="auto">
          <a:xfrm>
            <a:off x="3697288" y="1976438"/>
            <a:ext cx="1022350" cy="255587"/>
          </a:xfrm>
          <a:prstGeom prst="roundRect">
            <a:avLst>
              <a:gd name="adj" fmla="val 16667"/>
            </a:avLst>
          </a:prstGeom>
          <a:solidFill>
            <a:srgbClr val="F2AB05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16703"/>
            </a:prstShdw>
          </a:effectLst>
        </p:spPr>
        <p:txBody>
          <a:bodyPr wrap="none" anchor="ctr"/>
          <a:lstStyle/>
          <a:p>
            <a:pPr algn="ctr"/>
            <a:r>
              <a:rPr lang="en-GB" sz="1200"/>
              <a:t>Storage</a:t>
            </a:r>
          </a:p>
        </p:txBody>
      </p:sp>
      <p:sp>
        <p:nvSpPr>
          <p:cNvPr id="151569" name="AutoShape 17"/>
          <p:cNvSpPr>
            <a:spLocks noChangeArrowheads="1"/>
          </p:cNvSpPr>
          <p:nvPr/>
        </p:nvSpPr>
        <p:spPr bwMode="auto">
          <a:xfrm>
            <a:off x="3689350" y="3436938"/>
            <a:ext cx="1022350" cy="415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pPr algn="ctr"/>
            <a:r>
              <a:rPr lang="en-GB" sz="1200"/>
              <a:t>Infrastructure &amp;</a:t>
            </a:r>
          </a:p>
          <a:p>
            <a:pPr algn="ctr"/>
            <a:r>
              <a:rPr lang="en-GB" sz="1200"/>
              <a:t>Comms</a:t>
            </a:r>
          </a:p>
        </p:txBody>
      </p:sp>
      <p:sp>
        <p:nvSpPr>
          <p:cNvPr id="151570" name="AutoShape 18"/>
          <p:cNvSpPr>
            <a:spLocks noChangeArrowheads="1"/>
          </p:cNvSpPr>
          <p:nvPr/>
        </p:nvSpPr>
        <p:spPr bwMode="auto">
          <a:xfrm>
            <a:off x="5091113" y="1306513"/>
            <a:ext cx="1022350" cy="581025"/>
          </a:xfrm>
          <a:prstGeom prst="roundRect">
            <a:avLst>
              <a:gd name="adj" fmla="val 16667"/>
            </a:avLst>
          </a:prstGeom>
          <a:solidFill>
            <a:srgbClr val="F2AB05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16703"/>
            </a:prstShdw>
          </a:effectLst>
        </p:spPr>
        <p:txBody>
          <a:bodyPr wrap="none" anchor="ctr"/>
          <a:lstStyle/>
          <a:p>
            <a:pPr algn="ctr"/>
            <a:r>
              <a:rPr lang="en-GB" sz="1200"/>
              <a:t>Software</a:t>
            </a:r>
          </a:p>
          <a:p>
            <a:pPr algn="ctr"/>
            <a:r>
              <a:rPr lang="en-GB" sz="1200"/>
              <a:t>Solution</a:t>
            </a:r>
          </a:p>
        </p:txBody>
      </p:sp>
      <p:sp>
        <p:nvSpPr>
          <p:cNvPr id="151571" name="AutoShape 19"/>
          <p:cNvSpPr>
            <a:spLocks noChangeArrowheads="1"/>
          </p:cNvSpPr>
          <p:nvPr/>
        </p:nvSpPr>
        <p:spPr bwMode="auto">
          <a:xfrm>
            <a:off x="5105400" y="3436938"/>
            <a:ext cx="1022350" cy="3079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pPr algn="ctr"/>
            <a:r>
              <a:rPr lang="en-GB" sz="1200"/>
              <a:t>CPU Service</a:t>
            </a:r>
          </a:p>
        </p:txBody>
      </p:sp>
      <p:sp>
        <p:nvSpPr>
          <p:cNvPr id="151572" name="AutoShape 20"/>
          <p:cNvSpPr>
            <a:spLocks noChangeArrowheads="1"/>
          </p:cNvSpPr>
          <p:nvPr/>
        </p:nvSpPr>
        <p:spPr bwMode="auto">
          <a:xfrm>
            <a:off x="5108575" y="2006600"/>
            <a:ext cx="1022350" cy="255588"/>
          </a:xfrm>
          <a:prstGeom prst="roundRect">
            <a:avLst>
              <a:gd name="adj" fmla="val 16667"/>
            </a:avLst>
          </a:prstGeom>
          <a:solidFill>
            <a:srgbClr val="F2AB05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16703"/>
            </a:prstShdw>
          </a:effectLst>
        </p:spPr>
        <p:txBody>
          <a:bodyPr wrap="none" anchor="ctr"/>
          <a:lstStyle/>
          <a:p>
            <a:pPr algn="ctr"/>
            <a:r>
              <a:rPr lang="en-GB" sz="1200"/>
              <a:t>Storage</a:t>
            </a:r>
          </a:p>
        </p:txBody>
      </p:sp>
      <p:sp>
        <p:nvSpPr>
          <p:cNvPr id="151573" name="AutoShape 21"/>
          <p:cNvSpPr>
            <a:spLocks noChangeArrowheads="1"/>
          </p:cNvSpPr>
          <p:nvPr/>
        </p:nvSpPr>
        <p:spPr bwMode="auto">
          <a:xfrm>
            <a:off x="5118100" y="3873500"/>
            <a:ext cx="1022350" cy="415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pPr algn="ctr"/>
            <a:r>
              <a:rPr lang="en-GB" sz="1200"/>
              <a:t>Infrastructure &amp;</a:t>
            </a:r>
          </a:p>
          <a:p>
            <a:pPr algn="ctr"/>
            <a:r>
              <a:rPr lang="en-GB" sz="1200"/>
              <a:t>Comms</a:t>
            </a:r>
          </a:p>
        </p:txBody>
      </p:sp>
      <p:sp>
        <p:nvSpPr>
          <p:cNvPr id="151574" name="AutoShape 22"/>
          <p:cNvSpPr>
            <a:spLocks noChangeArrowheads="1"/>
          </p:cNvSpPr>
          <p:nvPr/>
        </p:nvSpPr>
        <p:spPr bwMode="auto">
          <a:xfrm>
            <a:off x="6678613" y="1293813"/>
            <a:ext cx="1022350" cy="581025"/>
          </a:xfrm>
          <a:prstGeom prst="roundRect">
            <a:avLst>
              <a:gd name="adj" fmla="val 16667"/>
            </a:avLst>
          </a:prstGeom>
          <a:solidFill>
            <a:srgbClr val="F2AB05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16703"/>
            </a:prstShdw>
          </a:effectLst>
        </p:spPr>
        <p:txBody>
          <a:bodyPr wrap="none" anchor="ctr"/>
          <a:lstStyle/>
          <a:p>
            <a:pPr algn="ctr"/>
            <a:r>
              <a:rPr lang="en-GB" sz="1200"/>
              <a:t>Software</a:t>
            </a:r>
          </a:p>
          <a:p>
            <a:pPr algn="ctr"/>
            <a:r>
              <a:rPr lang="en-GB" sz="1200"/>
              <a:t>Solution</a:t>
            </a:r>
          </a:p>
        </p:txBody>
      </p:sp>
      <p:sp>
        <p:nvSpPr>
          <p:cNvPr id="151575" name="AutoShape 23"/>
          <p:cNvSpPr>
            <a:spLocks noChangeArrowheads="1"/>
          </p:cNvSpPr>
          <p:nvPr/>
        </p:nvSpPr>
        <p:spPr bwMode="auto">
          <a:xfrm>
            <a:off x="6692900" y="3908425"/>
            <a:ext cx="1022350" cy="3079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pPr algn="ctr"/>
            <a:r>
              <a:rPr lang="en-GB" sz="1200"/>
              <a:t>CPU Service</a:t>
            </a:r>
          </a:p>
        </p:txBody>
      </p:sp>
      <p:sp>
        <p:nvSpPr>
          <p:cNvPr id="151576" name="AutoShape 24"/>
          <p:cNvSpPr>
            <a:spLocks noChangeArrowheads="1"/>
          </p:cNvSpPr>
          <p:nvPr/>
        </p:nvSpPr>
        <p:spPr bwMode="auto">
          <a:xfrm>
            <a:off x="6686550" y="3424238"/>
            <a:ext cx="1022350" cy="25558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pPr algn="ctr"/>
            <a:r>
              <a:rPr lang="en-GB" sz="1200"/>
              <a:t>Storage</a:t>
            </a:r>
          </a:p>
        </p:txBody>
      </p:sp>
      <p:sp>
        <p:nvSpPr>
          <p:cNvPr id="151577" name="AutoShape 25"/>
          <p:cNvSpPr>
            <a:spLocks noChangeArrowheads="1"/>
          </p:cNvSpPr>
          <p:nvPr/>
        </p:nvSpPr>
        <p:spPr bwMode="auto">
          <a:xfrm>
            <a:off x="6705600" y="4344988"/>
            <a:ext cx="1022350" cy="415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pPr algn="ctr"/>
            <a:r>
              <a:rPr lang="en-GB" sz="1200"/>
              <a:t>Infrastructure &amp;</a:t>
            </a:r>
          </a:p>
          <a:p>
            <a:pPr algn="ctr"/>
            <a:r>
              <a:rPr lang="en-GB" sz="1200"/>
              <a:t>Comms</a:t>
            </a:r>
          </a:p>
        </p:txBody>
      </p:sp>
      <p:sp>
        <p:nvSpPr>
          <p:cNvPr id="151578" name="Line 26"/>
          <p:cNvSpPr>
            <a:spLocks noChangeShapeType="1"/>
          </p:cNvSpPr>
          <p:nvPr/>
        </p:nvSpPr>
        <p:spPr bwMode="auto">
          <a:xfrm>
            <a:off x="3457575" y="1022350"/>
            <a:ext cx="0" cy="38909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579" name="Line 27"/>
          <p:cNvSpPr>
            <a:spLocks noChangeShapeType="1"/>
          </p:cNvSpPr>
          <p:nvPr/>
        </p:nvSpPr>
        <p:spPr bwMode="auto">
          <a:xfrm>
            <a:off x="4949825" y="1017588"/>
            <a:ext cx="0" cy="38909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580" name="Line 28"/>
          <p:cNvSpPr>
            <a:spLocks noChangeShapeType="1"/>
          </p:cNvSpPr>
          <p:nvPr/>
        </p:nvSpPr>
        <p:spPr bwMode="auto">
          <a:xfrm>
            <a:off x="6416675" y="1087438"/>
            <a:ext cx="0" cy="38909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6" grpId="0" animBg="1"/>
      <p:bldP spid="151567" grpId="0" animBg="1"/>
      <p:bldP spid="151568" grpId="0" animBg="1"/>
      <p:bldP spid="151569" grpId="0" animBg="1"/>
      <p:bldP spid="151570" grpId="0" animBg="1"/>
      <p:bldP spid="151571" grpId="0" animBg="1"/>
      <p:bldP spid="151572" grpId="0" animBg="1"/>
      <p:bldP spid="151573" grpId="0" animBg="1"/>
      <p:bldP spid="151574" grpId="0" animBg="1"/>
      <p:bldP spid="151575" grpId="0" animBg="1"/>
      <p:bldP spid="151576" grpId="0" animBg="1"/>
      <p:bldP spid="151577" grpId="0" animBg="1"/>
      <p:bldP spid="151578" grpId="0" animBg="1"/>
      <p:bldP spid="151579" grpId="0" animBg="1"/>
      <p:bldP spid="15158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Key Aspects</a:t>
            </a:r>
          </a:p>
        </p:txBody>
      </p:sp>
      <p:sp>
        <p:nvSpPr>
          <p:cNvPr id="60418" name="Rectangle 3"/>
          <p:cNvSpPr>
            <a:spLocks noGrp="1"/>
          </p:cNvSpPr>
          <p:nvPr>
            <p:ph type="body" idx="4294967295"/>
          </p:nvPr>
        </p:nvSpPr>
        <p:spPr>
          <a:xfrm>
            <a:off x="196850" y="941388"/>
            <a:ext cx="8229600" cy="38163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600" smtClean="0"/>
              <a:t>Multiple Options</a:t>
            </a:r>
          </a:p>
          <a:p>
            <a:pPr>
              <a:lnSpc>
                <a:spcPct val="100000"/>
              </a:lnSpc>
            </a:pPr>
            <a:r>
              <a:rPr lang="en-GB" sz="1600" smtClean="0"/>
              <a:t>Multiple Trade-offs: Costs, Productivity/Agility, Security Risks, etc.</a:t>
            </a:r>
          </a:p>
          <a:p>
            <a:pPr>
              <a:lnSpc>
                <a:spcPct val="100000"/>
              </a:lnSpc>
            </a:pPr>
            <a:r>
              <a:rPr lang="en-GB" sz="1600" b="1" smtClean="0"/>
              <a:t>How to Support Strategic Decision Makers in making Informed Decisions?</a:t>
            </a:r>
          </a:p>
          <a:p>
            <a:pPr>
              <a:lnSpc>
                <a:spcPct val="100000"/>
              </a:lnSpc>
            </a:pPr>
            <a:endParaRPr lang="en-GB" sz="1600" b="1" smtClean="0"/>
          </a:p>
          <a:p>
            <a:pPr>
              <a:lnSpc>
                <a:spcPct val="100000"/>
              </a:lnSpc>
              <a:buFont typeface="Wingdings" pitchFamily="2" charset="2"/>
              <a:buChar char="à"/>
            </a:pPr>
            <a:r>
              <a:rPr lang="en-GB" sz="1600" smtClean="0">
                <a:solidFill>
                  <a:srgbClr val="000099"/>
                </a:solidFill>
                <a:sym typeface="Wingdings" pitchFamily="2" charset="2"/>
              </a:rPr>
              <a:t> </a:t>
            </a:r>
            <a:r>
              <a:rPr lang="en-GB" sz="1600" b="1" smtClean="0">
                <a:solidFill>
                  <a:srgbClr val="000099"/>
                </a:solidFill>
                <a:sym typeface="Wingdings" pitchFamily="2" charset="2"/>
              </a:rPr>
              <a:t>Need to Understand the Economics of Cloud Stewardships</a:t>
            </a:r>
          </a:p>
          <a:p>
            <a:pPr>
              <a:lnSpc>
                <a:spcPct val="100000"/>
              </a:lnSpc>
              <a:buFont typeface="Wingdings" pitchFamily="2" charset="2"/>
              <a:buChar char="à"/>
            </a:pPr>
            <a:r>
              <a:rPr lang="en-GB" sz="1600" b="1" smtClean="0">
                <a:solidFill>
                  <a:srgbClr val="000099"/>
                </a:solidFill>
                <a:sym typeface="Wingdings" pitchFamily="2" charset="2"/>
              </a:rPr>
              <a:t> Need to Explore the Involved Risks and the Implications of Decisions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endParaRPr lang="en-GB" sz="1600" b="1" smtClean="0">
              <a:solidFill>
                <a:srgbClr val="000099"/>
              </a:solidFill>
              <a:sym typeface="Wingdings" pitchFamily="2" charset="2"/>
            </a:endParaRP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GB" sz="1600" smtClean="0">
                <a:solidFill>
                  <a:srgbClr val="000099"/>
                </a:solidFill>
              </a:rPr>
              <a:t>   We Believe it is Important to Apply a Rigorous Scientific Approach to the Problem …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GB" sz="1600" smtClean="0">
                <a:solidFill>
                  <a:srgbClr val="000099"/>
                </a:solidFill>
              </a:rPr>
              <a:t>   We are exploring this in the context of the “Cloud Stewardship Economics” Project …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4"/>
          <p:cNvSpPr>
            <a:spLocks noChangeArrowheads="1"/>
          </p:cNvSpPr>
          <p:nvPr/>
        </p:nvSpPr>
        <p:spPr bwMode="auto">
          <a:xfrm>
            <a:off x="185738" y="3297238"/>
            <a:ext cx="7854950" cy="5302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442" name="Title 18"/>
          <p:cNvSpPr>
            <a:spLocks noGrp="1"/>
          </p:cNvSpPr>
          <p:nvPr>
            <p:ph type="title" idx="4294967295"/>
          </p:nvPr>
        </p:nvSpPr>
        <p:spPr bwMode="auto">
          <a:xfrm>
            <a:off x="234950" y="292100"/>
            <a:ext cx="8375650" cy="50482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cap="none" smtClean="0"/>
              <a:t>Outline</a:t>
            </a:r>
          </a:p>
        </p:txBody>
      </p:sp>
      <p:sp>
        <p:nvSpPr>
          <p:cNvPr id="61443" name="Text Placeholder 19"/>
          <p:cNvSpPr>
            <a:spLocks/>
          </p:cNvSpPr>
          <p:nvPr/>
        </p:nvSpPr>
        <p:spPr bwMode="auto">
          <a:xfrm>
            <a:off x="265113" y="1047750"/>
            <a:ext cx="7662862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>
                <a:solidFill>
                  <a:srgbClr val="000099"/>
                </a:solidFill>
                <a:latin typeface="Futura Bk" pitchFamily="34" charset="0"/>
              </a:rPr>
              <a:t>Background on Cloud Computing</a:t>
            </a:r>
          </a:p>
          <a:p>
            <a:pPr marL="225425" indent="-225425">
              <a:lnSpc>
                <a:spcPct val="60000"/>
              </a:lnSpc>
              <a:spcBef>
                <a:spcPts val="1000"/>
              </a:spcBef>
              <a:buClr>
                <a:srgbClr val="000000"/>
              </a:buClr>
              <a:buSzPct val="100000"/>
            </a:pPr>
            <a:r>
              <a:rPr lang="en-US">
                <a:solidFill>
                  <a:srgbClr val="000099"/>
                </a:solidFill>
                <a:latin typeface="Futura Bk" pitchFamily="34" charset="0"/>
              </a:rPr>
              <a:t> </a:t>
            </a:r>
          </a:p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>
                <a:solidFill>
                  <a:srgbClr val="000099"/>
                </a:solidFill>
                <a:latin typeface="Futura Bk" pitchFamily="34" charset="0"/>
              </a:rPr>
              <a:t>Information Stewardship in the CLoud  </a:t>
            </a:r>
          </a:p>
          <a:p>
            <a:pPr marL="225425" indent="-225425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endParaRPr lang="en-US">
              <a:solidFill>
                <a:srgbClr val="000099"/>
              </a:solidFill>
              <a:latin typeface="Futura Bk" pitchFamily="34" charset="0"/>
            </a:endParaRPr>
          </a:p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>
                <a:solidFill>
                  <a:srgbClr val="000099"/>
                </a:solidFill>
                <a:latin typeface="Futura Bk" pitchFamily="34" charset="0"/>
              </a:rPr>
              <a:t>Relevant Scenarios</a:t>
            </a:r>
          </a:p>
          <a:p>
            <a:pPr marL="225425" indent="-225425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endParaRPr lang="en-US">
              <a:solidFill>
                <a:srgbClr val="000099"/>
              </a:solidFill>
              <a:latin typeface="Futura Bk" pitchFamily="34" charset="0"/>
            </a:endParaRPr>
          </a:p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Futura Bk" pitchFamily="34" charset="0"/>
              </a:rPr>
              <a:t>Rigorous Model-based Approach</a:t>
            </a:r>
          </a:p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endParaRPr lang="en-US">
              <a:solidFill>
                <a:schemeClr val="bg1"/>
              </a:solidFill>
              <a:latin typeface="Futura Bk" pitchFamily="34" charset="0"/>
            </a:endParaRPr>
          </a:p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>
                <a:solidFill>
                  <a:srgbClr val="000099"/>
                </a:solidFill>
                <a:latin typeface="Futura Bk" pitchFamily="34" charset="0"/>
              </a:rPr>
              <a:t>Conclusions</a:t>
            </a:r>
          </a:p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 typeface="Futura Bk" pitchFamily="34" charset="0"/>
              <a:buChar char="–"/>
            </a:pPr>
            <a:endParaRPr lang="en-US">
              <a:solidFill>
                <a:srgbClr val="000099"/>
              </a:solidFill>
              <a:latin typeface="Futura B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6"/>
          <p:cNvSpPr>
            <a:spLocks noGrp="1"/>
          </p:cNvSpPr>
          <p:nvPr>
            <p:ph type="title" idx="4294967295"/>
          </p:nvPr>
        </p:nvSpPr>
        <p:spPr bwMode="auto">
          <a:xfrm>
            <a:off x="234950" y="287338"/>
            <a:ext cx="8375650" cy="85725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cap="none" smtClean="0"/>
              <a:t>Problems in the Area of Security Investments</a:t>
            </a:r>
            <a:endParaRPr cap="none" smtClean="0"/>
          </a:p>
        </p:txBody>
      </p:sp>
      <p:sp>
        <p:nvSpPr>
          <p:cNvPr id="72" name="Text Placeholder 71"/>
          <p:cNvSpPr>
            <a:spLocks noGrp="1"/>
          </p:cNvSpPr>
          <p:nvPr>
            <p:ph type="body" sz="quarter" idx="4294967295"/>
          </p:nvPr>
        </p:nvSpPr>
        <p:spPr>
          <a:xfrm>
            <a:off x="241300" y="1069975"/>
            <a:ext cx="7662863" cy="331946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smtClean="0"/>
              <a:t>Security Investments affect multiple outcomes: budget, confidentiality, integrity, availability, …</a:t>
            </a:r>
          </a:p>
          <a:p>
            <a:pPr eaLnBrk="1" hangingPunct="1">
              <a:lnSpc>
                <a:spcPct val="100000"/>
              </a:lnSpc>
            </a:pPr>
            <a:r>
              <a:rPr lang="en-GB" smtClean="0"/>
              <a:t>In most situations these outcomes can only be predicted with high degrees of uncertainty</a:t>
            </a:r>
          </a:p>
          <a:p>
            <a:pPr eaLnBrk="1" hangingPunct="1">
              <a:lnSpc>
                <a:spcPct val="100000"/>
              </a:lnSpc>
            </a:pPr>
            <a:r>
              <a:rPr lang="en-GB" smtClean="0"/>
              <a:t>Often the outcomes are inter-related (trade-off) and the link to investments is poorly understood</a:t>
            </a:r>
          </a:p>
          <a:p>
            <a:pPr eaLnBrk="1" hangingPunct="1">
              <a:lnSpc>
                <a:spcPct val="100000"/>
              </a:lnSpc>
            </a:pPr>
            <a:r>
              <a:rPr lang="en-GB" smtClean="0"/>
              <a:t>Classical business justification/due diligence (Return on Security Investment, Cost Benefit Analysis) encourages these points to be glossed over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Towards Modelling Cloud Ecosystems</a:t>
            </a:r>
          </a:p>
        </p:txBody>
      </p:sp>
      <p:sp>
        <p:nvSpPr>
          <p:cNvPr id="63490" name="Rectangle 3"/>
          <p:cNvSpPr>
            <a:spLocks noGrp="1"/>
          </p:cNvSpPr>
          <p:nvPr>
            <p:ph type="body" idx="4294967295"/>
          </p:nvPr>
        </p:nvSpPr>
        <p:spPr>
          <a:xfrm>
            <a:off x="247650" y="1036638"/>
            <a:ext cx="8229600" cy="3640137"/>
          </a:xfrm>
        </p:spPr>
        <p:txBody>
          <a:bodyPr/>
          <a:lstStyle/>
          <a:p>
            <a:r>
              <a:rPr lang="en-GB" smtClean="0"/>
              <a:t>Need to Introduce a Scientific Rigorous Approach to the Analysis of the Problem and in Providing Decisions Support (as it happens in other fields)</a:t>
            </a:r>
          </a:p>
          <a:p>
            <a:endParaRPr lang="en-GB" smtClean="0"/>
          </a:p>
          <a:p>
            <a:r>
              <a:rPr lang="en-GB" smtClean="0"/>
              <a:t>Modelling Information Stewardship – i.e. understanding the flow of information in a highly distributed, multi-party system. Specifically:</a:t>
            </a:r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en-GB" sz="1600" smtClean="0"/>
              <a:t>Economics Environments, Preferences and Policies – applying utility theory in information Security and Stewardship</a:t>
            </a:r>
          </a:p>
          <a:p>
            <a:pPr lvl="2">
              <a:buFontTx/>
              <a:buChar char="•"/>
            </a:pPr>
            <a:r>
              <a:rPr lang="en-GB" sz="1600" smtClean="0"/>
              <a:t>Modelling Technological Systems</a:t>
            </a:r>
          </a:p>
          <a:p>
            <a:pPr lvl="1"/>
            <a:endParaRPr lang="en-GB" sz="2000" smtClean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High Level Modelling Approach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1195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154628" name="Object 4"/>
          <p:cNvGraphicFramePr>
            <a:graphicFrameLocks noChangeAspect="1"/>
          </p:cNvGraphicFramePr>
          <p:nvPr/>
        </p:nvGraphicFramePr>
        <p:xfrm>
          <a:off x="573088" y="812800"/>
          <a:ext cx="7024687" cy="3859213"/>
        </p:xfrm>
        <a:graphic>
          <a:graphicData uri="http://schemas.openxmlformats.org/presentationml/2006/ole">
            <p:oleObj spid="_x0000_s154628" name="Slide" r:id="rId3" imgW="1863837" imgH="1397626" progId="PowerPoint.Slide.8">
              <p:embed/>
            </p:oleObj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Modelling Economic Environment, Preferences and Policies                                          [1/2]</a:t>
            </a:r>
          </a:p>
        </p:txBody>
      </p:sp>
      <p:sp>
        <p:nvSpPr>
          <p:cNvPr id="15565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mtClean="0"/>
              <a:t>Applying Utility Theory, as developed in the Macroeconomics contexts and Financial Economics</a:t>
            </a:r>
          </a:p>
          <a:p>
            <a:r>
              <a:rPr lang="en-GB" smtClean="0"/>
              <a:t>Provide an Expressive Framework for representing the Preferences of the Various Involved Stakeholders</a:t>
            </a:r>
          </a:p>
          <a:p>
            <a:r>
              <a:rPr lang="en-GB" smtClean="0"/>
              <a:t>Utility Function:  U</a:t>
            </a:r>
            <a:r>
              <a:rPr lang="en-GB" baseline="-25000" smtClean="0"/>
              <a:t>t</a:t>
            </a:r>
            <a:r>
              <a:rPr lang="en-GB" smtClean="0"/>
              <a:t> = w</a:t>
            </a:r>
            <a:r>
              <a:rPr lang="en-GB" baseline="-25000" smtClean="0"/>
              <a:t>1</a:t>
            </a:r>
            <a:r>
              <a:rPr lang="en-GB" smtClean="0"/>
              <a:t>f</a:t>
            </a:r>
            <a:r>
              <a:rPr lang="en-GB" baseline="-25000" smtClean="0"/>
              <a:t>1</a:t>
            </a:r>
            <a:r>
              <a:rPr lang="en-GB" smtClean="0"/>
              <a:t> (u</a:t>
            </a:r>
            <a:r>
              <a:rPr lang="en-GB" baseline="-25000" smtClean="0"/>
              <a:t>t</a:t>
            </a:r>
            <a:r>
              <a:rPr lang="en-GB" smtClean="0"/>
              <a:t> – u</a:t>
            </a:r>
            <a:r>
              <a:rPr lang="en-GB" baseline="-25000" smtClean="0"/>
              <a:t>t</a:t>
            </a:r>
            <a:r>
              <a:rPr lang="en-GB" smtClean="0"/>
              <a:t>) + w</a:t>
            </a:r>
            <a:r>
              <a:rPr lang="en-GB" baseline="-25000" smtClean="0"/>
              <a:t>2</a:t>
            </a:r>
            <a:r>
              <a:rPr lang="en-GB" smtClean="0"/>
              <a:t>f</a:t>
            </a:r>
            <a:r>
              <a:rPr lang="en-GB" baseline="-25000" smtClean="0"/>
              <a:t>2</a:t>
            </a:r>
            <a:r>
              <a:rPr lang="en-GB" smtClean="0"/>
              <a:t>(z</a:t>
            </a:r>
            <a:r>
              <a:rPr lang="en-GB" baseline="-25000" smtClean="0"/>
              <a:t>t</a:t>
            </a:r>
            <a:r>
              <a:rPr lang="en-GB" smtClean="0"/>
              <a:t> – z</a:t>
            </a:r>
            <a:r>
              <a:rPr lang="en-GB" baseline="-25000" smtClean="0"/>
              <a:t>t</a:t>
            </a:r>
            <a:r>
              <a:rPr lang="en-GB" smtClean="0"/>
              <a:t>)</a:t>
            </a:r>
          </a:p>
          <a:p>
            <a:pPr>
              <a:buFont typeface="Futura Bk" pitchFamily="34" charset="0"/>
              <a:buNone/>
            </a:pPr>
            <a:r>
              <a:rPr lang="en-GB" smtClean="0"/>
              <a:t>   - analogy: trade-offs between </a:t>
            </a:r>
            <a:r>
              <a:rPr lang="en-GB" i="1" smtClean="0"/>
              <a:t>unemployment</a:t>
            </a:r>
            <a:r>
              <a:rPr lang="en-GB" smtClean="0"/>
              <a:t> and </a:t>
            </a:r>
            <a:r>
              <a:rPr lang="en-GB" i="1" smtClean="0"/>
              <a:t>inflation</a:t>
            </a:r>
            <a:r>
              <a:rPr lang="en-GB" smtClean="0"/>
              <a:t>  </a:t>
            </a:r>
          </a:p>
          <a:p>
            <a:r>
              <a:rPr lang="en-GB" smtClean="0"/>
              <a:t>Applying this to Information Stewardship …</a:t>
            </a:r>
          </a:p>
          <a:p>
            <a:endParaRPr lang="en-GB" smtClean="0"/>
          </a:p>
        </p:txBody>
      </p:sp>
      <p:sp>
        <p:nvSpPr>
          <p:cNvPr id="155651" name="Line 4"/>
          <p:cNvSpPr>
            <a:spLocks noChangeShapeType="1"/>
          </p:cNvSpPr>
          <p:nvPr/>
        </p:nvSpPr>
        <p:spPr bwMode="auto">
          <a:xfrm>
            <a:off x="4030663" y="3059113"/>
            <a:ext cx="125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652" name="Line 5"/>
          <p:cNvSpPr>
            <a:spLocks noChangeShapeType="1"/>
          </p:cNvSpPr>
          <p:nvPr/>
        </p:nvSpPr>
        <p:spPr bwMode="auto">
          <a:xfrm>
            <a:off x="5592763" y="3062288"/>
            <a:ext cx="125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653" name="Line 6"/>
          <p:cNvSpPr>
            <a:spLocks noChangeShapeType="1"/>
          </p:cNvSpPr>
          <p:nvPr/>
        </p:nvSpPr>
        <p:spPr bwMode="auto">
          <a:xfrm>
            <a:off x="4184650" y="3213100"/>
            <a:ext cx="125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Modelling Economic Environment, Preferences and Policies                                          [2/2]</a:t>
            </a:r>
          </a:p>
        </p:txBody>
      </p:sp>
      <p:sp>
        <p:nvSpPr>
          <p:cNvPr id="15667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Futura Bk" pitchFamily="34" charset="0"/>
              <a:buNone/>
            </a:pPr>
            <a:r>
              <a:rPr lang="en-GB" sz="1800" smtClean="0"/>
              <a:t>Applying this to Information Stewardship:</a:t>
            </a:r>
          </a:p>
          <a:p>
            <a:pPr>
              <a:lnSpc>
                <a:spcPct val="100000"/>
              </a:lnSpc>
            </a:pPr>
            <a:r>
              <a:rPr lang="en-GB" sz="1800" smtClean="0"/>
              <a:t>Organisation exists in an economic and/or regulatory environment</a:t>
            </a:r>
          </a:p>
          <a:p>
            <a:pPr>
              <a:lnSpc>
                <a:spcPct val="100000"/>
              </a:lnSpc>
            </a:pPr>
            <a:r>
              <a:rPr lang="en-GB" sz="1800" smtClean="0"/>
              <a:t>The manager (stakeholder) formulates a utility function expressing their policy preferences e.g. stating different priorities in terms of security risks, productivity, agility, privacy, etc.</a:t>
            </a:r>
          </a:p>
          <a:p>
            <a:pPr>
              <a:lnSpc>
                <a:spcPct val="100000"/>
              </a:lnSpc>
            </a:pPr>
            <a:r>
              <a:rPr lang="en-GB" sz="1800" smtClean="0"/>
              <a:t>In such a complex context, it would be hard to formulate system equations (as in macroeconomics modelling) but at least identify the key control variables </a:t>
            </a:r>
          </a:p>
          <a:p>
            <a:pPr>
              <a:lnSpc>
                <a:spcPct val="100000"/>
              </a:lnSpc>
            </a:pPr>
            <a:r>
              <a:rPr lang="en-GB" sz="1800" smtClean="0"/>
              <a:t>Use an Executable System Model, based on these key control variables, to simulate the dynamics of the “utility function” … 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Modelling Systems</a:t>
            </a:r>
          </a:p>
        </p:txBody>
      </p:sp>
      <p:sp>
        <p:nvSpPr>
          <p:cNvPr id="157698" name="Rectangle 3"/>
          <p:cNvSpPr>
            <a:spLocks noGrp="1"/>
          </p:cNvSpPr>
          <p:nvPr>
            <p:ph type="body" idx="4294967295"/>
          </p:nvPr>
        </p:nvSpPr>
        <p:spPr>
          <a:xfrm>
            <a:off x="212725" y="1058863"/>
            <a:ext cx="8229600" cy="3714750"/>
          </a:xfrm>
        </p:spPr>
        <p:txBody>
          <a:bodyPr/>
          <a:lstStyle/>
          <a:p>
            <a:pPr>
              <a:lnSpc>
                <a:spcPct val="100000"/>
              </a:lnSpc>
              <a:buFont typeface="Futura Bk" pitchFamily="34" charset="0"/>
              <a:buNone/>
            </a:pPr>
            <a:r>
              <a:rPr lang="en-GB" sz="1800" smtClean="0"/>
              <a:t>-  Use a Rigorous, Mathematical Approach to Model:</a:t>
            </a:r>
          </a:p>
          <a:p>
            <a:pPr lvl="1">
              <a:lnSpc>
                <a:spcPct val="100000"/>
              </a:lnSpc>
            </a:pPr>
            <a:r>
              <a:rPr lang="en-GB" sz="1400" smtClean="0"/>
              <a:t>Processes</a:t>
            </a:r>
          </a:p>
          <a:p>
            <a:pPr lvl="1">
              <a:lnSpc>
                <a:spcPct val="100000"/>
              </a:lnSpc>
            </a:pPr>
            <a:r>
              <a:rPr lang="en-GB" sz="1400" smtClean="0"/>
              <a:t>Resources</a:t>
            </a:r>
          </a:p>
          <a:p>
            <a:pPr lvl="1">
              <a:lnSpc>
                <a:spcPct val="100000"/>
              </a:lnSpc>
            </a:pPr>
            <a:r>
              <a:rPr lang="en-GB" sz="1400" smtClean="0"/>
              <a:t>Location </a:t>
            </a:r>
          </a:p>
          <a:p>
            <a:pPr lvl="1">
              <a:lnSpc>
                <a:spcPct val="100000"/>
              </a:lnSpc>
            </a:pPr>
            <a:r>
              <a:rPr lang="en-GB" sz="1400" smtClean="0"/>
              <a:t>Environment</a:t>
            </a:r>
          </a:p>
          <a:p>
            <a:pPr>
              <a:lnSpc>
                <a:spcPct val="100000"/>
              </a:lnSpc>
              <a:buFont typeface="Futura Bk" pitchFamily="34" charset="0"/>
              <a:buNone/>
            </a:pPr>
            <a:r>
              <a:rPr lang="en-GB" sz="1800" smtClean="0"/>
              <a:t>-  Identify Suitable Metrics and Proxy Measures to Convey Preferences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GB" sz="1800" smtClean="0"/>
              <a:t>Monte Carlo Simulations based on the Model, to explore various options and carry out “What-If” analysis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GB" sz="1800" b="1" smtClean="0"/>
              <a:t>Developed the GNOSIS Modelling Toolset</a:t>
            </a:r>
            <a:r>
              <a:rPr lang="en-GB" sz="1800" smtClean="0"/>
              <a:t>  </a:t>
            </a:r>
          </a:p>
          <a:p>
            <a:pPr lvl="1">
              <a:lnSpc>
                <a:spcPct val="100000"/>
              </a:lnSpc>
            </a:pPr>
            <a:r>
              <a:rPr lang="en-GB" sz="1400" smtClean="0"/>
              <a:t>Discrete-event (probabilistic) Process Modelling &amp; Simulation Framework and Toolset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GB" sz="1800" b="1" smtClean="0"/>
              <a:t>Applied in the Context of Security Analytics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75" y="361950"/>
            <a:ext cx="5389563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2" name="TextBox 12"/>
          <p:cNvSpPr txBox="1">
            <a:spLocks noChangeArrowheads="1"/>
          </p:cNvSpPr>
          <p:nvPr/>
        </p:nvSpPr>
        <p:spPr bwMode="auto">
          <a:xfrm>
            <a:off x="5973763" y="136525"/>
            <a:ext cx="28432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latin typeface="Futura Bk" pitchFamily="34" charset="0"/>
              </a:rPr>
              <a:t>Security Analytics Tools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547938" y="696913"/>
            <a:ext cx="6840537" cy="4008437"/>
            <a:chOff x="3187640" y="401955"/>
            <a:chExt cx="6840280" cy="5344204"/>
          </a:xfrm>
        </p:grpSpPr>
        <p:sp>
          <p:nvSpPr>
            <p:cNvPr id="158733" name="TextBox 18"/>
            <p:cNvSpPr txBox="1">
              <a:spLocks noChangeArrowheads="1"/>
            </p:cNvSpPr>
            <p:nvPr/>
          </p:nvSpPr>
          <p:spPr bwMode="auto">
            <a:xfrm>
              <a:off x="6186315" y="5013844"/>
              <a:ext cx="3841605" cy="732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000" b="1">
                  <a:latin typeface="Futura Bk" pitchFamily="34" charset="0"/>
                </a:rPr>
                <a:t>Generates code </a:t>
              </a:r>
            </a:p>
            <a:p>
              <a:pPr algn="ctr"/>
              <a:r>
                <a:rPr lang="en-GB" sz="1000" b="1">
                  <a:latin typeface="Futura Bk" pitchFamily="34" charset="0"/>
                </a:rPr>
                <a:t>for the underlying </a:t>
              </a:r>
            </a:p>
            <a:p>
              <a:pPr algn="ctr"/>
              <a:r>
                <a:rPr lang="en-GB" sz="1000" b="1">
                  <a:latin typeface="Futura Bk" pitchFamily="34" charset="0"/>
                </a:rPr>
                <a:t>Gnosis Engine</a:t>
              </a:r>
              <a:endParaRPr lang="en-US" sz="1000" b="1">
                <a:latin typeface="Futura Bk" pitchFamily="34" charset="0"/>
              </a:endParaRPr>
            </a:p>
          </p:txBody>
        </p:sp>
        <p:pic>
          <p:nvPicPr>
            <p:cNvPr id="15873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87640" y="401955"/>
              <a:ext cx="5956360" cy="4490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06400" y="0"/>
            <a:ext cx="7423150" cy="4772025"/>
            <a:chOff x="405920" y="0"/>
            <a:chExt cx="7423506" cy="6362457"/>
          </a:xfrm>
        </p:grpSpPr>
        <p:pic>
          <p:nvPicPr>
            <p:cNvPr id="158725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10877" y="4532414"/>
              <a:ext cx="2657050" cy="1830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8726" name="Group 21"/>
            <p:cNvGrpSpPr>
              <a:grpSpLocks/>
            </p:cNvGrpSpPr>
            <p:nvPr/>
          </p:nvGrpSpPr>
          <p:grpSpPr bwMode="auto">
            <a:xfrm>
              <a:off x="405920" y="0"/>
              <a:ext cx="7423506" cy="5485367"/>
              <a:chOff x="405920" y="0"/>
              <a:chExt cx="7423506" cy="5485367"/>
            </a:xfrm>
          </p:grpSpPr>
          <p:pic>
            <p:nvPicPr>
              <p:cNvPr id="158727" name="Picture 1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90555" y="2377440"/>
                <a:ext cx="2677372" cy="1844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8728" name="Picture 1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185687" y="0"/>
                <a:ext cx="2743199" cy="1889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8729" name="TextBox 13"/>
              <p:cNvSpPr txBox="1">
                <a:spLocks noChangeArrowheads="1"/>
              </p:cNvSpPr>
              <p:nvPr/>
            </p:nvSpPr>
            <p:spPr bwMode="auto">
              <a:xfrm>
                <a:off x="436400" y="0"/>
                <a:ext cx="3039807" cy="53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b="1">
                    <a:latin typeface="Futura Bk" pitchFamily="34" charset="0"/>
                  </a:rPr>
                  <a:t>Current Risk Window</a:t>
                </a:r>
                <a:endParaRPr lang="en-US" sz="2000" b="1">
                  <a:latin typeface="Futura Bk" pitchFamily="34" charset="0"/>
                </a:endParaRPr>
              </a:p>
            </p:txBody>
          </p:sp>
          <p:sp>
            <p:nvSpPr>
              <p:cNvPr id="158730" name="TextBox 15"/>
              <p:cNvSpPr txBox="1">
                <a:spLocks noChangeArrowheads="1"/>
              </p:cNvSpPr>
              <p:nvPr/>
            </p:nvSpPr>
            <p:spPr bwMode="auto">
              <a:xfrm>
                <a:off x="421160" y="2270760"/>
                <a:ext cx="2731453" cy="943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b="1">
                    <a:latin typeface="Futura Bk" pitchFamily="34" charset="0"/>
                  </a:rPr>
                  <a:t>Risk Window with </a:t>
                </a:r>
                <a:br>
                  <a:rPr lang="en-GB" sz="2000" b="1">
                    <a:latin typeface="Futura Bk" pitchFamily="34" charset="0"/>
                  </a:rPr>
                </a:br>
                <a:r>
                  <a:rPr lang="en-GB" sz="2000" b="1">
                    <a:latin typeface="Futura Bk" pitchFamily="34" charset="0"/>
                  </a:rPr>
                  <a:t>Patch Investment</a:t>
                </a:r>
                <a:endParaRPr lang="en-US" sz="2000" b="1">
                  <a:latin typeface="Futura Bk" pitchFamily="34" charset="0"/>
                </a:endParaRPr>
              </a:p>
            </p:txBody>
          </p:sp>
          <p:sp>
            <p:nvSpPr>
              <p:cNvPr id="158731" name="TextBox 16"/>
              <p:cNvSpPr txBox="1">
                <a:spLocks noChangeArrowheads="1"/>
              </p:cNvSpPr>
              <p:nvPr/>
            </p:nvSpPr>
            <p:spPr bwMode="auto">
              <a:xfrm>
                <a:off x="405920" y="4541519"/>
                <a:ext cx="2731453" cy="943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b="1">
                    <a:latin typeface="Futura Bk" pitchFamily="34" charset="0"/>
                  </a:rPr>
                  <a:t>Risk Window with </a:t>
                </a:r>
                <a:br>
                  <a:rPr lang="en-GB" sz="2000" b="1">
                    <a:latin typeface="Futura Bk" pitchFamily="34" charset="0"/>
                  </a:rPr>
                </a:br>
                <a:r>
                  <a:rPr lang="en-GB" sz="2000" b="1">
                    <a:latin typeface="Futura Bk" pitchFamily="34" charset="0"/>
                  </a:rPr>
                  <a:t>HIPS investment</a:t>
                </a:r>
                <a:endParaRPr lang="en-US" sz="2000" b="1">
                  <a:latin typeface="Futura Bk" pitchFamily="34" charset="0"/>
                </a:endParaRPr>
              </a:p>
            </p:txBody>
          </p:sp>
          <p:sp>
            <p:nvSpPr>
              <p:cNvPr id="158732" name="TextBox 20"/>
              <p:cNvSpPr txBox="1">
                <a:spLocks noChangeArrowheads="1"/>
              </p:cNvSpPr>
              <p:nvPr/>
            </p:nvSpPr>
            <p:spPr bwMode="auto">
              <a:xfrm>
                <a:off x="6049753" y="2499313"/>
                <a:ext cx="1779673" cy="1748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b="1">
                    <a:latin typeface="Futura Bk" pitchFamily="34" charset="0"/>
                  </a:rPr>
                  <a:t>Generates </a:t>
                </a:r>
              </a:p>
              <a:p>
                <a:r>
                  <a:rPr lang="en-GB" sz="2000" b="1">
                    <a:latin typeface="Futura Bk" pitchFamily="34" charset="0"/>
                  </a:rPr>
                  <a:t>simulation/</a:t>
                </a:r>
              </a:p>
              <a:p>
                <a:r>
                  <a:rPr lang="en-GB" sz="2000" b="1">
                    <a:latin typeface="Futura Bk" pitchFamily="34" charset="0"/>
                  </a:rPr>
                  <a:t>Experiment </a:t>
                </a:r>
              </a:p>
              <a:p>
                <a:r>
                  <a:rPr lang="en-GB" sz="2000" b="1">
                    <a:latin typeface="Futura Bk" pitchFamily="34" charset="0"/>
                  </a:rPr>
                  <a:t>results</a:t>
                </a:r>
                <a:endParaRPr lang="en-US" sz="2000" b="1">
                  <a:latin typeface="Futura Bk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ChangeArrowheads="1"/>
          </p:cNvSpPr>
          <p:nvPr/>
        </p:nvSpPr>
        <p:spPr bwMode="auto">
          <a:xfrm>
            <a:off x="139700" y="1027113"/>
            <a:ext cx="7854950" cy="5302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986" name="Title 18"/>
          <p:cNvSpPr>
            <a:spLocks noGrp="1"/>
          </p:cNvSpPr>
          <p:nvPr>
            <p:ph type="title" idx="4294967295"/>
          </p:nvPr>
        </p:nvSpPr>
        <p:spPr bwMode="auto">
          <a:xfrm>
            <a:off x="234950" y="292100"/>
            <a:ext cx="8375650" cy="50482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cap="none" smtClean="0"/>
              <a:t>Outline</a:t>
            </a:r>
          </a:p>
        </p:txBody>
      </p:sp>
      <p:sp>
        <p:nvSpPr>
          <p:cNvPr id="41987" name="Text Placeholder 19"/>
          <p:cNvSpPr>
            <a:spLocks/>
          </p:cNvSpPr>
          <p:nvPr/>
        </p:nvSpPr>
        <p:spPr bwMode="auto">
          <a:xfrm>
            <a:off x="265113" y="1047750"/>
            <a:ext cx="7662862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Futura Bk" pitchFamily="34" charset="0"/>
              </a:rPr>
              <a:t>Background on Cloud Computing</a:t>
            </a:r>
          </a:p>
          <a:p>
            <a:pPr marL="225425" indent="-225425">
              <a:lnSpc>
                <a:spcPct val="60000"/>
              </a:lnSpc>
              <a:spcBef>
                <a:spcPts val="1000"/>
              </a:spcBef>
              <a:buClr>
                <a:srgbClr val="000000"/>
              </a:buClr>
              <a:buSzPct val="100000"/>
            </a:pPr>
            <a:r>
              <a:rPr lang="en-US">
                <a:solidFill>
                  <a:srgbClr val="000099"/>
                </a:solidFill>
                <a:latin typeface="Futura Bk" pitchFamily="34" charset="0"/>
              </a:rPr>
              <a:t> </a:t>
            </a:r>
          </a:p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>
                <a:solidFill>
                  <a:srgbClr val="000099"/>
                </a:solidFill>
                <a:latin typeface="Futura Bk" pitchFamily="34" charset="0"/>
              </a:rPr>
              <a:t>Information Stewardship in the Cloud</a:t>
            </a:r>
          </a:p>
          <a:p>
            <a:pPr marL="225425" indent="-225425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endParaRPr lang="en-US">
              <a:solidFill>
                <a:srgbClr val="000099"/>
              </a:solidFill>
              <a:latin typeface="Futura Bk" pitchFamily="34" charset="0"/>
            </a:endParaRPr>
          </a:p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>
                <a:solidFill>
                  <a:srgbClr val="000099"/>
                </a:solidFill>
                <a:latin typeface="Futura Bk" pitchFamily="34" charset="0"/>
              </a:rPr>
              <a:t>Relevant Scenarios</a:t>
            </a:r>
          </a:p>
          <a:p>
            <a:pPr marL="225425" indent="-225425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endParaRPr lang="en-US">
              <a:solidFill>
                <a:srgbClr val="000099"/>
              </a:solidFill>
              <a:latin typeface="Futura Bk" pitchFamily="34" charset="0"/>
            </a:endParaRPr>
          </a:p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>
                <a:solidFill>
                  <a:srgbClr val="000099"/>
                </a:solidFill>
                <a:latin typeface="Futura Bk" pitchFamily="34" charset="0"/>
              </a:rPr>
              <a:t>Towards a Rigorous Model-based Approach</a:t>
            </a:r>
          </a:p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endParaRPr lang="en-US">
              <a:solidFill>
                <a:srgbClr val="000099"/>
              </a:solidFill>
              <a:latin typeface="Futura Bk" pitchFamily="34" charset="0"/>
            </a:endParaRPr>
          </a:p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>
                <a:solidFill>
                  <a:srgbClr val="000099"/>
                </a:solidFill>
                <a:latin typeface="Futura Bk" pitchFamily="34" charset="0"/>
              </a:rPr>
              <a:t>Conclusions</a:t>
            </a:r>
          </a:p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 typeface="Futura Bk" pitchFamily="34" charset="0"/>
              <a:buChar char="–"/>
            </a:pPr>
            <a:endParaRPr lang="en-US">
              <a:solidFill>
                <a:srgbClr val="000099"/>
              </a:solidFill>
              <a:latin typeface="Futura B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6"/>
          <p:cNvSpPr>
            <a:spLocks noGrp="1"/>
          </p:cNvSpPr>
          <p:nvPr>
            <p:ph type="title" idx="4294967295"/>
          </p:nvPr>
        </p:nvSpPr>
        <p:spPr bwMode="auto">
          <a:xfrm>
            <a:off x="211138" y="150813"/>
            <a:ext cx="8631237" cy="50482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cap="none" smtClean="0"/>
              <a:t>Security Analytics                                    [1/2]</a:t>
            </a:r>
            <a:endParaRPr cap="none" smtClean="0"/>
          </a:p>
        </p:txBody>
      </p:sp>
      <p:sp>
        <p:nvSpPr>
          <p:cNvPr id="159746" name="AutoShape 4"/>
          <p:cNvSpPr>
            <a:spLocks noChangeArrowheads="1"/>
          </p:cNvSpPr>
          <p:nvPr/>
        </p:nvSpPr>
        <p:spPr bwMode="auto">
          <a:xfrm rot="-5400000">
            <a:off x="2463800" y="2062163"/>
            <a:ext cx="460375" cy="815975"/>
          </a:xfrm>
          <a:prstGeom prst="rightArrow">
            <a:avLst>
              <a:gd name="adj1" fmla="val 38426"/>
              <a:gd name="adj2" fmla="val 72417"/>
            </a:avLst>
          </a:prstGeom>
          <a:solidFill>
            <a:srgbClr val="0098F6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vert="eaVert" anchor="ctr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en-GB" sz="1400">
              <a:solidFill>
                <a:srgbClr val="000000"/>
              </a:solidFill>
              <a:latin typeface="Futura Bk" pitchFamily="34" charset="0"/>
            </a:endParaRPr>
          </a:p>
        </p:txBody>
      </p:sp>
      <p:sp>
        <p:nvSpPr>
          <p:cNvPr id="159747" name="AutoShape 4"/>
          <p:cNvSpPr>
            <a:spLocks noChangeArrowheads="1"/>
          </p:cNvSpPr>
          <p:nvPr/>
        </p:nvSpPr>
        <p:spPr bwMode="auto">
          <a:xfrm rot="5400000">
            <a:off x="5710238" y="2074863"/>
            <a:ext cx="460375" cy="815975"/>
          </a:xfrm>
          <a:prstGeom prst="rightArrow">
            <a:avLst>
              <a:gd name="adj1" fmla="val 38426"/>
              <a:gd name="adj2" fmla="val 72417"/>
            </a:avLst>
          </a:prstGeom>
          <a:solidFill>
            <a:srgbClr val="0098F6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rot="10800000" vert="eaVert" anchor="ctr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en-GB" sz="1400">
              <a:solidFill>
                <a:srgbClr val="000000"/>
              </a:solidFill>
              <a:latin typeface="Futura Bk" pitchFamily="34" charset="0"/>
            </a:endParaRPr>
          </a:p>
        </p:txBody>
      </p:sp>
      <p:grpSp>
        <p:nvGrpSpPr>
          <p:cNvPr id="159748" name="Group 190"/>
          <p:cNvGrpSpPr>
            <a:grpSpLocks/>
          </p:cNvGrpSpPr>
          <p:nvPr/>
        </p:nvGrpSpPr>
        <p:grpSpPr bwMode="auto">
          <a:xfrm>
            <a:off x="2665413" y="868363"/>
            <a:ext cx="3292475" cy="3222625"/>
            <a:chOff x="2898385" y="2028864"/>
            <a:chExt cx="3293013" cy="3293015"/>
          </a:xfrm>
        </p:grpSpPr>
        <p:sp>
          <p:nvSpPr>
            <p:cNvPr id="159839" name="Oval 191"/>
            <p:cNvSpPr>
              <a:spLocks noChangeArrowheads="1"/>
            </p:cNvSpPr>
            <p:nvPr/>
          </p:nvSpPr>
          <p:spPr bwMode="auto">
            <a:xfrm>
              <a:off x="2901561" y="2030487"/>
              <a:ext cx="3270784" cy="3270305"/>
            </a:xfrm>
            <a:prstGeom prst="ellipse">
              <a:avLst/>
            </a:prstGeom>
            <a:noFill/>
            <a:ln w="2540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defTabSz="457200">
                <a:lnSpc>
                  <a:spcPct val="90000"/>
                </a:lnSpc>
                <a:spcBef>
                  <a:spcPct val="500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sz="1400">
                <a:solidFill>
                  <a:srgbClr val="000000"/>
                </a:solidFill>
                <a:latin typeface="Futura Bk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98385" y="2028864"/>
              <a:ext cx="3293013" cy="3293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>
              <a:prstTxWarp prst="textCircle">
                <a:avLst>
                  <a:gd name="adj" fmla="val 10800003"/>
                </a:avLst>
              </a:prstTxWarp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fontAlgn="auto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450" dirty="0">
                  <a:solidFill>
                    <a:srgbClr val="000000"/>
                  </a:solidFill>
                  <a:latin typeface="+mn-lt"/>
                </a:rPr>
                <a:t>Governance and Risk -&gt; Develop Policy - &gt; Technology and Operations -&gt; Infrastructure -&gt; Risk, Assurance and Compliance  -&gt;</a:t>
              </a:r>
            </a:p>
          </p:txBody>
        </p:sp>
      </p:grpSp>
      <p:grpSp>
        <p:nvGrpSpPr>
          <p:cNvPr id="159749" name="Group 22"/>
          <p:cNvGrpSpPr>
            <a:grpSpLocks/>
          </p:cNvGrpSpPr>
          <p:nvPr/>
        </p:nvGrpSpPr>
        <p:grpSpPr bwMode="auto">
          <a:xfrm>
            <a:off x="1654175" y="1211263"/>
            <a:ext cx="1146175" cy="855662"/>
            <a:chOff x="1087438" y="1036643"/>
            <a:chExt cx="7235829" cy="5727695"/>
          </a:xfrm>
        </p:grpSpPr>
        <p:cxnSp>
          <p:nvCxnSpPr>
            <p:cNvPr id="159758" name="AutoShape 2"/>
            <p:cNvCxnSpPr>
              <a:cxnSpLocks noChangeShapeType="1"/>
              <a:stCxn id="159837" idx="1"/>
              <a:endCxn id="159835" idx="3"/>
            </p:cNvCxnSpPr>
            <p:nvPr/>
          </p:nvCxnSpPr>
          <p:spPr bwMode="auto">
            <a:xfrm rot="10800000" flipV="1">
              <a:off x="4398963" y="1316038"/>
              <a:ext cx="500062" cy="1587"/>
            </a:xfrm>
            <a:prstGeom prst="bentConnector3">
              <a:avLst>
                <a:gd name="adj1" fmla="val 50157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59759" name="AutoShape 3"/>
            <p:cNvCxnSpPr>
              <a:cxnSpLocks noChangeShapeType="1"/>
              <a:stCxn id="159835" idx="1"/>
              <a:endCxn id="159833" idx="3"/>
            </p:cNvCxnSpPr>
            <p:nvPr/>
          </p:nvCxnSpPr>
          <p:spPr bwMode="auto">
            <a:xfrm rot="10800000" flipV="1">
              <a:off x="2693988" y="1317625"/>
              <a:ext cx="500062" cy="1588"/>
            </a:xfrm>
            <a:prstGeom prst="bentConnector3">
              <a:avLst>
                <a:gd name="adj1" fmla="val 50157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159760" name="Group 25"/>
            <p:cNvGrpSpPr>
              <a:grpSpLocks/>
            </p:cNvGrpSpPr>
            <p:nvPr/>
          </p:nvGrpSpPr>
          <p:grpSpPr bwMode="auto">
            <a:xfrm>
              <a:off x="4899027" y="1036643"/>
              <a:ext cx="1693864" cy="854078"/>
              <a:chOff x="2853" y="1049"/>
              <a:chExt cx="1067" cy="538"/>
            </a:xfrm>
          </p:grpSpPr>
          <p:sp>
            <p:nvSpPr>
              <p:cNvPr id="159837" name="Rectangle 5"/>
              <p:cNvSpPr>
                <a:spLocks noChangeArrowheads="1"/>
              </p:cNvSpPr>
              <p:nvPr/>
            </p:nvSpPr>
            <p:spPr bwMode="auto">
              <a:xfrm>
                <a:off x="2853" y="1089"/>
                <a:ext cx="759" cy="272"/>
              </a:xfrm>
              <a:prstGeom prst="rect">
                <a:avLst/>
              </a:prstGeom>
              <a:gradFill rotWithShape="0">
                <a:gsLst>
                  <a:gs pos="0">
                    <a:srgbClr val="B7C9E3"/>
                  </a:gs>
                  <a:gs pos="100000">
                    <a:srgbClr val="FF0000"/>
                  </a:gs>
                </a:gsLst>
                <a:lin ang="0" scaled="1"/>
              </a:gra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en-GB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  <p:sp>
            <p:nvSpPr>
              <p:cNvPr id="159838" name="Text Box 6"/>
              <p:cNvSpPr txBox="1">
                <a:spLocks noChangeArrowheads="1"/>
              </p:cNvSpPr>
              <p:nvPr/>
            </p:nvSpPr>
            <p:spPr bwMode="auto">
              <a:xfrm>
                <a:off x="2916" y="1049"/>
                <a:ext cx="1004" cy="53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GB" sz="100">
                    <a:solidFill>
                      <a:srgbClr val="000000"/>
                    </a:solidFill>
                    <a:latin typeface="Futura Bk" pitchFamily="34" charset="0"/>
                  </a:rPr>
                  <a:t>Vulnerability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GB" sz="100">
                    <a:solidFill>
                      <a:srgbClr val="000000"/>
                    </a:solidFill>
                    <a:latin typeface="Futura Bk" pitchFamily="34" charset="0"/>
                  </a:rPr>
                  <a:t>Disclosed</a:t>
                </a:r>
                <a:endParaRPr lang="en-US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</p:grpSp>
        <p:grpSp>
          <p:nvGrpSpPr>
            <p:cNvPr id="159761" name="Group 7"/>
            <p:cNvGrpSpPr>
              <a:grpSpLocks/>
            </p:cNvGrpSpPr>
            <p:nvPr/>
          </p:nvGrpSpPr>
          <p:grpSpPr bwMode="auto">
            <a:xfrm>
              <a:off x="3194049" y="1038238"/>
              <a:ext cx="1716088" cy="854078"/>
              <a:chOff x="2199" y="2201"/>
              <a:chExt cx="1081" cy="538"/>
            </a:xfrm>
          </p:grpSpPr>
          <p:sp>
            <p:nvSpPr>
              <p:cNvPr id="159835" name="Rectangle 8"/>
              <p:cNvSpPr>
                <a:spLocks noChangeArrowheads="1"/>
              </p:cNvSpPr>
              <p:nvPr/>
            </p:nvSpPr>
            <p:spPr bwMode="auto">
              <a:xfrm>
                <a:off x="2199" y="2241"/>
                <a:ext cx="759" cy="272"/>
              </a:xfrm>
              <a:prstGeom prst="rect">
                <a:avLst/>
              </a:prstGeom>
              <a:gradFill rotWithShape="0">
                <a:gsLst>
                  <a:gs pos="0">
                    <a:srgbClr val="B7C9E3"/>
                  </a:gs>
                  <a:gs pos="100000">
                    <a:srgbClr val="FF0000"/>
                  </a:gs>
                </a:gsLst>
                <a:lin ang="0" scaled="1"/>
              </a:gra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en-GB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  <p:sp>
            <p:nvSpPr>
              <p:cNvPr id="159836" name="Text Box 9"/>
              <p:cNvSpPr txBox="1">
                <a:spLocks noChangeArrowheads="1"/>
              </p:cNvSpPr>
              <p:nvPr/>
            </p:nvSpPr>
            <p:spPr bwMode="auto">
              <a:xfrm>
                <a:off x="2325" y="2201"/>
                <a:ext cx="955" cy="53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GB" sz="100">
                    <a:solidFill>
                      <a:srgbClr val="000000"/>
                    </a:solidFill>
                    <a:latin typeface="Futura Bk" pitchFamily="34" charset="0"/>
                  </a:rPr>
                  <a:t>Exploit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GB" sz="100">
                    <a:solidFill>
                      <a:srgbClr val="000000"/>
                    </a:solidFill>
                    <a:latin typeface="Futura Bk" pitchFamily="34" charset="0"/>
                  </a:rPr>
                  <a:t>Available</a:t>
                </a:r>
                <a:endParaRPr lang="en-US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</p:grpSp>
        <p:grpSp>
          <p:nvGrpSpPr>
            <p:cNvPr id="159762" name="Group 10"/>
            <p:cNvGrpSpPr>
              <a:grpSpLocks/>
            </p:cNvGrpSpPr>
            <p:nvPr/>
          </p:nvGrpSpPr>
          <p:grpSpPr bwMode="auto">
            <a:xfrm>
              <a:off x="1489078" y="1039813"/>
              <a:ext cx="1562102" cy="706438"/>
              <a:chOff x="3175" y="1810"/>
              <a:chExt cx="984" cy="445"/>
            </a:xfrm>
          </p:grpSpPr>
          <p:sp>
            <p:nvSpPr>
              <p:cNvPr id="159833" name="Rectangle 11"/>
              <p:cNvSpPr>
                <a:spLocks noChangeArrowheads="1"/>
              </p:cNvSpPr>
              <p:nvPr/>
            </p:nvSpPr>
            <p:spPr bwMode="auto">
              <a:xfrm>
                <a:off x="3175" y="1850"/>
                <a:ext cx="759" cy="272"/>
              </a:xfrm>
              <a:prstGeom prst="rect">
                <a:avLst/>
              </a:prstGeom>
              <a:gradFill rotWithShape="0">
                <a:gsLst>
                  <a:gs pos="0">
                    <a:srgbClr val="B7C9E3"/>
                  </a:gs>
                  <a:gs pos="100000">
                    <a:srgbClr val="FF0000"/>
                  </a:gs>
                </a:gsLst>
                <a:lin ang="0" scaled="1"/>
              </a:gra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en-GB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  <p:sp>
            <p:nvSpPr>
              <p:cNvPr id="159834" name="Text Box 12"/>
              <p:cNvSpPr txBox="1">
                <a:spLocks noChangeArrowheads="1"/>
              </p:cNvSpPr>
              <p:nvPr/>
            </p:nvSpPr>
            <p:spPr bwMode="auto">
              <a:xfrm>
                <a:off x="3225" y="1810"/>
                <a:ext cx="934" cy="44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 anchorCtr="1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GB" sz="100">
                    <a:solidFill>
                      <a:srgbClr val="000000"/>
                    </a:solidFill>
                    <a:latin typeface="Futura Bk" pitchFamily="34" charset="0"/>
                  </a:rPr>
                  <a:t>Malware</a:t>
                </a:r>
                <a:endParaRPr lang="en-US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</p:grpSp>
        <p:grpSp>
          <p:nvGrpSpPr>
            <p:cNvPr id="159763" name="Group 13"/>
            <p:cNvGrpSpPr>
              <a:grpSpLocks/>
            </p:cNvGrpSpPr>
            <p:nvPr/>
          </p:nvGrpSpPr>
          <p:grpSpPr bwMode="auto">
            <a:xfrm>
              <a:off x="6605591" y="1036650"/>
              <a:ext cx="1717676" cy="854078"/>
              <a:chOff x="2199" y="2201"/>
              <a:chExt cx="1082" cy="538"/>
            </a:xfrm>
          </p:grpSpPr>
          <p:sp>
            <p:nvSpPr>
              <p:cNvPr id="159831" name="Rectangle 14"/>
              <p:cNvSpPr>
                <a:spLocks noChangeArrowheads="1"/>
              </p:cNvSpPr>
              <p:nvPr/>
            </p:nvSpPr>
            <p:spPr bwMode="auto">
              <a:xfrm>
                <a:off x="2199" y="2241"/>
                <a:ext cx="759" cy="272"/>
              </a:xfrm>
              <a:prstGeom prst="rect">
                <a:avLst/>
              </a:prstGeom>
              <a:gradFill rotWithShape="0">
                <a:gsLst>
                  <a:gs pos="0">
                    <a:srgbClr val="B7C9E3"/>
                  </a:gs>
                  <a:gs pos="100000">
                    <a:srgbClr val="FF0000"/>
                  </a:gs>
                </a:gsLst>
                <a:lin ang="0" scaled="1"/>
              </a:gra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en-GB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  <p:sp>
            <p:nvSpPr>
              <p:cNvPr id="159832" name="Text Box 15"/>
              <p:cNvSpPr txBox="1">
                <a:spLocks noChangeArrowheads="1"/>
              </p:cNvSpPr>
              <p:nvPr/>
            </p:nvSpPr>
            <p:spPr bwMode="auto">
              <a:xfrm>
                <a:off x="2326" y="2201"/>
                <a:ext cx="955" cy="53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GB" sz="100">
                    <a:solidFill>
                      <a:srgbClr val="000000"/>
                    </a:solidFill>
                    <a:latin typeface="Futura Bk" pitchFamily="34" charset="0"/>
                  </a:rPr>
                  <a:t>Patch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GB" sz="100">
                    <a:solidFill>
                      <a:srgbClr val="000000"/>
                    </a:solidFill>
                    <a:latin typeface="Futura Bk" pitchFamily="34" charset="0"/>
                  </a:rPr>
                  <a:t>Available</a:t>
                </a:r>
                <a:endParaRPr lang="en-US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</p:grpSp>
        <p:cxnSp>
          <p:nvCxnSpPr>
            <p:cNvPr id="159764" name="AutoShape 16"/>
            <p:cNvCxnSpPr>
              <a:cxnSpLocks noChangeShapeType="1"/>
              <a:stCxn id="159837" idx="3"/>
              <a:endCxn id="159831" idx="1"/>
            </p:cNvCxnSpPr>
            <p:nvPr/>
          </p:nvCxnSpPr>
          <p:spPr bwMode="auto">
            <a:xfrm>
              <a:off x="6103938" y="1316038"/>
              <a:ext cx="501650" cy="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grpSp>
          <p:nvGrpSpPr>
            <p:cNvPr id="159765" name="Group 17"/>
            <p:cNvGrpSpPr>
              <a:grpSpLocks/>
            </p:cNvGrpSpPr>
            <p:nvPr/>
          </p:nvGrpSpPr>
          <p:grpSpPr bwMode="auto">
            <a:xfrm>
              <a:off x="5732465" y="2865438"/>
              <a:ext cx="1681164" cy="957263"/>
              <a:chOff x="1989" y="2952"/>
              <a:chExt cx="1059" cy="603"/>
            </a:xfrm>
          </p:grpSpPr>
          <p:sp>
            <p:nvSpPr>
              <p:cNvPr id="159829" name="Rectangle 18"/>
              <p:cNvSpPr>
                <a:spLocks noChangeArrowheads="1"/>
              </p:cNvSpPr>
              <p:nvPr/>
            </p:nvSpPr>
            <p:spPr bwMode="auto">
              <a:xfrm>
                <a:off x="1989" y="2952"/>
                <a:ext cx="760" cy="482"/>
              </a:xfrm>
              <a:prstGeom prst="rect">
                <a:avLst/>
              </a:prstGeom>
              <a:solidFill>
                <a:srgbClr val="E8EEF7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en-GB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  <p:sp>
            <p:nvSpPr>
              <p:cNvPr id="159830" name="Text Box 19"/>
              <p:cNvSpPr txBox="1">
                <a:spLocks noChangeArrowheads="1"/>
              </p:cNvSpPr>
              <p:nvPr/>
            </p:nvSpPr>
            <p:spPr bwMode="auto">
              <a:xfrm>
                <a:off x="2148" y="3012"/>
                <a:ext cx="900" cy="5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GB" sz="100">
                    <a:solidFill>
                      <a:srgbClr val="000000"/>
                    </a:solidFill>
                    <a:latin typeface="Futura Bk" pitchFamily="34" charset="0"/>
                  </a:rPr>
                  <a:t>Test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GB" sz="100">
                    <a:solidFill>
                      <a:srgbClr val="000000"/>
                    </a:solidFill>
                    <a:latin typeface="Futura Bk" pitchFamily="34" charset="0"/>
                  </a:rPr>
                  <a:t>Solution</a:t>
                </a:r>
                <a:endParaRPr lang="en-US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</p:grpSp>
        <p:grpSp>
          <p:nvGrpSpPr>
            <p:cNvPr id="159766" name="Group 20"/>
            <p:cNvGrpSpPr>
              <a:grpSpLocks/>
            </p:cNvGrpSpPr>
            <p:nvPr/>
          </p:nvGrpSpPr>
          <p:grpSpPr bwMode="auto">
            <a:xfrm>
              <a:off x="5734051" y="3814763"/>
              <a:ext cx="1693864" cy="957263"/>
              <a:chOff x="1989" y="2952"/>
              <a:chExt cx="1067" cy="603"/>
            </a:xfrm>
          </p:grpSpPr>
          <p:sp>
            <p:nvSpPr>
              <p:cNvPr id="159827" name="Rectangle 21"/>
              <p:cNvSpPr>
                <a:spLocks noChangeArrowheads="1"/>
              </p:cNvSpPr>
              <p:nvPr/>
            </p:nvSpPr>
            <p:spPr bwMode="auto">
              <a:xfrm>
                <a:off x="1989" y="2952"/>
                <a:ext cx="760" cy="482"/>
              </a:xfrm>
              <a:prstGeom prst="rect">
                <a:avLst/>
              </a:prstGeom>
              <a:solidFill>
                <a:srgbClr val="E8EEF7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en-GB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  <p:sp>
            <p:nvSpPr>
              <p:cNvPr id="159828" name="Text Box 22"/>
              <p:cNvSpPr txBox="1">
                <a:spLocks noChangeArrowheads="1"/>
              </p:cNvSpPr>
              <p:nvPr/>
            </p:nvSpPr>
            <p:spPr bwMode="auto">
              <a:xfrm>
                <a:off x="2071" y="3012"/>
                <a:ext cx="985" cy="5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GB" sz="100">
                    <a:solidFill>
                      <a:srgbClr val="000000"/>
                    </a:solidFill>
                    <a:latin typeface="Futura Bk" pitchFamily="34" charset="0"/>
                  </a:rPr>
                  <a:t>Patch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GB" sz="100">
                    <a:solidFill>
                      <a:srgbClr val="000000"/>
                    </a:solidFill>
                    <a:latin typeface="Futura Bk" pitchFamily="34" charset="0"/>
                  </a:rPr>
                  <a:t>Deployment</a:t>
                </a:r>
                <a:endParaRPr lang="en-US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</p:grpSp>
        <p:cxnSp>
          <p:nvCxnSpPr>
            <p:cNvPr id="159767" name="AutoShape 23"/>
            <p:cNvCxnSpPr>
              <a:cxnSpLocks noChangeShapeType="1"/>
              <a:stCxn id="159838" idx="2"/>
              <a:endCxn id="159825" idx="0"/>
            </p:cNvCxnSpPr>
            <p:nvPr/>
          </p:nvCxnSpPr>
          <p:spPr bwMode="auto">
            <a:xfrm rot="16200000" flipH="1">
              <a:off x="5830037" y="1412024"/>
              <a:ext cx="322166" cy="68918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59768" name="AutoShape 24"/>
            <p:cNvCxnSpPr>
              <a:cxnSpLocks noChangeShapeType="1"/>
              <a:stCxn id="159832" idx="2"/>
              <a:endCxn id="159829" idx="3"/>
            </p:cNvCxnSpPr>
            <p:nvPr/>
          </p:nvCxnSpPr>
          <p:spPr bwMode="auto">
            <a:xfrm rot="5400000">
              <a:off x="6347930" y="2186572"/>
              <a:ext cx="1652489" cy="470420"/>
            </a:xfrm>
            <a:prstGeom prst="bentConnector2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59769" name="AutoShape 25"/>
            <p:cNvCxnSpPr>
              <a:cxnSpLocks noChangeShapeType="1"/>
              <a:stCxn id="159825" idx="2"/>
              <a:endCxn id="159829" idx="0"/>
            </p:cNvCxnSpPr>
            <p:nvPr/>
          </p:nvCxnSpPr>
          <p:spPr bwMode="auto">
            <a:xfrm>
              <a:off x="6335713" y="2682875"/>
              <a:ext cx="0" cy="1825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9770" name="AutoShape 26"/>
            <p:cNvCxnSpPr>
              <a:cxnSpLocks noChangeShapeType="1"/>
              <a:stCxn id="159829" idx="2"/>
              <a:endCxn id="159827" idx="0"/>
            </p:cNvCxnSpPr>
            <p:nvPr/>
          </p:nvCxnSpPr>
          <p:spPr bwMode="auto">
            <a:xfrm>
              <a:off x="6335713" y="3630613"/>
              <a:ext cx="1587" cy="184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159771" name="Group 27"/>
            <p:cNvGrpSpPr>
              <a:grpSpLocks/>
            </p:cNvGrpSpPr>
            <p:nvPr/>
          </p:nvGrpSpPr>
          <p:grpSpPr bwMode="auto">
            <a:xfrm>
              <a:off x="5732464" y="1917700"/>
              <a:ext cx="1703388" cy="957263"/>
              <a:chOff x="1989" y="2952"/>
              <a:chExt cx="1073" cy="603"/>
            </a:xfrm>
          </p:grpSpPr>
          <p:sp>
            <p:nvSpPr>
              <p:cNvPr id="159825" name="Rectangle 28"/>
              <p:cNvSpPr>
                <a:spLocks noChangeArrowheads="1"/>
              </p:cNvSpPr>
              <p:nvPr/>
            </p:nvSpPr>
            <p:spPr bwMode="auto">
              <a:xfrm>
                <a:off x="1989" y="2952"/>
                <a:ext cx="760" cy="482"/>
              </a:xfrm>
              <a:prstGeom prst="rect">
                <a:avLst/>
              </a:prstGeom>
              <a:solidFill>
                <a:srgbClr val="E8EEF7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en-GB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  <p:sp>
            <p:nvSpPr>
              <p:cNvPr id="159826" name="Text Box 29"/>
              <p:cNvSpPr txBox="1">
                <a:spLocks noChangeArrowheads="1"/>
              </p:cNvSpPr>
              <p:nvPr/>
            </p:nvSpPr>
            <p:spPr bwMode="auto">
              <a:xfrm>
                <a:off x="2058" y="3012"/>
                <a:ext cx="1004" cy="5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GB" sz="100">
                    <a:solidFill>
                      <a:srgbClr val="000000"/>
                    </a:solidFill>
                    <a:latin typeface="Futura Bk" pitchFamily="34" charset="0"/>
                  </a:rPr>
                  <a:t>Vulnerability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GB" sz="100">
                    <a:solidFill>
                      <a:srgbClr val="000000"/>
                    </a:solidFill>
                    <a:latin typeface="Futura Bk" pitchFamily="34" charset="0"/>
                  </a:rPr>
                  <a:t>Assessment</a:t>
                </a:r>
                <a:endParaRPr lang="en-US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</p:grpSp>
        <p:grpSp>
          <p:nvGrpSpPr>
            <p:cNvPr id="159772" name="Group 31"/>
            <p:cNvGrpSpPr>
              <a:grpSpLocks/>
            </p:cNvGrpSpPr>
            <p:nvPr/>
          </p:nvGrpSpPr>
          <p:grpSpPr bwMode="auto">
            <a:xfrm>
              <a:off x="5737225" y="4856163"/>
              <a:ext cx="1712913" cy="957263"/>
              <a:chOff x="1989" y="2952"/>
              <a:chExt cx="1079" cy="603"/>
            </a:xfrm>
          </p:grpSpPr>
          <p:sp>
            <p:nvSpPr>
              <p:cNvPr id="159823" name="Rectangle 32"/>
              <p:cNvSpPr>
                <a:spLocks noChangeArrowheads="1"/>
              </p:cNvSpPr>
              <p:nvPr/>
            </p:nvSpPr>
            <p:spPr bwMode="auto">
              <a:xfrm>
                <a:off x="1989" y="2952"/>
                <a:ext cx="760" cy="482"/>
              </a:xfrm>
              <a:prstGeom prst="rect">
                <a:avLst/>
              </a:prstGeom>
              <a:solidFill>
                <a:srgbClr val="E8EEF7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en-GB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  <p:sp>
            <p:nvSpPr>
              <p:cNvPr id="159824" name="Text Box 33"/>
              <p:cNvSpPr txBox="1">
                <a:spLocks noChangeArrowheads="1"/>
              </p:cNvSpPr>
              <p:nvPr/>
            </p:nvSpPr>
            <p:spPr bwMode="auto">
              <a:xfrm>
                <a:off x="2065" y="3012"/>
                <a:ext cx="1003" cy="5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GB" sz="100">
                    <a:solidFill>
                      <a:srgbClr val="000000"/>
                    </a:solidFill>
                    <a:latin typeface="Futura Bk" pitchFamily="34" charset="0"/>
                  </a:rPr>
                  <a:t>Accelerated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GB" sz="100">
                    <a:solidFill>
                      <a:srgbClr val="000000"/>
                    </a:solidFill>
                    <a:latin typeface="Futura Bk" pitchFamily="34" charset="0"/>
                  </a:rPr>
                  <a:t>Patching</a:t>
                </a:r>
                <a:endParaRPr lang="en-US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</p:grpSp>
        <p:grpSp>
          <p:nvGrpSpPr>
            <p:cNvPr id="159773" name="Group 34"/>
            <p:cNvGrpSpPr>
              <a:grpSpLocks/>
            </p:cNvGrpSpPr>
            <p:nvPr/>
          </p:nvGrpSpPr>
          <p:grpSpPr bwMode="auto">
            <a:xfrm>
              <a:off x="5754688" y="5807075"/>
              <a:ext cx="1692275" cy="957263"/>
              <a:chOff x="1989" y="2952"/>
              <a:chExt cx="1066" cy="603"/>
            </a:xfrm>
          </p:grpSpPr>
          <p:sp>
            <p:nvSpPr>
              <p:cNvPr id="159821" name="Rectangle 35"/>
              <p:cNvSpPr>
                <a:spLocks noChangeArrowheads="1"/>
              </p:cNvSpPr>
              <p:nvPr/>
            </p:nvSpPr>
            <p:spPr bwMode="auto">
              <a:xfrm>
                <a:off x="1989" y="2952"/>
                <a:ext cx="760" cy="482"/>
              </a:xfrm>
              <a:prstGeom prst="rect">
                <a:avLst/>
              </a:prstGeom>
              <a:solidFill>
                <a:srgbClr val="E8EEF7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en-GB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  <p:sp>
            <p:nvSpPr>
              <p:cNvPr id="159822" name="Text Box 36"/>
              <p:cNvSpPr txBox="1">
                <a:spLocks noChangeArrowheads="1"/>
              </p:cNvSpPr>
              <p:nvPr/>
            </p:nvSpPr>
            <p:spPr bwMode="auto">
              <a:xfrm>
                <a:off x="2084" y="3012"/>
                <a:ext cx="971" cy="5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GB" sz="100">
                    <a:solidFill>
                      <a:srgbClr val="000000"/>
                    </a:solidFill>
                    <a:latin typeface="Futura Bk" pitchFamily="34" charset="0"/>
                  </a:rPr>
                  <a:t>Emergency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GB" sz="100">
                    <a:solidFill>
                      <a:srgbClr val="000000"/>
                    </a:solidFill>
                    <a:latin typeface="Futura Bk" pitchFamily="34" charset="0"/>
                  </a:rPr>
                  <a:t>Patching</a:t>
                </a:r>
                <a:endParaRPr lang="en-US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</p:grpSp>
        <p:cxnSp>
          <p:nvCxnSpPr>
            <p:cNvPr id="159774" name="AutoShape 37"/>
            <p:cNvCxnSpPr>
              <a:cxnSpLocks noChangeShapeType="1"/>
              <a:stCxn id="159829" idx="2"/>
              <a:endCxn id="159823" idx="3"/>
            </p:cNvCxnSpPr>
            <p:nvPr/>
          </p:nvCxnSpPr>
          <p:spPr bwMode="auto">
            <a:xfrm rot="16200000" flipH="1">
              <a:off x="5835650" y="4130676"/>
              <a:ext cx="1608137" cy="608012"/>
            </a:xfrm>
            <a:prstGeom prst="bentConnector4">
              <a:avLst>
                <a:gd name="adj1" fmla="val 4144"/>
                <a:gd name="adj2" fmla="val 13759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59775" name="AutoShape 38"/>
            <p:cNvCxnSpPr>
              <a:cxnSpLocks noChangeShapeType="1"/>
              <a:stCxn id="159829" idx="2"/>
              <a:endCxn id="159821" idx="3"/>
            </p:cNvCxnSpPr>
            <p:nvPr/>
          </p:nvCxnSpPr>
          <p:spPr bwMode="auto">
            <a:xfrm rot="16200000" flipH="1">
              <a:off x="5368926" y="4597400"/>
              <a:ext cx="2559050" cy="625475"/>
            </a:xfrm>
            <a:prstGeom prst="bentConnector4">
              <a:avLst>
                <a:gd name="adj1" fmla="val 1611"/>
                <a:gd name="adj2" fmla="val 1728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159776" name="Group 39"/>
            <p:cNvGrpSpPr>
              <a:grpSpLocks/>
            </p:cNvGrpSpPr>
            <p:nvPr/>
          </p:nvGrpSpPr>
          <p:grpSpPr bwMode="auto">
            <a:xfrm>
              <a:off x="3781425" y="2046288"/>
              <a:ext cx="1631950" cy="874713"/>
              <a:chOff x="4808" y="1701"/>
              <a:chExt cx="1028" cy="551"/>
            </a:xfrm>
          </p:grpSpPr>
          <p:sp>
            <p:nvSpPr>
              <p:cNvPr id="159819" name="AutoShape 40"/>
              <p:cNvSpPr>
                <a:spLocks noChangeArrowheads="1"/>
              </p:cNvSpPr>
              <p:nvPr/>
            </p:nvSpPr>
            <p:spPr bwMode="auto">
              <a:xfrm>
                <a:off x="4808" y="1701"/>
                <a:ext cx="692" cy="504"/>
              </a:xfrm>
              <a:prstGeom prst="diamond">
                <a:avLst/>
              </a:prstGeom>
              <a:solidFill>
                <a:srgbClr val="E8EEF7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en-GB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  <p:sp>
            <p:nvSpPr>
              <p:cNvPr id="159820" name="Text Box 41"/>
              <p:cNvSpPr txBox="1">
                <a:spLocks noChangeArrowheads="1"/>
              </p:cNvSpPr>
              <p:nvPr/>
            </p:nvSpPr>
            <p:spPr bwMode="auto">
              <a:xfrm>
                <a:off x="4896" y="1802"/>
                <a:ext cx="940" cy="4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GB" sz="100">
                    <a:solidFill>
                      <a:srgbClr val="000000"/>
                    </a:solidFill>
                    <a:latin typeface="Futura Bk" pitchFamily="34" charset="0"/>
                  </a:rPr>
                  <a:t>Exposed?</a:t>
                </a:r>
                <a:endParaRPr lang="en-US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</p:grpSp>
        <p:grpSp>
          <p:nvGrpSpPr>
            <p:cNvPr id="159777" name="Group 42"/>
            <p:cNvGrpSpPr>
              <a:grpSpLocks/>
            </p:cNvGrpSpPr>
            <p:nvPr/>
          </p:nvGrpSpPr>
          <p:grpSpPr bwMode="auto">
            <a:xfrm>
              <a:off x="3784602" y="3182938"/>
              <a:ext cx="1627188" cy="981075"/>
              <a:chOff x="4827" y="2976"/>
              <a:chExt cx="1025" cy="618"/>
            </a:xfrm>
          </p:grpSpPr>
          <p:sp>
            <p:nvSpPr>
              <p:cNvPr id="159817" name="AutoShape 43"/>
              <p:cNvSpPr>
                <a:spLocks noChangeArrowheads="1"/>
              </p:cNvSpPr>
              <p:nvPr/>
            </p:nvSpPr>
            <p:spPr bwMode="auto">
              <a:xfrm>
                <a:off x="4827" y="2976"/>
                <a:ext cx="692" cy="504"/>
              </a:xfrm>
              <a:prstGeom prst="diamond">
                <a:avLst/>
              </a:prstGeom>
              <a:solidFill>
                <a:srgbClr val="E8EEF7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en-GB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  <p:sp>
            <p:nvSpPr>
              <p:cNvPr id="159818" name="Text Box 44"/>
              <p:cNvSpPr txBox="1">
                <a:spLocks noChangeArrowheads="1"/>
              </p:cNvSpPr>
              <p:nvPr/>
            </p:nvSpPr>
            <p:spPr bwMode="auto">
              <a:xfrm>
                <a:off x="4877" y="3050"/>
                <a:ext cx="975" cy="5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GB" sz="100">
                    <a:solidFill>
                      <a:srgbClr val="000000"/>
                    </a:solidFill>
                    <a:latin typeface="Futura Bk" pitchFamily="34" charset="0"/>
                  </a:rPr>
                  <a:t>Early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GB" sz="100">
                    <a:solidFill>
                      <a:srgbClr val="000000"/>
                    </a:solidFill>
                    <a:latin typeface="Futura Bk" pitchFamily="34" charset="0"/>
                  </a:rPr>
                  <a:t>Mitigation?</a:t>
                </a:r>
                <a:endParaRPr lang="en-US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</p:grpSp>
        <p:cxnSp>
          <p:nvCxnSpPr>
            <p:cNvPr id="159778" name="AutoShape 45"/>
            <p:cNvCxnSpPr>
              <a:cxnSpLocks noChangeShapeType="1"/>
              <a:stCxn id="159819" idx="2"/>
              <a:endCxn id="159817" idx="0"/>
            </p:cNvCxnSpPr>
            <p:nvPr/>
          </p:nvCxnSpPr>
          <p:spPr bwMode="auto">
            <a:xfrm rot="16200000" flipH="1">
              <a:off x="4164013" y="3013075"/>
              <a:ext cx="336550" cy="317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59779" name="Text Box 46"/>
            <p:cNvSpPr txBox="1">
              <a:spLocks noChangeArrowheads="1"/>
            </p:cNvSpPr>
            <p:nvPr/>
          </p:nvSpPr>
          <p:spPr bwMode="auto">
            <a:xfrm>
              <a:off x="4234108" y="2769029"/>
              <a:ext cx="1212571" cy="7124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GB" sz="100">
                  <a:solidFill>
                    <a:srgbClr val="000000"/>
                  </a:solidFill>
                  <a:latin typeface="Futura Bk" pitchFamily="34" charset="0"/>
                </a:rPr>
                <a:t>Y</a:t>
              </a:r>
              <a:endParaRPr lang="en-US" sz="100">
                <a:solidFill>
                  <a:srgbClr val="000000"/>
                </a:solidFill>
                <a:latin typeface="Futura Bk" pitchFamily="34" charset="0"/>
              </a:endParaRPr>
            </a:p>
          </p:txBody>
        </p:sp>
        <p:grpSp>
          <p:nvGrpSpPr>
            <p:cNvPr id="159780" name="Group 47"/>
            <p:cNvGrpSpPr>
              <a:grpSpLocks/>
            </p:cNvGrpSpPr>
            <p:nvPr/>
          </p:nvGrpSpPr>
          <p:grpSpPr bwMode="auto">
            <a:xfrm>
              <a:off x="1141412" y="2408238"/>
              <a:ext cx="1638300" cy="981075"/>
              <a:chOff x="4827" y="2976"/>
              <a:chExt cx="1032" cy="618"/>
            </a:xfrm>
          </p:grpSpPr>
          <p:sp>
            <p:nvSpPr>
              <p:cNvPr id="159815" name="AutoShape 48"/>
              <p:cNvSpPr>
                <a:spLocks noChangeArrowheads="1"/>
              </p:cNvSpPr>
              <p:nvPr/>
            </p:nvSpPr>
            <p:spPr bwMode="auto">
              <a:xfrm>
                <a:off x="4827" y="2976"/>
                <a:ext cx="692" cy="504"/>
              </a:xfrm>
              <a:prstGeom prst="diamond">
                <a:avLst/>
              </a:prstGeom>
              <a:solidFill>
                <a:srgbClr val="E8EEF7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en-GB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  <p:sp>
            <p:nvSpPr>
              <p:cNvPr id="159816" name="Text Box 49"/>
              <p:cNvSpPr txBox="1">
                <a:spLocks noChangeArrowheads="1"/>
              </p:cNvSpPr>
              <p:nvPr/>
            </p:nvSpPr>
            <p:spPr bwMode="auto">
              <a:xfrm>
                <a:off x="4928" y="3050"/>
                <a:ext cx="931" cy="5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GB" sz="100">
                    <a:solidFill>
                      <a:srgbClr val="000000"/>
                    </a:solidFill>
                    <a:latin typeface="Futura Bk" pitchFamily="34" charset="0"/>
                  </a:rPr>
                  <a:t>Malware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GB" sz="100">
                    <a:solidFill>
                      <a:srgbClr val="000000"/>
                    </a:solidFill>
                    <a:latin typeface="Futura Bk" pitchFamily="34" charset="0"/>
                  </a:rPr>
                  <a:t>Reports?</a:t>
                </a:r>
                <a:endParaRPr lang="en-US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</p:grpSp>
        <p:sp>
          <p:nvSpPr>
            <p:cNvPr id="159781" name="Text Box 50"/>
            <p:cNvSpPr txBox="1">
              <a:spLocks noChangeArrowheads="1"/>
            </p:cNvSpPr>
            <p:nvPr/>
          </p:nvSpPr>
          <p:spPr bwMode="auto">
            <a:xfrm>
              <a:off x="3472494" y="3088016"/>
              <a:ext cx="1232613" cy="7124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GB" sz="100">
                  <a:solidFill>
                    <a:srgbClr val="000000"/>
                  </a:solidFill>
                  <a:latin typeface="Futura Bk" pitchFamily="34" charset="0"/>
                </a:rPr>
                <a:t>N</a:t>
              </a:r>
              <a:endParaRPr lang="en-US" sz="100">
                <a:solidFill>
                  <a:srgbClr val="000000"/>
                </a:solidFill>
                <a:latin typeface="Futura Bk" pitchFamily="34" charset="0"/>
              </a:endParaRPr>
            </a:p>
          </p:txBody>
        </p:sp>
        <p:grpSp>
          <p:nvGrpSpPr>
            <p:cNvPr id="159782" name="Group 51"/>
            <p:cNvGrpSpPr>
              <a:grpSpLocks/>
            </p:cNvGrpSpPr>
            <p:nvPr/>
          </p:nvGrpSpPr>
          <p:grpSpPr bwMode="auto">
            <a:xfrm>
              <a:off x="2338387" y="3206750"/>
              <a:ext cx="1662113" cy="874713"/>
              <a:chOff x="4808" y="1701"/>
              <a:chExt cx="1047" cy="551"/>
            </a:xfrm>
          </p:grpSpPr>
          <p:sp>
            <p:nvSpPr>
              <p:cNvPr id="159813" name="AutoShape 52"/>
              <p:cNvSpPr>
                <a:spLocks noChangeArrowheads="1"/>
              </p:cNvSpPr>
              <p:nvPr/>
            </p:nvSpPr>
            <p:spPr bwMode="auto">
              <a:xfrm>
                <a:off x="4808" y="1701"/>
                <a:ext cx="692" cy="504"/>
              </a:xfrm>
              <a:prstGeom prst="diamond">
                <a:avLst/>
              </a:prstGeom>
              <a:solidFill>
                <a:srgbClr val="E8EEF7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en-GB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  <p:sp>
            <p:nvSpPr>
              <p:cNvPr id="159814" name="Text Box 53"/>
              <p:cNvSpPr txBox="1">
                <a:spLocks noChangeArrowheads="1"/>
              </p:cNvSpPr>
              <p:nvPr/>
            </p:nvSpPr>
            <p:spPr bwMode="auto">
              <a:xfrm>
                <a:off x="4852" y="1802"/>
                <a:ext cx="1003" cy="4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GB" sz="100">
                    <a:solidFill>
                      <a:srgbClr val="000000"/>
                    </a:solidFill>
                    <a:latin typeface="Futura Bk" pitchFamily="34" charset="0"/>
                  </a:rPr>
                  <a:t>Accelerate?</a:t>
                </a:r>
                <a:endParaRPr lang="en-US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</p:grpSp>
        <p:sp>
          <p:nvSpPr>
            <p:cNvPr id="159783" name="Text Box 54"/>
            <p:cNvSpPr txBox="1">
              <a:spLocks noChangeArrowheads="1"/>
            </p:cNvSpPr>
            <p:nvPr/>
          </p:nvSpPr>
          <p:spPr bwMode="auto">
            <a:xfrm>
              <a:off x="2330072" y="2673333"/>
              <a:ext cx="1232613" cy="7124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GB" sz="100">
                  <a:solidFill>
                    <a:srgbClr val="000000"/>
                  </a:solidFill>
                  <a:latin typeface="Futura Bk" pitchFamily="34" charset="0"/>
                </a:rPr>
                <a:t>N</a:t>
              </a:r>
              <a:endParaRPr lang="en-US" sz="100">
                <a:solidFill>
                  <a:srgbClr val="000000"/>
                </a:solidFill>
                <a:latin typeface="Futura Bk" pitchFamily="34" charset="0"/>
              </a:endParaRPr>
            </a:p>
          </p:txBody>
        </p:sp>
        <p:cxnSp>
          <p:nvCxnSpPr>
            <p:cNvPr id="159784" name="AutoShape 55"/>
            <p:cNvCxnSpPr>
              <a:cxnSpLocks noChangeShapeType="1"/>
              <a:stCxn id="159815" idx="3"/>
              <a:endCxn id="159813" idx="0"/>
            </p:cNvCxnSpPr>
            <p:nvPr/>
          </p:nvCxnSpPr>
          <p:spPr bwMode="auto">
            <a:xfrm>
              <a:off x="2239963" y="2808288"/>
              <a:ext cx="647700" cy="3984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59785" name="AutoShape 56"/>
            <p:cNvCxnSpPr>
              <a:cxnSpLocks noChangeShapeType="1"/>
              <a:stCxn id="159813" idx="2"/>
              <a:endCxn id="159823" idx="1"/>
            </p:cNvCxnSpPr>
            <p:nvPr/>
          </p:nvCxnSpPr>
          <p:spPr bwMode="auto">
            <a:xfrm rot="16200000" flipH="1">
              <a:off x="3696494" y="3198019"/>
              <a:ext cx="1231900" cy="28495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59786" name="AutoShape 57"/>
            <p:cNvCxnSpPr>
              <a:cxnSpLocks noChangeShapeType="1"/>
              <a:stCxn id="159836" idx="2"/>
              <a:endCxn id="159819" idx="0"/>
            </p:cNvCxnSpPr>
            <p:nvPr/>
          </p:nvCxnSpPr>
          <p:spPr bwMode="auto">
            <a:xfrm rot="16200000" flipH="1">
              <a:off x="3938894" y="1654482"/>
              <a:ext cx="449167" cy="33444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159787" name="Group 58"/>
            <p:cNvGrpSpPr>
              <a:grpSpLocks/>
            </p:cNvGrpSpPr>
            <p:nvPr/>
          </p:nvGrpSpPr>
          <p:grpSpPr bwMode="auto">
            <a:xfrm>
              <a:off x="1139826" y="3551238"/>
              <a:ext cx="1655763" cy="981075"/>
              <a:chOff x="4827" y="2976"/>
              <a:chExt cx="1043" cy="618"/>
            </a:xfrm>
          </p:grpSpPr>
          <p:sp>
            <p:nvSpPr>
              <p:cNvPr id="159811" name="AutoShape 59"/>
              <p:cNvSpPr>
                <a:spLocks noChangeArrowheads="1"/>
              </p:cNvSpPr>
              <p:nvPr/>
            </p:nvSpPr>
            <p:spPr bwMode="auto">
              <a:xfrm>
                <a:off x="4827" y="2976"/>
                <a:ext cx="692" cy="504"/>
              </a:xfrm>
              <a:prstGeom prst="diamond">
                <a:avLst/>
              </a:prstGeom>
              <a:solidFill>
                <a:srgbClr val="E8EEF7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en-GB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  <p:sp>
            <p:nvSpPr>
              <p:cNvPr id="159812" name="Text Box 60"/>
              <p:cNvSpPr txBox="1">
                <a:spLocks noChangeArrowheads="1"/>
              </p:cNvSpPr>
              <p:nvPr/>
            </p:nvSpPr>
            <p:spPr bwMode="auto">
              <a:xfrm>
                <a:off x="4896" y="3050"/>
                <a:ext cx="974" cy="5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GB" sz="100">
                    <a:solidFill>
                      <a:srgbClr val="000000"/>
                    </a:solidFill>
                    <a:latin typeface="Futura Bk" pitchFamily="34" charset="0"/>
                  </a:rPr>
                  <a:t>Patch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GB" sz="100">
                    <a:solidFill>
                      <a:srgbClr val="000000"/>
                    </a:solidFill>
                    <a:latin typeface="Futura Bk" pitchFamily="34" charset="0"/>
                  </a:rPr>
                  <a:t>Available?</a:t>
                </a:r>
                <a:endParaRPr lang="en-US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</p:grpSp>
        <p:cxnSp>
          <p:nvCxnSpPr>
            <p:cNvPr id="159788" name="AutoShape 61"/>
            <p:cNvCxnSpPr>
              <a:cxnSpLocks noChangeShapeType="1"/>
              <a:stCxn id="159815" idx="2"/>
              <a:endCxn id="159811" idx="0"/>
            </p:cNvCxnSpPr>
            <p:nvPr/>
          </p:nvCxnSpPr>
          <p:spPr bwMode="auto">
            <a:xfrm rot="5400000">
              <a:off x="1518444" y="3378994"/>
              <a:ext cx="342900" cy="158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59789" name="AutoShape 62"/>
            <p:cNvCxnSpPr>
              <a:cxnSpLocks noChangeShapeType="1"/>
              <a:stCxn id="159811" idx="3"/>
              <a:endCxn id="159821" idx="1"/>
            </p:cNvCxnSpPr>
            <p:nvPr/>
          </p:nvCxnSpPr>
          <p:spPr bwMode="auto">
            <a:xfrm>
              <a:off x="2238375" y="3951288"/>
              <a:ext cx="3516313" cy="2238375"/>
            </a:xfrm>
            <a:prstGeom prst="bentConnector3">
              <a:avLst>
                <a:gd name="adj1" fmla="val 7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159790" name="Group 63"/>
            <p:cNvGrpSpPr>
              <a:grpSpLocks/>
            </p:cNvGrpSpPr>
            <p:nvPr/>
          </p:nvGrpSpPr>
          <p:grpSpPr bwMode="auto">
            <a:xfrm>
              <a:off x="1143006" y="4616450"/>
              <a:ext cx="1654176" cy="981075"/>
              <a:chOff x="4827" y="2976"/>
              <a:chExt cx="1042" cy="618"/>
            </a:xfrm>
          </p:grpSpPr>
          <p:sp>
            <p:nvSpPr>
              <p:cNvPr id="159809" name="AutoShape 64"/>
              <p:cNvSpPr>
                <a:spLocks noChangeArrowheads="1"/>
              </p:cNvSpPr>
              <p:nvPr/>
            </p:nvSpPr>
            <p:spPr bwMode="auto">
              <a:xfrm>
                <a:off x="4827" y="2976"/>
                <a:ext cx="692" cy="504"/>
              </a:xfrm>
              <a:prstGeom prst="diamond">
                <a:avLst/>
              </a:prstGeom>
              <a:solidFill>
                <a:srgbClr val="E8EEF7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en-GB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  <p:sp>
            <p:nvSpPr>
              <p:cNvPr id="159810" name="Text Box 65"/>
              <p:cNvSpPr txBox="1">
                <a:spLocks noChangeArrowheads="1"/>
              </p:cNvSpPr>
              <p:nvPr/>
            </p:nvSpPr>
            <p:spPr bwMode="auto">
              <a:xfrm>
                <a:off x="4852" y="3050"/>
                <a:ext cx="1017" cy="5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GB" sz="100">
                    <a:solidFill>
                      <a:srgbClr val="000000"/>
                    </a:solidFill>
                    <a:latin typeface="Futura Bk" pitchFamily="34" charset="0"/>
                  </a:rPr>
                  <a:t>Workaround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GB" sz="100">
                    <a:solidFill>
                      <a:srgbClr val="000000"/>
                    </a:solidFill>
                    <a:latin typeface="Futura Bk" pitchFamily="34" charset="0"/>
                  </a:rPr>
                  <a:t>Available?</a:t>
                </a:r>
                <a:endParaRPr lang="en-US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</p:grpSp>
        <p:cxnSp>
          <p:nvCxnSpPr>
            <p:cNvPr id="159791" name="AutoShape 66"/>
            <p:cNvCxnSpPr>
              <a:cxnSpLocks noChangeShapeType="1"/>
              <a:stCxn id="159833" idx="2"/>
              <a:endCxn id="159815" idx="0"/>
            </p:cNvCxnSpPr>
            <p:nvPr/>
          </p:nvCxnSpPr>
          <p:spPr bwMode="auto">
            <a:xfrm rot="5400000">
              <a:off x="1454944" y="1770857"/>
              <a:ext cx="873125" cy="40163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59792" name="AutoShape 67"/>
            <p:cNvCxnSpPr>
              <a:cxnSpLocks noChangeShapeType="1"/>
              <a:stCxn id="159811" idx="2"/>
              <a:endCxn id="159809" idx="0"/>
            </p:cNvCxnSpPr>
            <p:nvPr/>
          </p:nvCxnSpPr>
          <p:spPr bwMode="auto">
            <a:xfrm rot="16200000" flipH="1">
              <a:off x="1558132" y="4482306"/>
              <a:ext cx="265112" cy="3175"/>
            </a:xfrm>
            <a:prstGeom prst="bentConnector3">
              <a:avLst>
                <a:gd name="adj1" fmla="val 4969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159793" name="Group 68"/>
            <p:cNvGrpSpPr>
              <a:grpSpLocks/>
            </p:cNvGrpSpPr>
            <p:nvPr/>
          </p:nvGrpSpPr>
          <p:grpSpPr bwMode="auto">
            <a:xfrm>
              <a:off x="1087438" y="5692775"/>
              <a:ext cx="1712913" cy="957263"/>
              <a:chOff x="1989" y="2952"/>
              <a:chExt cx="1079" cy="603"/>
            </a:xfrm>
          </p:grpSpPr>
          <p:sp>
            <p:nvSpPr>
              <p:cNvPr id="159807" name="Rectangle 69"/>
              <p:cNvSpPr>
                <a:spLocks noChangeArrowheads="1"/>
              </p:cNvSpPr>
              <p:nvPr/>
            </p:nvSpPr>
            <p:spPr bwMode="auto">
              <a:xfrm>
                <a:off x="1989" y="2952"/>
                <a:ext cx="760" cy="482"/>
              </a:xfrm>
              <a:prstGeom prst="rect">
                <a:avLst/>
              </a:prstGeom>
              <a:solidFill>
                <a:srgbClr val="E8EEF7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en-GB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  <p:sp>
            <p:nvSpPr>
              <p:cNvPr id="159808" name="Text Box 70"/>
              <p:cNvSpPr txBox="1">
                <a:spLocks noChangeArrowheads="1"/>
              </p:cNvSpPr>
              <p:nvPr/>
            </p:nvSpPr>
            <p:spPr bwMode="auto">
              <a:xfrm>
                <a:off x="2052" y="3012"/>
                <a:ext cx="1016" cy="5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GB" sz="100">
                    <a:solidFill>
                      <a:srgbClr val="000000"/>
                    </a:solidFill>
                    <a:latin typeface="Futura Bk" pitchFamily="34" charset="0"/>
                  </a:rPr>
                  <a:t>Implement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GB" sz="100">
                    <a:solidFill>
                      <a:srgbClr val="000000"/>
                    </a:solidFill>
                    <a:latin typeface="Futura Bk" pitchFamily="34" charset="0"/>
                  </a:rPr>
                  <a:t>Workaround</a:t>
                </a:r>
                <a:endParaRPr lang="en-US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</p:grpSp>
        <p:cxnSp>
          <p:nvCxnSpPr>
            <p:cNvPr id="159794" name="AutoShape 71"/>
            <p:cNvCxnSpPr>
              <a:cxnSpLocks noChangeShapeType="1"/>
              <a:stCxn id="159809" idx="2"/>
              <a:endCxn id="159807" idx="0"/>
            </p:cNvCxnSpPr>
            <p:nvPr/>
          </p:nvCxnSpPr>
          <p:spPr bwMode="auto">
            <a:xfrm rot="5400000">
              <a:off x="1553369" y="5553869"/>
              <a:ext cx="276225" cy="158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59795" name="AutoShape 72"/>
            <p:cNvCxnSpPr>
              <a:cxnSpLocks noChangeShapeType="1"/>
              <a:stCxn id="159817" idx="1"/>
              <a:endCxn id="159815" idx="0"/>
            </p:cNvCxnSpPr>
            <p:nvPr/>
          </p:nvCxnSpPr>
          <p:spPr bwMode="auto">
            <a:xfrm rot="10800000">
              <a:off x="1690688" y="2408238"/>
              <a:ext cx="2093912" cy="1174750"/>
            </a:xfrm>
            <a:prstGeom prst="bentConnector4">
              <a:avLst>
                <a:gd name="adj1" fmla="val 10384"/>
                <a:gd name="adj2" fmla="val 11945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59796" name="AutoShape 73"/>
            <p:cNvCxnSpPr>
              <a:cxnSpLocks noChangeShapeType="1"/>
              <a:stCxn id="159825" idx="1"/>
              <a:endCxn id="159819" idx="0"/>
            </p:cNvCxnSpPr>
            <p:nvPr/>
          </p:nvCxnSpPr>
          <p:spPr bwMode="auto">
            <a:xfrm rot="10800000">
              <a:off x="4330700" y="2046288"/>
              <a:ext cx="1401763" cy="254000"/>
            </a:xfrm>
            <a:prstGeom prst="bentConnector4">
              <a:avLst>
                <a:gd name="adj1" fmla="val 30352"/>
                <a:gd name="adj2" fmla="val 19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59797" name="Text Box 74"/>
            <p:cNvSpPr txBox="1">
              <a:spLocks noChangeArrowheads="1"/>
            </p:cNvSpPr>
            <p:nvPr/>
          </p:nvSpPr>
          <p:spPr bwMode="auto">
            <a:xfrm>
              <a:off x="2781028" y="3905025"/>
              <a:ext cx="1212571" cy="7119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GB" sz="100">
                  <a:solidFill>
                    <a:srgbClr val="000000"/>
                  </a:solidFill>
                  <a:latin typeface="Futura Bk" pitchFamily="34" charset="0"/>
                </a:rPr>
                <a:t>Y</a:t>
              </a:r>
              <a:endParaRPr lang="en-US" sz="100">
                <a:solidFill>
                  <a:srgbClr val="000000"/>
                </a:solidFill>
                <a:latin typeface="Futura Bk" pitchFamily="34" charset="0"/>
              </a:endParaRPr>
            </a:p>
          </p:txBody>
        </p:sp>
        <p:sp>
          <p:nvSpPr>
            <p:cNvPr id="159798" name="Text Box 75"/>
            <p:cNvSpPr txBox="1">
              <a:spLocks noChangeArrowheads="1"/>
            </p:cNvSpPr>
            <p:nvPr/>
          </p:nvSpPr>
          <p:spPr bwMode="auto">
            <a:xfrm>
              <a:off x="1368033" y="3054914"/>
              <a:ext cx="1212570" cy="7119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GB" sz="100">
                  <a:solidFill>
                    <a:srgbClr val="000000"/>
                  </a:solidFill>
                  <a:latin typeface="Futura Bk" pitchFamily="34" charset="0"/>
                </a:rPr>
                <a:t>Y</a:t>
              </a:r>
              <a:endParaRPr lang="en-US" sz="100">
                <a:solidFill>
                  <a:srgbClr val="000000"/>
                </a:solidFill>
                <a:latin typeface="Futura Bk" pitchFamily="34" charset="0"/>
              </a:endParaRPr>
            </a:p>
          </p:txBody>
        </p:sp>
        <p:sp>
          <p:nvSpPr>
            <p:cNvPr id="159799" name="Text Box 76"/>
            <p:cNvSpPr txBox="1">
              <a:spLocks noChangeArrowheads="1"/>
            </p:cNvSpPr>
            <p:nvPr/>
          </p:nvSpPr>
          <p:spPr bwMode="auto">
            <a:xfrm>
              <a:off x="1287863" y="4245070"/>
              <a:ext cx="1232613" cy="7119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GB" sz="100">
                  <a:solidFill>
                    <a:srgbClr val="000000"/>
                  </a:solidFill>
                  <a:latin typeface="Futura Bk" pitchFamily="34" charset="0"/>
                </a:rPr>
                <a:t>N</a:t>
              </a:r>
              <a:endParaRPr lang="en-US" sz="100">
                <a:solidFill>
                  <a:srgbClr val="000000"/>
                </a:solidFill>
                <a:latin typeface="Futura Bk" pitchFamily="34" charset="0"/>
              </a:endParaRPr>
            </a:p>
          </p:txBody>
        </p:sp>
        <p:sp>
          <p:nvSpPr>
            <p:cNvPr id="159800" name="Text Box 77"/>
            <p:cNvSpPr txBox="1">
              <a:spLocks noChangeArrowheads="1"/>
            </p:cNvSpPr>
            <p:nvPr/>
          </p:nvSpPr>
          <p:spPr bwMode="auto">
            <a:xfrm>
              <a:off x="2069520" y="3905025"/>
              <a:ext cx="1212570" cy="7119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GB" sz="100">
                  <a:solidFill>
                    <a:srgbClr val="000000"/>
                  </a:solidFill>
                  <a:latin typeface="Futura Bk" pitchFamily="34" charset="0"/>
                </a:rPr>
                <a:t>Y</a:t>
              </a:r>
              <a:endParaRPr lang="en-US" sz="100">
                <a:solidFill>
                  <a:srgbClr val="000000"/>
                </a:solidFill>
                <a:latin typeface="Futura Bk" pitchFamily="34" charset="0"/>
              </a:endParaRPr>
            </a:p>
          </p:txBody>
        </p:sp>
        <p:sp>
          <p:nvSpPr>
            <p:cNvPr id="159801" name="Text Box 78"/>
            <p:cNvSpPr txBox="1">
              <a:spLocks noChangeArrowheads="1"/>
            </p:cNvSpPr>
            <p:nvPr/>
          </p:nvSpPr>
          <p:spPr bwMode="auto">
            <a:xfrm>
              <a:off x="1287863" y="5254577"/>
              <a:ext cx="1212570" cy="7119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GB" sz="100">
                  <a:solidFill>
                    <a:srgbClr val="000000"/>
                  </a:solidFill>
                  <a:latin typeface="Futura Bk" pitchFamily="34" charset="0"/>
                </a:rPr>
                <a:t>Y</a:t>
              </a:r>
              <a:endParaRPr lang="en-US" sz="100">
                <a:solidFill>
                  <a:srgbClr val="000000"/>
                </a:solidFill>
                <a:latin typeface="Futura Bk" pitchFamily="34" charset="0"/>
              </a:endParaRPr>
            </a:p>
          </p:txBody>
        </p:sp>
        <p:grpSp>
          <p:nvGrpSpPr>
            <p:cNvPr id="159802" name="Group 79"/>
            <p:cNvGrpSpPr>
              <a:grpSpLocks/>
            </p:cNvGrpSpPr>
            <p:nvPr/>
          </p:nvGrpSpPr>
          <p:grpSpPr bwMode="auto">
            <a:xfrm>
              <a:off x="3724275" y="4281488"/>
              <a:ext cx="1695451" cy="957263"/>
              <a:chOff x="1989" y="2952"/>
              <a:chExt cx="1068" cy="603"/>
            </a:xfrm>
          </p:grpSpPr>
          <p:sp>
            <p:nvSpPr>
              <p:cNvPr id="159805" name="Rectangle 80"/>
              <p:cNvSpPr>
                <a:spLocks noChangeArrowheads="1"/>
              </p:cNvSpPr>
              <p:nvPr/>
            </p:nvSpPr>
            <p:spPr bwMode="auto">
              <a:xfrm>
                <a:off x="1989" y="2952"/>
                <a:ext cx="760" cy="482"/>
              </a:xfrm>
              <a:prstGeom prst="rect">
                <a:avLst/>
              </a:prstGeom>
              <a:solidFill>
                <a:srgbClr val="E8EEF7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en-GB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  <p:sp>
            <p:nvSpPr>
              <p:cNvPr id="159806" name="Text Box 81"/>
              <p:cNvSpPr txBox="1">
                <a:spLocks noChangeArrowheads="1"/>
              </p:cNvSpPr>
              <p:nvPr/>
            </p:nvSpPr>
            <p:spPr bwMode="auto">
              <a:xfrm>
                <a:off x="2103" y="3012"/>
                <a:ext cx="954" cy="5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GB" sz="100">
                    <a:solidFill>
                      <a:srgbClr val="000000"/>
                    </a:solidFill>
                    <a:latin typeface="Futura Bk" pitchFamily="34" charset="0"/>
                  </a:rPr>
                  <a:t>Deploy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GB" sz="100">
                    <a:solidFill>
                      <a:srgbClr val="000000"/>
                    </a:solidFill>
                    <a:latin typeface="Futura Bk" pitchFamily="34" charset="0"/>
                  </a:rPr>
                  <a:t>Mitigation</a:t>
                </a:r>
                <a:endParaRPr lang="en-US" sz="100">
                  <a:solidFill>
                    <a:srgbClr val="000000"/>
                  </a:solidFill>
                  <a:latin typeface="Futura Bk" pitchFamily="34" charset="0"/>
                </a:endParaRPr>
              </a:p>
            </p:txBody>
          </p:sp>
        </p:grpSp>
        <p:cxnSp>
          <p:nvCxnSpPr>
            <p:cNvPr id="159803" name="AutoShape 82"/>
            <p:cNvCxnSpPr>
              <a:cxnSpLocks noChangeShapeType="1"/>
              <a:stCxn id="159817" idx="2"/>
              <a:endCxn id="159805" idx="0"/>
            </p:cNvCxnSpPr>
            <p:nvPr/>
          </p:nvCxnSpPr>
          <p:spPr bwMode="auto">
            <a:xfrm rot="5400000">
              <a:off x="4181475" y="4129088"/>
              <a:ext cx="298450" cy="635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59804" name="Text Box 83"/>
            <p:cNvSpPr txBox="1">
              <a:spLocks noChangeArrowheads="1"/>
            </p:cNvSpPr>
            <p:nvPr/>
          </p:nvSpPr>
          <p:spPr bwMode="auto">
            <a:xfrm>
              <a:off x="4234108" y="3862520"/>
              <a:ext cx="1212571" cy="7119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GB" sz="100">
                  <a:solidFill>
                    <a:srgbClr val="000000"/>
                  </a:solidFill>
                  <a:latin typeface="Futura Bk" pitchFamily="34" charset="0"/>
                </a:rPr>
                <a:t>Y</a:t>
              </a:r>
              <a:endParaRPr lang="en-US" sz="100">
                <a:solidFill>
                  <a:srgbClr val="000000"/>
                </a:solidFill>
                <a:latin typeface="Futura Bk" pitchFamily="34" charset="0"/>
              </a:endParaRPr>
            </a:p>
          </p:txBody>
        </p:sp>
      </p:grpSp>
      <p:pic>
        <p:nvPicPr>
          <p:cNvPr id="159750" name="Picture 50" descr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078038"/>
            <a:ext cx="1066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51" name="Content Placeholder 6" descr="Confidentiality sho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1408113"/>
            <a:ext cx="120967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52" name="Rectangle 201"/>
          <p:cNvSpPr>
            <a:spLocks noChangeArrowheads="1"/>
          </p:cNvSpPr>
          <p:nvPr/>
        </p:nvSpPr>
        <p:spPr bwMode="auto">
          <a:xfrm>
            <a:off x="5483225" y="3516313"/>
            <a:ext cx="2417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Futura Bk" pitchFamily="34" charset="0"/>
                <a:ea typeface="ＭＳ Ｐゴシック"/>
                <a:cs typeface="ＭＳ Ｐゴシック"/>
              </a:rPr>
              <a:t>Trusted Infrastructure</a:t>
            </a:r>
          </a:p>
        </p:txBody>
      </p:sp>
      <p:sp>
        <p:nvSpPr>
          <p:cNvPr id="159753" name="Rectangle 202"/>
          <p:cNvSpPr>
            <a:spLocks noChangeArrowheads="1"/>
          </p:cNvSpPr>
          <p:nvPr/>
        </p:nvSpPr>
        <p:spPr bwMode="auto">
          <a:xfrm>
            <a:off x="4881563" y="842963"/>
            <a:ext cx="322103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Futura Bk" pitchFamily="34" charset="0"/>
                <a:ea typeface="ＭＳ Ｐゴシック"/>
                <a:cs typeface="ＭＳ Ｐゴシック"/>
              </a:rPr>
              <a:t>Policy, process, people, technology</a:t>
            </a:r>
            <a:br>
              <a:rPr lang="en-GB">
                <a:solidFill>
                  <a:srgbClr val="000000"/>
                </a:solidFill>
                <a:latin typeface="Futura Bk" pitchFamily="34" charset="0"/>
                <a:ea typeface="ＭＳ Ｐゴシック"/>
                <a:cs typeface="ＭＳ Ｐゴシック"/>
              </a:rPr>
            </a:br>
            <a:r>
              <a:rPr lang="en-GB">
                <a:solidFill>
                  <a:srgbClr val="000000"/>
                </a:solidFill>
                <a:latin typeface="Futura Bk" pitchFamily="34" charset="0"/>
                <a:ea typeface="ＭＳ Ｐゴシック"/>
                <a:cs typeface="ＭＳ Ｐゴシック"/>
              </a:rPr>
              <a:t>&amp; operations</a:t>
            </a:r>
          </a:p>
        </p:txBody>
      </p:sp>
      <p:sp>
        <p:nvSpPr>
          <p:cNvPr id="159754" name="Rectangle 203"/>
          <p:cNvSpPr>
            <a:spLocks noChangeArrowheads="1"/>
          </p:cNvSpPr>
          <p:nvPr/>
        </p:nvSpPr>
        <p:spPr bwMode="auto">
          <a:xfrm>
            <a:off x="1027113" y="3584575"/>
            <a:ext cx="24431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Futura Bk" pitchFamily="34" charset="0"/>
                <a:ea typeface="ＭＳ Ｐゴシック"/>
                <a:cs typeface="ＭＳ Ｐゴシック"/>
              </a:rPr>
              <a:t>Assurance &amp;</a:t>
            </a:r>
            <a:br>
              <a:rPr lang="en-GB">
                <a:solidFill>
                  <a:srgbClr val="000000"/>
                </a:solidFill>
                <a:latin typeface="Futura Bk" pitchFamily="34" charset="0"/>
                <a:ea typeface="ＭＳ Ｐゴシック"/>
                <a:cs typeface="ＭＳ Ｐゴシック"/>
              </a:rPr>
            </a:br>
            <a:r>
              <a:rPr lang="en-GB">
                <a:solidFill>
                  <a:srgbClr val="000000"/>
                </a:solidFill>
                <a:latin typeface="Futura Bk" pitchFamily="34" charset="0"/>
                <a:ea typeface="ＭＳ Ｐゴシック"/>
                <a:cs typeface="ＭＳ Ｐゴシック"/>
              </a:rPr>
              <a:t>Situational Awareness</a:t>
            </a:r>
          </a:p>
        </p:txBody>
      </p:sp>
      <p:sp>
        <p:nvSpPr>
          <p:cNvPr id="159755" name="Text Box 18"/>
          <p:cNvSpPr txBox="1">
            <a:spLocks noChangeArrowheads="1"/>
          </p:cNvSpPr>
          <p:nvPr/>
        </p:nvSpPr>
        <p:spPr bwMode="auto">
          <a:xfrm>
            <a:off x="3590925" y="2159000"/>
            <a:ext cx="1417638" cy="5873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b="1">
                <a:solidFill>
                  <a:srgbClr val="000000"/>
                </a:solidFill>
                <a:latin typeface="Futura Bk" pitchFamily="34" charset="0"/>
              </a:rPr>
              <a:t>Security</a:t>
            </a:r>
            <a:br>
              <a:rPr lang="en-GB" b="1">
                <a:solidFill>
                  <a:srgbClr val="000000"/>
                </a:solidFill>
                <a:latin typeface="Futura Bk" pitchFamily="34" charset="0"/>
              </a:rPr>
            </a:br>
            <a:r>
              <a:rPr lang="en-GB" b="1">
                <a:solidFill>
                  <a:srgbClr val="000000"/>
                </a:solidFill>
                <a:latin typeface="Futura Bk" pitchFamily="34" charset="0"/>
              </a:rPr>
              <a:t>Analytics</a:t>
            </a:r>
          </a:p>
        </p:txBody>
      </p:sp>
      <p:sp>
        <p:nvSpPr>
          <p:cNvPr id="159756" name="Rectangle 203"/>
          <p:cNvSpPr>
            <a:spLocks noChangeArrowheads="1"/>
          </p:cNvSpPr>
          <p:nvPr/>
        </p:nvSpPr>
        <p:spPr bwMode="auto">
          <a:xfrm>
            <a:off x="230188" y="747713"/>
            <a:ext cx="168433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Futura Bk" pitchFamily="34" charset="0"/>
                <a:ea typeface="ＭＳ Ｐゴシック"/>
                <a:cs typeface="ＭＳ Ｐゴシック"/>
              </a:rPr>
              <a:t>Economics/</a:t>
            </a:r>
            <a:br>
              <a:rPr lang="en-GB">
                <a:solidFill>
                  <a:srgbClr val="000000"/>
                </a:solidFill>
                <a:latin typeface="Futura Bk" pitchFamily="34" charset="0"/>
                <a:ea typeface="ＭＳ Ｐゴシック"/>
                <a:cs typeface="ＭＳ Ｐゴシック"/>
              </a:rPr>
            </a:br>
            <a:r>
              <a:rPr lang="en-GB">
                <a:solidFill>
                  <a:srgbClr val="000000"/>
                </a:solidFill>
                <a:latin typeface="Futura Bk" pitchFamily="34" charset="0"/>
                <a:ea typeface="ＭＳ Ｐゴシック"/>
                <a:cs typeface="ＭＳ Ｐゴシック"/>
              </a:rPr>
              <a:t>Threats/</a:t>
            </a:r>
            <a:br>
              <a:rPr lang="en-GB">
                <a:solidFill>
                  <a:srgbClr val="000000"/>
                </a:solidFill>
                <a:latin typeface="Futura Bk" pitchFamily="34" charset="0"/>
                <a:ea typeface="ＭＳ Ｐゴシック"/>
                <a:cs typeface="ＭＳ Ｐゴシック"/>
              </a:rPr>
            </a:br>
            <a:r>
              <a:rPr lang="en-GB">
                <a:solidFill>
                  <a:srgbClr val="000000"/>
                </a:solidFill>
                <a:latin typeface="Futura Bk" pitchFamily="34" charset="0"/>
                <a:ea typeface="ＭＳ Ｐゴシック"/>
                <a:cs typeface="ＭＳ Ｐゴシック"/>
              </a:rPr>
              <a:t>Investments</a:t>
            </a:r>
          </a:p>
        </p:txBody>
      </p:sp>
      <p:sp>
        <p:nvSpPr>
          <p:cNvPr id="159841" name="Text Box 97"/>
          <p:cNvSpPr txBox="1">
            <a:spLocks noChangeArrowheads="1"/>
          </p:cNvSpPr>
          <p:nvPr/>
        </p:nvSpPr>
        <p:spPr bwMode="auto">
          <a:xfrm>
            <a:off x="271463" y="4530725"/>
            <a:ext cx="786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solidFill>
                  <a:srgbClr val="000099"/>
                </a:solidFill>
              </a:rPr>
              <a:t>We Successfully Applied Security Analytics to Today’s Security Lifecycle 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Security Analytics                                   [2/2]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193675" y="1116013"/>
            <a:ext cx="85137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GB" sz="2000">
                <a:latin typeface="Futura Bk" pitchFamily="34" charset="0"/>
              </a:rPr>
              <a:t> Aiming at Leveraging and Extending Security Analytics in the Context </a:t>
            </a:r>
          </a:p>
          <a:p>
            <a:pPr>
              <a:defRPr/>
            </a:pPr>
            <a:r>
              <a:rPr lang="en-GB" sz="2000">
                <a:latin typeface="Futura Bk" pitchFamily="34" charset="0"/>
              </a:rPr>
              <a:t>  of Cloud Stewardship Economics</a:t>
            </a:r>
          </a:p>
          <a:p>
            <a:pPr>
              <a:defRPr/>
            </a:pPr>
            <a:endParaRPr lang="en-GB" sz="2000">
              <a:latin typeface="Futura Bk" pitchFamily="34" charset="0"/>
            </a:endParaRPr>
          </a:p>
          <a:p>
            <a:pPr>
              <a:buFontTx/>
              <a:buChar char="•"/>
              <a:defRPr/>
            </a:pPr>
            <a:r>
              <a:rPr lang="en-GB" sz="2000">
                <a:latin typeface="Futura Bk" pitchFamily="34" charset="0"/>
              </a:rPr>
              <a:t> Aiming at Achieving this in the context of the Collaborative </a:t>
            </a:r>
          </a:p>
          <a:p>
            <a:pPr>
              <a:defRPr/>
            </a:pPr>
            <a:r>
              <a:rPr lang="en-GB" sz="2000">
                <a:latin typeface="Futura Bk" pitchFamily="34" charset="0"/>
              </a:rPr>
              <a:t>  “Cloud Stewardship Economics” Project</a:t>
            </a:r>
            <a:r>
              <a:rPr lang="en-GB">
                <a:latin typeface="Futura Bk" pitchFamily="34" charset="0"/>
              </a:rPr>
              <a:t>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4"/>
          <p:cNvSpPr>
            <a:spLocks noChangeArrowheads="1"/>
          </p:cNvSpPr>
          <p:nvPr/>
        </p:nvSpPr>
        <p:spPr bwMode="auto">
          <a:xfrm>
            <a:off x="177800" y="4040188"/>
            <a:ext cx="7854950" cy="5302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1794" name="Title 18"/>
          <p:cNvSpPr>
            <a:spLocks noGrp="1"/>
          </p:cNvSpPr>
          <p:nvPr>
            <p:ph type="title" idx="4294967295"/>
          </p:nvPr>
        </p:nvSpPr>
        <p:spPr bwMode="auto">
          <a:xfrm>
            <a:off x="234950" y="292100"/>
            <a:ext cx="8375650" cy="50482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cap="none" smtClean="0"/>
              <a:t>Outline</a:t>
            </a:r>
          </a:p>
        </p:txBody>
      </p:sp>
      <p:sp>
        <p:nvSpPr>
          <p:cNvPr id="161795" name="Text Placeholder 19"/>
          <p:cNvSpPr>
            <a:spLocks/>
          </p:cNvSpPr>
          <p:nvPr/>
        </p:nvSpPr>
        <p:spPr bwMode="auto">
          <a:xfrm>
            <a:off x="265113" y="1047750"/>
            <a:ext cx="7662862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>
                <a:solidFill>
                  <a:srgbClr val="000099"/>
                </a:solidFill>
                <a:latin typeface="Futura Bk" pitchFamily="34" charset="0"/>
              </a:rPr>
              <a:t>Background on Cloud Computing</a:t>
            </a:r>
          </a:p>
          <a:p>
            <a:pPr marL="225425" indent="-225425">
              <a:lnSpc>
                <a:spcPct val="60000"/>
              </a:lnSpc>
              <a:spcBef>
                <a:spcPts val="1000"/>
              </a:spcBef>
              <a:buClr>
                <a:srgbClr val="000000"/>
              </a:buClr>
              <a:buSzPct val="100000"/>
            </a:pPr>
            <a:r>
              <a:rPr lang="en-US">
                <a:solidFill>
                  <a:srgbClr val="000099"/>
                </a:solidFill>
                <a:latin typeface="Futura Bk" pitchFamily="34" charset="0"/>
              </a:rPr>
              <a:t> </a:t>
            </a:r>
          </a:p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>
                <a:solidFill>
                  <a:srgbClr val="000099"/>
                </a:solidFill>
                <a:latin typeface="Futura Bk" pitchFamily="34" charset="0"/>
              </a:rPr>
              <a:t>Information Stewardship in the Cloud  </a:t>
            </a:r>
          </a:p>
          <a:p>
            <a:pPr marL="225425" indent="-225425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endParaRPr lang="en-US">
              <a:solidFill>
                <a:srgbClr val="000099"/>
              </a:solidFill>
              <a:latin typeface="Futura Bk" pitchFamily="34" charset="0"/>
            </a:endParaRPr>
          </a:p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>
                <a:solidFill>
                  <a:srgbClr val="000099"/>
                </a:solidFill>
                <a:latin typeface="Futura Bk" pitchFamily="34" charset="0"/>
              </a:rPr>
              <a:t>Relevant Scenarios</a:t>
            </a:r>
          </a:p>
          <a:p>
            <a:pPr marL="225425" indent="-225425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endParaRPr lang="en-US">
              <a:solidFill>
                <a:srgbClr val="000099"/>
              </a:solidFill>
              <a:latin typeface="Futura Bk" pitchFamily="34" charset="0"/>
            </a:endParaRPr>
          </a:p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>
                <a:solidFill>
                  <a:srgbClr val="000099"/>
                </a:solidFill>
                <a:latin typeface="Futura Bk" pitchFamily="34" charset="0"/>
              </a:rPr>
              <a:t>Rigorous Model-based Approach</a:t>
            </a:r>
            <a:endParaRPr lang="en-US">
              <a:solidFill>
                <a:schemeClr val="bg1"/>
              </a:solidFill>
              <a:latin typeface="Futura Bk" pitchFamily="34" charset="0"/>
            </a:endParaRPr>
          </a:p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endParaRPr lang="en-US">
              <a:solidFill>
                <a:schemeClr val="bg1"/>
              </a:solidFill>
              <a:latin typeface="Futura Bk" pitchFamily="34" charset="0"/>
            </a:endParaRPr>
          </a:p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Futura Bk" pitchFamily="34" charset="0"/>
              </a:rPr>
              <a:t>Conclusions</a:t>
            </a:r>
          </a:p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 typeface="Futura Bk" pitchFamily="34" charset="0"/>
              <a:buChar char="–"/>
            </a:pPr>
            <a:endParaRPr lang="en-US">
              <a:solidFill>
                <a:schemeClr val="bg1"/>
              </a:solidFill>
              <a:latin typeface="Futura B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2875" y="119063"/>
            <a:ext cx="8375650" cy="85725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Conclusions</a:t>
            </a:r>
          </a:p>
        </p:txBody>
      </p:sp>
      <p:sp>
        <p:nvSpPr>
          <p:cNvPr id="162818" name="Rectangle 3"/>
          <p:cNvSpPr>
            <a:spLocks noGrp="1"/>
          </p:cNvSpPr>
          <p:nvPr>
            <p:ph type="body" idx="4294967295"/>
          </p:nvPr>
        </p:nvSpPr>
        <p:spPr>
          <a:xfrm>
            <a:off x="165100" y="708025"/>
            <a:ext cx="8229600" cy="4184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 smtClean="0"/>
              <a:t>Organisations already have challenges in operating their current information stewardship lifecycle</a:t>
            </a:r>
          </a:p>
          <a:p>
            <a:pPr>
              <a:lnSpc>
                <a:spcPct val="90000"/>
              </a:lnSpc>
            </a:pPr>
            <a:r>
              <a:rPr lang="en-GB" sz="1800" smtClean="0"/>
              <a:t>Additional challenges in the Cloud, as part of this Lifecycle will be operated by 3</a:t>
            </a:r>
            <a:r>
              <a:rPr lang="en-GB" sz="1800" baseline="30000" smtClean="0"/>
              <a:t>rd</a:t>
            </a:r>
            <a:r>
              <a:rPr lang="en-GB" sz="1800" smtClean="0"/>
              <a:t> parties</a:t>
            </a:r>
          </a:p>
          <a:p>
            <a:pPr>
              <a:lnSpc>
                <a:spcPct val="90000"/>
              </a:lnSpc>
            </a:pPr>
            <a:r>
              <a:rPr lang="en-GB" sz="1800" smtClean="0"/>
              <a:t>Huge potentials for risks due to misalignments and misunderstandings as information is shared and related security practice</a:t>
            </a:r>
          </a:p>
          <a:p>
            <a:pPr>
              <a:lnSpc>
                <a:spcPct val="90000"/>
              </a:lnSpc>
            </a:pPr>
            <a:r>
              <a:rPr lang="en-GB" sz="1800" smtClean="0"/>
              <a:t>We argue for the need of a Model-based Understanding of Information Stewardship</a:t>
            </a:r>
          </a:p>
          <a:p>
            <a:pPr>
              <a:lnSpc>
                <a:spcPct val="90000"/>
              </a:lnSpc>
            </a:pPr>
            <a:r>
              <a:rPr lang="en-GB" sz="1800" smtClean="0"/>
              <a:t>Outstanding Challenges: </a:t>
            </a:r>
          </a:p>
          <a:p>
            <a:pPr marL="742950" lvl="1" indent="-285750">
              <a:lnSpc>
                <a:spcPct val="90000"/>
              </a:lnSpc>
            </a:pPr>
            <a:r>
              <a:rPr lang="en-GB" sz="1400" smtClean="0"/>
              <a:t>Characterising Stewardship and Information Flow and Fitting it with System Modelling</a:t>
            </a:r>
          </a:p>
          <a:p>
            <a:pPr marL="742950" lvl="1" indent="-285750">
              <a:lnSpc>
                <a:spcPct val="90000"/>
              </a:lnSpc>
            </a:pPr>
            <a:r>
              <a:rPr lang="en-GB" sz="1400" smtClean="0"/>
              <a:t>Integration  of various modelling types, including economic, system/technological and policy/users</a:t>
            </a:r>
          </a:p>
          <a:p>
            <a:pPr>
              <a:lnSpc>
                <a:spcPct val="90000"/>
              </a:lnSpc>
            </a:pPr>
            <a:r>
              <a:rPr lang="en-GB" sz="1800" smtClean="0"/>
              <a:t>Work in progress in the context of the Collaborative “Cloud Stewardship Economics” Project …</a:t>
            </a:r>
          </a:p>
          <a:p>
            <a:pPr>
              <a:lnSpc>
                <a:spcPct val="90000"/>
              </a:lnSpc>
              <a:buFont typeface="Futura Bk" pitchFamily="34" charset="0"/>
              <a:buNone/>
            </a:pPr>
            <a:endParaRPr lang="en-GB" sz="1800" smtClean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93738" y="1206500"/>
            <a:ext cx="7543800" cy="17478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cap="none" smtClean="0"/>
              <a:t/>
            </a:r>
            <a:br>
              <a:rPr cap="none" smtClean="0"/>
            </a:br>
            <a:r>
              <a:rPr sz="5400" cap="none" smtClean="0"/>
              <a:t>Q&amp;A</a:t>
            </a:r>
            <a:r>
              <a:rPr cap="none" smtClean="0"/>
              <a:t/>
            </a:r>
            <a:br>
              <a:rPr cap="none" smtClean="0"/>
            </a:br>
            <a:r>
              <a:rPr cap="none" smtClean="0"/>
              <a:t/>
            </a:r>
            <a:br>
              <a:rPr cap="none" smtClean="0"/>
            </a:br>
            <a:r>
              <a:rPr cap="none" smtClean="0"/>
              <a:t/>
            </a:r>
            <a:br>
              <a:rPr cap="none" smtClean="0"/>
            </a:br>
            <a:r>
              <a:rPr sz="2800" cap="none" smtClean="0"/>
              <a:t>Marco Casassa Mont</a:t>
            </a:r>
            <a:br>
              <a:rPr sz="2800" cap="none" smtClean="0"/>
            </a:br>
            <a:r>
              <a:rPr sz="2800" cap="none" smtClean="0"/>
              <a:t>HP Labs, Bristol, UK</a:t>
            </a:r>
            <a:br>
              <a:rPr sz="2800" cap="none" smtClean="0"/>
            </a:br>
            <a:r>
              <a:rPr sz="2800" cap="none" smtClean="0"/>
              <a:t>marco.casassa-mont@hp.com</a:t>
            </a:r>
            <a:r>
              <a:rPr cap="none" smtClean="0"/>
              <a:t/>
            </a:r>
            <a:br>
              <a:rPr cap="none" smtClean="0"/>
            </a:br>
            <a:r>
              <a:rPr cap="none" smtClean="0"/>
              <a:t/>
            </a:r>
            <a:br>
              <a:rPr cap="none" smtClean="0"/>
            </a:br>
            <a:endParaRPr cap="none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52400" y="106363"/>
            <a:ext cx="8375650" cy="48895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sz="2700" cap="none" smtClean="0"/>
              <a:t>Cloud Computing: Definition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4294967295"/>
          </p:nvPr>
        </p:nvSpPr>
        <p:spPr>
          <a:xfrm>
            <a:off x="0" y="795338"/>
            <a:ext cx="9144000" cy="37734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smtClean="0"/>
              <a:t>No Unique Definition of Cloud Computing …</a:t>
            </a:r>
          </a:p>
          <a:p>
            <a:pPr lvl="1">
              <a:lnSpc>
                <a:spcPct val="100000"/>
              </a:lnSpc>
            </a:pPr>
            <a:r>
              <a:rPr lang="en-GB" sz="1400" smtClean="0"/>
              <a:t>NIST (NIST 2009) Proposal</a:t>
            </a:r>
          </a:p>
          <a:p>
            <a:pPr>
              <a:lnSpc>
                <a:spcPct val="100000"/>
              </a:lnSpc>
            </a:pPr>
            <a:r>
              <a:rPr lang="en-GB" sz="1800" smtClean="0"/>
              <a:t>Different Perspectives &amp; Focuses (Platform, SW, Service Levels…)</a:t>
            </a:r>
          </a:p>
          <a:p>
            <a:pPr>
              <a:lnSpc>
                <a:spcPct val="100000"/>
              </a:lnSpc>
            </a:pPr>
            <a:r>
              <a:rPr lang="en-GB" smtClean="0"/>
              <a:t>Various Flavours:</a:t>
            </a:r>
          </a:p>
          <a:p>
            <a:pPr lvl="1">
              <a:lnSpc>
                <a:spcPct val="100000"/>
              </a:lnSpc>
            </a:pPr>
            <a:r>
              <a:rPr lang="en-GB" sz="1200" smtClean="0">
                <a:solidFill>
                  <a:srgbClr val="000099"/>
                </a:solidFill>
              </a:rPr>
              <a:t>Computing and IT  Resources Accessible Online</a:t>
            </a:r>
          </a:p>
          <a:p>
            <a:pPr lvl="1">
              <a:lnSpc>
                <a:spcPct val="100000"/>
              </a:lnSpc>
            </a:pPr>
            <a:r>
              <a:rPr lang="en-GB" sz="1200" smtClean="0">
                <a:solidFill>
                  <a:srgbClr val="000099"/>
                </a:solidFill>
              </a:rPr>
              <a:t>Dynamically Scalable Computing Power </a:t>
            </a:r>
          </a:p>
          <a:p>
            <a:pPr lvl="1">
              <a:lnSpc>
                <a:spcPct val="100000"/>
              </a:lnSpc>
            </a:pPr>
            <a:r>
              <a:rPr lang="en-GB" sz="1200" smtClean="0">
                <a:solidFill>
                  <a:srgbClr val="000099"/>
                </a:solidFill>
              </a:rPr>
              <a:t>Virtualization of Resources</a:t>
            </a:r>
          </a:p>
          <a:p>
            <a:pPr lvl="1">
              <a:lnSpc>
                <a:spcPct val="100000"/>
              </a:lnSpc>
            </a:pPr>
            <a:r>
              <a:rPr lang="en-GB" sz="1200" smtClean="0">
                <a:solidFill>
                  <a:srgbClr val="000099"/>
                </a:solidFill>
              </a:rPr>
              <a:t>Access to (potentially) Composable &amp; Interchangeable Services </a:t>
            </a:r>
          </a:p>
          <a:p>
            <a:pPr lvl="1">
              <a:lnSpc>
                <a:spcPct val="100000"/>
              </a:lnSpc>
            </a:pPr>
            <a:r>
              <a:rPr lang="en-GB" sz="1200" smtClean="0">
                <a:solidFill>
                  <a:srgbClr val="000099"/>
                </a:solidFill>
              </a:rPr>
              <a:t>Abstraction of IT Infrastructure </a:t>
            </a:r>
          </a:p>
          <a:p>
            <a:pPr lvl="1">
              <a:lnSpc>
                <a:spcPct val="100000"/>
              </a:lnSpc>
              <a:buFont typeface="Arial" charset="0"/>
              <a:buNone/>
            </a:pPr>
            <a:r>
              <a:rPr lang="en-GB" sz="1200" smtClean="0">
                <a:solidFill>
                  <a:srgbClr val="000099"/>
                </a:solidFill>
                <a:sym typeface="Wingdings" pitchFamily="2" charset="2"/>
              </a:rPr>
              <a:t>     No need to understand its implementation: use Services &amp; their APIs</a:t>
            </a:r>
          </a:p>
          <a:p>
            <a:pPr lvl="1">
              <a:lnSpc>
                <a:spcPct val="100000"/>
              </a:lnSpc>
            </a:pPr>
            <a:r>
              <a:rPr lang="en-GB" sz="1200" smtClean="0">
                <a:solidFill>
                  <a:srgbClr val="000099"/>
                </a:solidFill>
                <a:sym typeface="Wingdings" pitchFamily="2" charset="2"/>
              </a:rPr>
              <a:t>Related “Buzzwords”: </a:t>
            </a:r>
            <a:r>
              <a:rPr lang="en-GB" sz="1200" smtClean="0">
                <a:solidFill>
                  <a:srgbClr val="000099"/>
                </a:solidFill>
              </a:rPr>
              <a:t> Iaas, PaaS, SaaS, EaaS, … </a:t>
            </a:r>
          </a:p>
          <a:p>
            <a:pPr lvl="1">
              <a:lnSpc>
                <a:spcPct val="100000"/>
              </a:lnSpc>
            </a:pPr>
            <a:r>
              <a:rPr lang="en-GB" sz="1200" smtClean="0">
                <a:solidFill>
                  <a:srgbClr val="000099"/>
                </a:solidFill>
              </a:rPr>
              <a:t>Some current players, at the Infrastructure &amp; Service Level: </a:t>
            </a:r>
          </a:p>
          <a:p>
            <a:pPr lvl="1">
              <a:lnSpc>
                <a:spcPct val="100000"/>
              </a:lnSpc>
              <a:buFont typeface="Arial" charset="0"/>
              <a:buNone/>
            </a:pPr>
            <a:r>
              <a:rPr lang="en-GB" sz="1200" smtClean="0">
                <a:solidFill>
                  <a:srgbClr val="000099"/>
                </a:solidFill>
              </a:rPr>
              <a:t>   Salesfoce.com, Google Apps, Amazon, Yahoo, Microsoft, IBM, HP, etc.</a:t>
            </a:r>
          </a:p>
        </p:txBody>
      </p:sp>
      <p:sp>
        <p:nvSpPr>
          <p:cNvPr id="43012" name="Cloud"/>
          <p:cNvSpPr>
            <a:spLocks noChangeAspect="1" noEditPoints="1" noChangeArrowheads="1"/>
          </p:cNvSpPr>
          <p:nvPr/>
        </p:nvSpPr>
        <p:spPr bwMode="auto">
          <a:xfrm>
            <a:off x="5330825" y="1979613"/>
            <a:ext cx="1860550" cy="12461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13" name="Cloud"/>
          <p:cNvSpPr>
            <a:spLocks noChangeAspect="1" noEditPoints="1" noChangeArrowheads="1"/>
          </p:cNvSpPr>
          <p:nvPr/>
        </p:nvSpPr>
        <p:spPr bwMode="auto">
          <a:xfrm>
            <a:off x="6213475" y="3040063"/>
            <a:ext cx="1860550" cy="12461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" name="Picture 29" descr="j029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9350" y="1993900"/>
            <a:ext cx="40798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29" descr="j029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7575" y="2233613"/>
            <a:ext cx="40798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29" descr="j029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1588" y="4194175"/>
            <a:ext cx="4079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31"/>
          <p:cNvCxnSpPr/>
          <p:nvPr/>
        </p:nvCxnSpPr>
        <p:spPr bwMode="auto">
          <a:xfrm rot="5400000" flipH="1" flipV="1">
            <a:off x="1158876" y="3679825"/>
            <a:ext cx="1376362" cy="1587"/>
          </a:xfrm>
          <a:prstGeom prst="straightConnector1">
            <a:avLst/>
          </a:prstGeom>
          <a:noFill/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84150" y="152400"/>
            <a:ext cx="8375650" cy="519113"/>
          </a:xfrm>
          <a:noFill/>
        </p:spPr>
        <p:txBody>
          <a:bodyPr wrap="square" numCol="1" anchor="b" compatLnSpc="1">
            <a:prstTxWarp prst="textNoShape">
              <a:avLst/>
            </a:prstTxWarp>
          </a:bodyPr>
          <a:lstStyle/>
          <a:p>
            <a:r>
              <a:rPr lang="en-GB" sz="2700" cap="none" smtClean="0"/>
              <a:t>Cloud Service Layers</a:t>
            </a:r>
            <a:endParaRPr sz="2700" cap="none" smtClean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450839" y="3301583"/>
            <a:ext cx="6280728" cy="52724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anchor="ctr"/>
          <a:lstStyle/>
          <a:p>
            <a:pPr marL="169863">
              <a:spcBef>
                <a:spcPct val="50000"/>
              </a:spcBef>
              <a:defRPr/>
            </a:pPr>
            <a:r>
              <a:rPr lang="en-GB" sz="2000" dirty="0">
                <a:latin typeface="Futura Bk" pitchFamily="34" charset="0"/>
              </a:rPr>
              <a:t>Cloud </a:t>
            </a:r>
            <a:r>
              <a:rPr lang="en-GB" sz="2000" dirty="0">
                <a:latin typeface="Futura Hv" pitchFamily="34" charset="0"/>
              </a:rPr>
              <a:t>Infrastructure</a:t>
            </a:r>
            <a:r>
              <a:rPr lang="en-GB" sz="2000" dirty="0">
                <a:latin typeface="Futura Bk" pitchFamily="34" charset="0"/>
              </a:rPr>
              <a:t> Services (</a:t>
            </a:r>
            <a:r>
              <a:rPr lang="en-GB" sz="2000" dirty="0" err="1">
                <a:latin typeface="Futura Hv" pitchFamily="34" charset="0"/>
              </a:rPr>
              <a:t>IaaS</a:t>
            </a:r>
            <a:r>
              <a:rPr lang="en-GB" sz="2000" dirty="0">
                <a:latin typeface="Futura Bk" pitchFamily="34" charset="0"/>
              </a:rPr>
              <a:t>)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450839" y="2506737"/>
            <a:ext cx="5103091" cy="527240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anchor="ctr"/>
          <a:lstStyle/>
          <a:p>
            <a:pPr marL="169863">
              <a:spcBef>
                <a:spcPct val="50000"/>
              </a:spcBef>
              <a:defRPr/>
            </a:pPr>
            <a:r>
              <a:rPr lang="en-GB" sz="2000" dirty="0">
                <a:latin typeface="Futura Bk" pitchFamily="34" charset="0"/>
              </a:rPr>
              <a:t>Cloud </a:t>
            </a:r>
            <a:r>
              <a:rPr lang="en-GB" sz="2000" dirty="0">
                <a:latin typeface="Futura Hv" pitchFamily="34" charset="0"/>
              </a:rPr>
              <a:t>Platform</a:t>
            </a:r>
            <a:r>
              <a:rPr lang="en-GB" sz="2000" dirty="0">
                <a:latin typeface="Futura Bk" pitchFamily="34" charset="0"/>
              </a:rPr>
              <a:t> Services (</a:t>
            </a:r>
            <a:r>
              <a:rPr lang="en-GB" sz="2000" dirty="0" err="1">
                <a:latin typeface="Futura Hv" pitchFamily="34" charset="0"/>
              </a:rPr>
              <a:t>PaaS</a:t>
            </a:r>
            <a:r>
              <a:rPr lang="en-GB" sz="2000" dirty="0">
                <a:latin typeface="Futura Bk" pitchFamily="34" charset="0"/>
              </a:rPr>
              <a:t>)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450839" y="1711516"/>
            <a:ext cx="3920836" cy="527567"/>
          </a:xfrm>
          <a:prstGeom prst="round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anchor="ctr"/>
          <a:lstStyle/>
          <a:p>
            <a:pPr marL="169863">
              <a:spcBef>
                <a:spcPct val="50000"/>
              </a:spcBef>
              <a:defRPr/>
            </a:pPr>
            <a:r>
              <a:rPr lang="en-GB" sz="2000" dirty="0">
                <a:latin typeface="Futura Bk" pitchFamily="34" charset="0"/>
              </a:rPr>
              <a:t>Cloud </a:t>
            </a:r>
            <a:r>
              <a:rPr lang="en-GB" sz="2000" dirty="0">
                <a:latin typeface="Futura Hv" pitchFamily="34" charset="0"/>
              </a:rPr>
              <a:t>End-User </a:t>
            </a:r>
            <a:r>
              <a:rPr lang="en-GB" sz="2000" dirty="0">
                <a:latin typeface="Futura Bk" pitchFamily="34" charset="0"/>
              </a:rPr>
              <a:t>Services (</a:t>
            </a:r>
            <a:r>
              <a:rPr lang="en-GB" sz="2000" dirty="0" err="1">
                <a:latin typeface="Futura Hv" pitchFamily="34" charset="0"/>
              </a:rPr>
              <a:t>SaaS</a:t>
            </a:r>
            <a:r>
              <a:rPr lang="en-GB" sz="2000" dirty="0">
                <a:latin typeface="Futura Bk" pitchFamily="34" charset="0"/>
              </a:rPr>
              <a:t>)</a:t>
            </a: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V="1">
            <a:off x="6172200" y="1419225"/>
            <a:ext cx="1588" cy="1831975"/>
          </a:xfrm>
          <a:prstGeom prst="straightConnector1">
            <a:avLst/>
          </a:prstGeom>
          <a:noFill/>
          <a:ln w="635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cxnSp>
      <p:cxnSp>
        <p:nvCxnSpPr>
          <p:cNvPr id="14" name="Straight Arrow Connector 13"/>
          <p:cNvCxnSpPr/>
          <p:nvPr/>
        </p:nvCxnSpPr>
        <p:spPr bwMode="auto">
          <a:xfrm rot="16200000" flipV="1">
            <a:off x="5695156" y="2783682"/>
            <a:ext cx="2767013" cy="0"/>
          </a:xfrm>
          <a:prstGeom prst="straightConnector1">
            <a:avLst/>
          </a:prstGeom>
          <a:noFill/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" name="Rounded Rectangle 15"/>
          <p:cNvSpPr/>
          <p:nvPr/>
        </p:nvSpPr>
        <p:spPr bwMode="auto">
          <a:xfrm>
            <a:off x="1441604" y="4096434"/>
            <a:ext cx="2165926" cy="527577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>
                <a:latin typeface="Futura Bk" pitchFamily="34" charset="0"/>
              </a:rPr>
              <a:t>Physical Infrastructure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3750696" y="4096450"/>
            <a:ext cx="835889" cy="527563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 sz="2000" dirty="0">
              <a:solidFill>
                <a:srgbClr val="FF0000"/>
              </a:solidFill>
              <a:latin typeface="Futura Bk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809798" y="4096450"/>
            <a:ext cx="835889" cy="527563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 sz="2000" dirty="0">
              <a:solidFill>
                <a:srgbClr val="FF0000"/>
              </a:solidFill>
              <a:latin typeface="Futura Bk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868900" y="4096450"/>
            <a:ext cx="835889" cy="527563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 sz="2000" dirty="0">
              <a:solidFill>
                <a:srgbClr val="FF0000"/>
              </a:solidFill>
              <a:latin typeface="Futura Bk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928003" y="4096450"/>
            <a:ext cx="835889" cy="527563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 sz="2000" dirty="0">
              <a:solidFill>
                <a:srgbClr val="FF0000"/>
              </a:solidFill>
              <a:latin typeface="Futura Bk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rot="5400000" flipH="1" flipV="1">
            <a:off x="2260601" y="3883025"/>
            <a:ext cx="322262" cy="1587"/>
          </a:xfrm>
          <a:prstGeom prst="straightConnector1">
            <a:avLst/>
          </a:prstGeom>
          <a:noFill/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6" name="Straight Arrow Connector 25"/>
          <p:cNvCxnSpPr/>
          <p:nvPr/>
        </p:nvCxnSpPr>
        <p:spPr bwMode="auto">
          <a:xfrm rot="5400000" flipH="1" flipV="1">
            <a:off x="4062412" y="3890963"/>
            <a:ext cx="322263" cy="1588"/>
          </a:xfrm>
          <a:prstGeom prst="straightConnector1">
            <a:avLst/>
          </a:prstGeom>
          <a:noFill/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7" name="Straight Arrow Connector 26"/>
          <p:cNvCxnSpPr/>
          <p:nvPr/>
        </p:nvCxnSpPr>
        <p:spPr bwMode="auto">
          <a:xfrm rot="5400000" flipH="1" flipV="1">
            <a:off x="5091907" y="3904456"/>
            <a:ext cx="322262" cy="3175"/>
          </a:xfrm>
          <a:prstGeom prst="straightConnector1">
            <a:avLst/>
          </a:prstGeom>
          <a:noFill/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8" name="Straight Arrow Connector 27"/>
          <p:cNvCxnSpPr/>
          <p:nvPr/>
        </p:nvCxnSpPr>
        <p:spPr bwMode="auto">
          <a:xfrm rot="5400000" flipH="1" flipV="1">
            <a:off x="6111876" y="3867150"/>
            <a:ext cx="322262" cy="1587"/>
          </a:xfrm>
          <a:prstGeom prst="straightConnector1">
            <a:avLst/>
          </a:prstGeom>
          <a:noFill/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9" name="Straight Arrow Connector 28"/>
          <p:cNvCxnSpPr/>
          <p:nvPr/>
        </p:nvCxnSpPr>
        <p:spPr bwMode="auto">
          <a:xfrm rot="5400000" flipH="1" flipV="1">
            <a:off x="7280276" y="3860800"/>
            <a:ext cx="322262" cy="1587"/>
          </a:xfrm>
          <a:prstGeom prst="straightConnector1">
            <a:avLst/>
          </a:prstGeom>
          <a:noFill/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0" name="Straight Arrow Connector 29"/>
          <p:cNvCxnSpPr/>
          <p:nvPr/>
        </p:nvCxnSpPr>
        <p:spPr bwMode="auto">
          <a:xfrm rot="5400000" flipH="1" flipV="1">
            <a:off x="3255169" y="3880644"/>
            <a:ext cx="322263" cy="3175"/>
          </a:xfrm>
          <a:prstGeom prst="straightConnector1">
            <a:avLst/>
          </a:prstGeom>
          <a:noFill/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1" name="Straight Arrow Connector 30"/>
          <p:cNvCxnSpPr/>
          <p:nvPr/>
        </p:nvCxnSpPr>
        <p:spPr bwMode="auto">
          <a:xfrm rot="5400000" flipH="1" flipV="1">
            <a:off x="3302001" y="3149600"/>
            <a:ext cx="322262" cy="1587"/>
          </a:xfrm>
          <a:prstGeom prst="straightConnector1">
            <a:avLst/>
          </a:prstGeom>
          <a:noFill/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068" name="TextBox 42"/>
          <p:cNvSpPr txBox="1">
            <a:spLocks noChangeArrowheads="1"/>
          </p:cNvSpPr>
          <p:nvPr/>
        </p:nvSpPr>
        <p:spPr bwMode="auto">
          <a:xfrm>
            <a:off x="5892800" y="917575"/>
            <a:ext cx="1357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Futura Bk" pitchFamily="34" charset="0"/>
              </a:rPr>
              <a:t>Service Users</a:t>
            </a:r>
            <a:endParaRPr lang="en-US" sz="1600">
              <a:latin typeface="Futura Bk" pitchFamily="34" charset="0"/>
            </a:endParaRPr>
          </a:p>
        </p:txBody>
      </p:sp>
      <p:sp>
        <p:nvSpPr>
          <p:cNvPr id="286759" name="Text Box 39"/>
          <p:cNvSpPr txBox="1">
            <a:spLocks noChangeArrowheads="1"/>
          </p:cNvSpPr>
          <p:nvPr/>
        </p:nvSpPr>
        <p:spPr bwMode="auto">
          <a:xfrm>
            <a:off x="407988" y="4851400"/>
            <a:ext cx="537368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1200">
                <a:ea typeface="ＭＳ Ｐゴシック"/>
                <a:cs typeface="ＭＳ Ｐゴシック"/>
              </a:rPr>
              <a:t>Source: HP Labs, Automated Infrastructure Lab (AIL), Bristol, UK - Peter Toft</a:t>
            </a:r>
          </a:p>
        </p:txBody>
      </p:sp>
      <p:sp>
        <p:nvSpPr>
          <p:cNvPr id="286760" name="Text Box 40"/>
          <p:cNvSpPr txBox="1">
            <a:spLocks noChangeArrowheads="1"/>
          </p:cNvSpPr>
          <p:nvPr/>
        </p:nvSpPr>
        <p:spPr bwMode="auto">
          <a:xfrm rot="16200000">
            <a:off x="-147637" y="3141662"/>
            <a:ext cx="147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400">
                <a:ea typeface="ＭＳ Ｐゴシック"/>
                <a:cs typeface="ＭＳ Ｐゴシック"/>
              </a:rPr>
              <a:t>Cloud </a:t>
            </a:r>
          </a:p>
          <a:p>
            <a:pPr eaLnBrk="0" hangingPunct="0">
              <a:defRPr/>
            </a:pPr>
            <a:r>
              <a:rPr lang="en-GB" sz="2400">
                <a:ea typeface="ＭＳ Ｐゴシック"/>
                <a:cs typeface="ＭＳ Ｐゴシック"/>
              </a:rPr>
              <a:t>Providers</a:t>
            </a:r>
          </a:p>
        </p:txBody>
      </p:sp>
      <p:sp>
        <p:nvSpPr>
          <p:cNvPr id="286761" name="Text Box 41"/>
          <p:cNvSpPr txBox="1">
            <a:spLocks noChangeArrowheads="1"/>
          </p:cNvSpPr>
          <p:nvPr/>
        </p:nvSpPr>
        <p:spPr bwMode="auto">
          <a:xfrm rot="16200000">
            <a:off x="-79374" y="1349375"/>
            <a:ext cx="147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400">
                <a:ea typeface="ＭＳ Ｐゴシック"/>
                <a:cs typeface="ＭＳ Ｐゴシック"/>
              </a:rPr>
              <a:t>Service</a:t>
            </a:r>
          </a:p>
          <a:p>
            <a:pPr eaLnBrk="0" hangingPunct="0">
              <a:defRPr/>
            </a:pPr>
            <a:r>
              <a:rPr lang="en-GB" sz="2400">
                <a:ea typeface="ＭＳ Ｐゴシック"/>
                <a:cs typeface="ＭＳ Ｐゴシック"/>
              </a:rPr>
              <a:t>Providers</a:t>
            </a:r>
          </a:p>
        </p:txBody>
      </p:sp>
      <p:cxnSp>
        <p:nvCxnSpPr>
          <p:cNvPr id="2" name="Straight Arrow Connector 22"/>
          <p:cNvCxnSpPr/>
          <p:nvPr/>
        </p:nvCxnSpPr>
        <p:spPr bwMode="auto">
          <a:xfrm rot="5400000" flipH="1" flipV="1">
            <a:off x="1681162" y="2398713"/>
            <a:ext cx="322263" cy="1588"/>
          </a:xfrm>
          <a:prstGeom prst="straightConnector1">
            <a:avLst/>
          </a:prstGeom>
          <a:noFill/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" name="Straight Arrow Connector 22"/>
          <p:cNvCxnSpPr/>
          <p:nvPr/>
        </p:nvCxnSpPr>
        <p:spPr bwMode="auto">
          <a:xfrm rot="5400000" flipH="1" flipV="1">
            <a:off x="3314700" y="2401888"/>
            <a:ext cx="322263" cy="1587"/>
          </a:xfrm>
          <a:prstGeom prst="straightConnector1">
            <a:avLst/>
          </a:prstGeom>
          <a:noFill/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" name="Straight Arrow Connector 30"/>
          <p:cNvCxnSpPr/>
          <p:nvPr/>
        </p:nvCxnSpPr>
        <p:spPr bwMode="auto">
          <a:xfrm rot="5400000" flipH="1" flipV="1">
            <a:off x="5068888" y="3149600"/>
            <a:ext cx="322262" cy="1588"/>
          </a:xfrm>
          <a:prstGeom prst="straightConnector1">
            <a:avLst/>
          </a:prstGeom>
          <a:noFill/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" name="Straight Arrow Connector 22"/>
          <p:cNvCxnSpPr/>
          <p:nvPr/>
        </p:nvCxnSpPr>
        <p:spPr bwMode="auto">
          <a:xfrm rot="5400000" flipH="1" flipV="1">
            <a:off x="5065712" y="2376488"/>
            <a:ext cx="322263" cy="1588"/>
          </a:xfrm>
          <a:prstGeom prst="straightConnector1">
            <a:avLst/>
          </a:prstGeom>
          <a:noFill/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38125" y="292100"/>
            <a:ext cx="8375650" cy="4826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sz="2700" cap="none" smtClean="0"/>
              <a:t>Cloud Computing: Models</a:t>
            </a:r>
          </a:p>
        </p:txBody>
      </p:sp>
      <p:sp>
        <p:nvSpPr>
          <p:cNvPr id="287747" name="Freeform 3"/>
          <p:cNvSpPr>
            <a:spLocks/>
          </p:cNvSpPr>
          <p:nvPr/>
        </p:nvSpPr>
        <p:spPr bwMode="auto">
          <a:xfrm>
            <a:off x="3686175" y="906463"/>
            <a:ext cx="4000500" cy="1751012"/>
          </a:xfrm>
          <a:custGeom>
            <a:avLst/>
            <a:gdLst/>
            <a:ahLst/>
            <a:cxnLst>
              <a:cxn ang="0">
                <a:pos x="571" y="160"/>
              </a:cxn>
              <a:cxn ang="0">
                <a:pos x="482" y="101"/>
              </a:cxn>
              <a:cxn ang="0">
                <a:pos x="328" y="124"/>
              </a:cxn>
              <a:cxn ang="0">
                <a:pos x="304" y="208"/>
              </a:cxn>
              <a:cxn ang="0">
                <a:pos x="286" y="214"/>
              </a:cxn>
              <a:cxn ang="0">
                <a:pos x="173" y="219"/>
              </a:cxn>
              <a:cxn ang="0">
                <a:pos x="67" y="285"/>
              </a:cxn>
              <a:cxn ang="0">
                <a:pos x="37" y="350"/>
              </a:cxn>
              <a:cxn ang="0">
                <a:pos x="31" y="481"/>
              </a:cxn>
              <a:cxn ang="0">
                <a:pos x="19" y="516"/>
              </a:cxn>
              <a:cxn ang="0">
                <a:pos x="67" y="855"/>
              </a:cxn>
              <a:cxn ang="0">
                <a:pos x="167" y="902"/>
              </a:cxn>
              <a:cxn ang="0">
                <a:pos x="340" y="902"/>
              </a:cxn>
              <a:cxn ang="0">
                <a:pos x="369" y="914"/>
              </a:cxn>
              <a:cxn ang="0">
                <a:pos x="393" y="980"/>
              </a:cxn>
              <a:cxn ang="0">
                <a:pos x="452" y="1075"/>
              </a:cxn>
              <a:cxn ang="0">
                <a:pos x="631" y="1223"/>
              </a:cxn>
              <a:cxn ang="0">
                <a:pos x="951" y="1152"/>
              </a:cxn>
              <a:cxn ang="0">
                <a:pos x="999" y="1092"/>
              </a:cxn>
              <a:cxn ang="0">
                <a:pos x="1082" y="1122"/>
              </a:cxn>
              <a:cxn ang="0">
                <a:pos x="1153" y="1170"/>
              </a:cxn>
              <a:cxn ang="0">
                <a:pos x="1207" y="1187"/>
              </a:cxn>
              <a:cxn ang="0">
                <a:pos x="1224" y="1193"/>
              </a:cxn>
              <a:cxn ang="0">
                <a:pos x="1563" y="1116"/>
              </a:cxn>
              <a:cxn ang="0">
                <a:pos x="1640" y="1069"/>
              </a:cxn>
              <a:cxn ang="0">
                <a:pos x="1640" y="902"/>
              </a:cxn>
              <a:cxn ang="0">
                <a:pos x="1670" y="873"/>
              </a:cxn>
              <a:cxn ang="0">
                <a:pos x="1699" y="819"/>
              </a:cxn>
              <a:cxn ang="0">
                <a:pos x="1783" y="712"/>
              </a:cxn>
              <a:cxn ang="0">
                <a:pos x="1729" y="623"/>
              </a:cxn>
              <a:cxn ang="0">
                <a:pos x="1694" y="516"/>
              </a:cxn>
              <a:cxn ang="0">
                <a:pos x="1729" y="392"/>
              </a:cxn>
              <a:cxn ang="0">
                <a:pos x="1759" y="314"/>
              </a:cxn>
              <a:cxn ang="0">
                <a:pos x="1735" y="202"/>
              </a:cxn>
              <a:cxn ang="0">
                <a:pos x="1705" y="166"/>
              </a:cxn>
              <a:cxn ang="0">
                <a:pos x="1604" y="160"/>
              </a:cxn>
              <a:cxn ang="0">
                <a:pos x="1515" y="107"/>
              </a:cxn>
              <a:cxn ang="0">
                <a:pos x="1444" y="59"/>
              </a:cxn>
              <a:cxn ang="0">
                <a:pos x="1272" y="35"/>
              </a:cxn>
              <a:cxn ang="0">
                <a:pos x="1254" y="47"/>
              </a:cxn>
              <a:cxn ang="0">
                <a:pos x="1224" y="53"/>
              </a:cxn>
              <a:cxn ang="0">
                <a:pos x="1207" y="77"/>
              </a:cxn>
              <a:cxn ang="0">
                <a:pos x="1147" y="119"/>
              </a:cxn>
              <a:cxn ang="0">
                <a:pos x="975" y="29"/>
              </a:cxn>
              <a:cxn ang="0">
                <a:pos x="951" y="12"/>
              </a:cxn>
              <a:cxn ang="0">
                <a:pos x="916" y="0"/>
              </a:cxn>
              <a:cxn ang="0">
                <a:pos x="856" y="6"/>
              </a:cxn>
              <a:cxn ang="0">
                <a:pos x="844" y="24"/>
              </a:cxn>
              <a:cxn ang="0">
                <a:pos x="773" y="77"/>
              </a:cxn>
              <a:cxn ang="0">
                <a:pos x="690" y="119"/>
              </a:cxn>
              <a:cxn ang="0">
                <a:pos x="631" y="130"/>
              </a:cxn>
              <a:cxn ang="0">
                <a:pos x="583" y="136"/>
              </a:cxn>
              <a:cxn ang="0">
                <a:pos x="571" y="160"/>
              </a:cxn>
            </a:cxnLst>
            <a:rect l="0" t="0" r="r" b="b"/>
            <a:pathLst>
              <a:path w="1783" h="1245">
                <a:moveTo>
                  <a:pt x="571" y="160"/>
                </a:moveTo>
                <a:cubicBezTo>
                  <a:pt x="541" y="140"/>
                  <a:pt x="512" y="121"/>
                  <a:pt x="482" y="101"/>
                </a:cubicBezTo>
                <a:cubicBezTo>
                  <a:pt x="428" y="105"/>
                  <a:pt x="380" y="115"/>
                  <a:pt x="328" y="124"/>
                </a:cubicBezTo>
                <a:cubicBezTo>
                  <a:pt x="307" y="156"/>
                  <a:pt x="320" y="172"/>
                  <a:pt x="304" y="208"/>
                </a:cubicBezTo>
                <a:cubicBezTo>
                  <a:pt x="301" y="214"/>
                  <a:pt x="292" y="213"/>
                  <a:pt x="286" y="214"/>
                </a:cubicBezTo>
                <a:cubicBezTo>
                  <a:pt x="248" y="217"/>
                  <a:pt x="211" y="217"/>
                  <a:pt x="173" y="219"/>
                </a:cubicBezTo>
                <a:cubicBezTo>
                  <a:pt x="127" y="235"/>
                  <a:pt x="104" y="256"/>
                  <a:pt x="67" y="285"/>
                </a:cubicBezTo>
                <a:cubicBezTo>
                  <a:pt x="56" y="307"/>
                  <a:pt x="48" y="328"/>
                  <a:pt x="37" y="350"/>
                </a:cubicBezTo>
                <a:cubicBezTo>
                  <a:pt x="35" y="394"/>
                  <a:pt x="36" y="438"/>
                  <a:pt x="31" y="481"/>
                </a:cubicBezTo>
                <a:cubicBezTo>
                  <a:pt x="30" y="493"/>
                  <a:pt x="19" y="516"/>
                  <a:pt x="19" y="516"/>
                </a:cubicBezTo>
                <a:cubicBezTo>
                  <a:pt x="6" y="634"/>
                  <a:pt x="0" y="754"/>
                  <a:pt x="67" y="855"/>
                </a:cubicBezTo>
                <a:cubicBezTo>
                  <a:pt x="80" y="903"/>
                  <a:pt x="127" y="898"/>
                  <a:pt x="167" y="902"/>
                </a:cubicBezTo>
                <a:cubicBezTo>
                  <a:pt x="220" y="937"/>
                  <a:pt x="284" y="921"/>
                  <a:pt x="340" y="902"/>
                </a:cubicBezTo>
                <a:cubicBezTo>
                  <a:pt x="350" y="906"/>
                  <a:pt x="361" y="907"/>
                  <a:pt x="369" y="914"/>
                </a:cubicBezTo>
                <a:cubicBezTo>
                  <a:pt x="378" y="921"/>
                  <a:pt x="388" y="969"/>
                  <a:pt x="393" y="980"/>
                </a:cubicBezTo>
                <a:cubicBezTo>
                  <a:pt x="406" y="1010"/>
                  <a:pt x="426" y="1057"/>
                  <a:pt x="452" y="1075"/>
                </a:cubicBezTo>
                <a:cubicBezTo>
                  <a:pt x="476" y="1143"/>
                  <a:pt x="562" y="1206"/>
                  <a:pt x="631" y="1223"/>
                </a:cubicBezTo>
                <a:cubicBezTo>
                  <a:pt x="770" y="1219"/>
                  <a:pt x="858" y="1245"/>
                  <a:pt x="951" y="1152"/>
                </a:cubicBezTo>
                <a:cubicBezTo>
                  <a:pt x="958" y="1105"/>
                  <a:pt x="956" y="1103"/>
                  <a:pt x="999" y="1092"/>
                </a:cubicBezTo>
                <a:cubicBezTo>
                  <a:pt x="1027" y="1100"/>
                  <a:pt x="1056" y="1107"/>
                  <a:pt x="1082" y="1122"/>
                </a:cubicBezTo>
                <a:cubicBezTo>
                  <a:pt x="1107" y="1136"/>
                  <a:pt x="1126" y="1161"/>
                  <a:pt x="1153" y="1170"/>
                </a:cubicBezTo>
                <a:cubicBezTo>
                  <a:pt x="1171" y="1176"/>
                  <a:pt x="1189" y="1181"/>
                  <a:pt x="1207" y="1187"/>
                </a:cubicBezTo>
                <a:cubicBezTo>
                  <a:pt x="1213" y="1189"/>
                  <a:pt x="1224" y="1193"/>
                  <a:pt x="1224" y="1193"/>
                </a:cubicBezTo>
                <a:cubicBezTo>
                  <a:pt x="1340" y="1182"/>
                  <a:pt x="1445" y="1128"/>
                  <a:pt x="1563" y="1116"/>
                </a:cubicBezTo>
                <a:cubicBezTo>
                  <a:pt x="1596" y="1105"/>
                  <a:pt x="1620" y="1098"/>
                  <a:pt x="1640" y="1069"/>
                </a:cubicBezTo>
                <a:cubicBezTo>
                  <a:pt x="1635" y="1014"/>
                  <a:pt x="1626" y="956"/>
                  <a:pt x="1640" y="902"/>
                </a:cubicBezTo>
                <a:cubicBezTo>
                  <a:pt x="1644" y="889"/>
                  <a:pt x="1661" y="884"/>
                  <a:pt x="1670" y="873"/>
                </a:cubicBezTo>
                <a:cubicBezTo>
                  <a:pt x="1683" y="857"/>
                  <a:pt x="1686" y="835"/>
                  <a:pt x="1699" y="819"/>
                </a:cubicBezTo>
                <a:cubicBezTo>
                  <a:pt x="1731" y="780"/>
                  <a:pt x="1766" y="764"/>
                  <a:pt x="1783" y="712"/>
                </a:cubicBezTo>
                <a:cubicBezTo>
                  <a:pt x="1773" y="654"/>
                  <a:pt x="1758" y="666"/>
                  <a:pt x="1729" y="623"/>
                </a:cubicBezTo>
                <a:cubicBezTo>
                  <a:pt x="1722" y="588"/>
                  <a:pt x="1713" y="546"/>
                  <a:pt x="1694" y="516"/>
                </a:cubicBezTo>
                <a:cubicBezTo>
                  <a:pt x="1698" y="460"/>
                  <a:pt x="1705" y="438"/>
                  <a:pt x="1729" y="392"/>
                </a:cubicBezTo>
                <a:cubicBezTo>
                  <a:pt x="1736" y="364"/>
                  <a:pt x="1746" y="340"/>
                  <a:pt x="1759" y="314"/>
                </a:cubicBezTo>
                <a:cubicBezTo>
                  <a:pt x="1769" y="267"/>
                  <a:pt x="1762" y="242"/>
                  <a:pt x="1735" y="202"/>
                </a:cubicBezTo>
                <a:cubicBezTo>
                  <a:pt x="1726" y="189"/>
                  <a:pt x="1725" y="169"/>
                  <a:pt x="1705" y="166"/>
                </a:cubicBezTo>
                <a:cubicBezTo>
                  <a:pt x="1672" y="161"/>
                  <a:pt x="1638" y="162"/>
                  <a:pt x="1604" y="160"/>
                </a:cubicBezTo>
                <a:cubicBezTo>
                  <a:pt x="1550" y="132"/>
                  <a:pt x="1580" y="149"/>
                  <a:pt x="1515" y="107"/>
                </a:cubicBezTo>
                <a:cubicBezTo>
                  <a:pt x="1492" y="92"/>
                  <a:pt x="1469" y="67"/>
                  <a:pt x="1444" y="59"/>
                </a:cubicBezTo>
                <a:cubicBezTo>
                  <a:pt x="1391" y="6"/>
                  <a:pt x="1350" y="27"/>
                  <a:pt x="1272" y="35"/>
                </a:cubicBezTo>
                <a:cubicBezTo>
                  <a:pt x="1266" y="39"/>
                  <a:pt x="1261" y="44"/>
                  <a:pt x="1254" y="47"/>
                </a:cubicBezTo>
                <a:cubicBezTo>
                  <a:pt x="1244" y="51"/>
                  <a:pt x="1233" y="48"/>
                  <a:pt x="1224" y="53"/>
                </a:cubicBezTo>
                <a:cubicBezTo>
                  <a:pt x="1216" y="58"/>
                  <a:pt x="1214" y="71"/>
                  <a:pt x="1207" y="77"/>
                </a:cubicBezTo>
                <a:cubicBezTo>
                  <a:pt x="1188" y="94"/>
                  <a:pt x="1166" y="100"/>
                  <a:pt x="1147" y="119"/>
                </a:cubicBezTo>
                <a:cubicBezTo>
                  <a:pt x="1076" y="109"/>
                  <a:pt x="1033" y="69"/>
                  <a:pt x="975" y="29"/>
                </a:cubicBezTo>
                <a:cubicBezTo>
                  <a:pt x="967" y="23"/>
                  <a:pt x="960" y="15"/>
                  <a:pt x="951" y="12"/>
                </a:cubicBezTo>
                <a:cubicBezTo>
                  <a:pt x="939" y="8"/>
                  <a:pt x="916" y="0"/>
                  <a:pt x="916" y="0"/>
                </a:cubicBezTo>
                <a:cubicBezTo>
                  <a:pt x="896" y="2"/>
                  <a:pt x="875" y="0"/>
                  <a:pt x="856" y="6"/>
                </a:cubicBezTo>
                <a:cubicBezTo>
                  <a:pt x="849" y="8"/>
                  <a:pt x="849" y="19"/>
                  <a:pt x="844" y="24"/>
                </a:cubicBezTo>
                <a:cubicBezTo>
                  <a:pt x="835" y="32"/>
                  <a:pt x="783" y="74"/>
                  <a:pt x="773" y="77"/>
                </a:cubicBezTo>
                <a:cubicBezTo>
                  <a:pt x="719" y="131"/>
                  <a:pt x="793" y="128"/>
                  <a:pt x="690" y="119"/>
                </a:cubicBezTo>
                <a:cubicBezTo>
                  <a:pt x="661" y="109"/>
                  <a:pt x="659" y="123"/>
                  <a:pt x="631" y="130"/>
                </a:cubicBezTo>
                <a:cubicBezTo>
                  <a:pt x="615" y="134"/>
                  <a:pt x="599" y="134"/>
                  <a:pt x="583" y="136"/>
                </a:cubicBezTo>
                <a:cubicBezTo>
                  <a:pt x="570" y="156"/>
                  <a:pt x="571" y="147"/>
                  <a:pt x="571" y="160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48" name="Freeform 4"/>
          <p:cNvSpPr>
            <a:spLocks/>
          </p:cNvSpPr>
          <p:nvPr/>
        </p:nvSpPr>
        <p:spPr bwMode="auto">
          <a:xfrm>
            <a:off x="5778500" y="2660650"/>
            <a:ext cx="3124200" cy="1419225"/>
          </a:xfrm>
          <a:custGeom>
            <a:avLst/>
            <a:gdLst/>
            <a:ahLst/>
            <a:cxnLst>
              <a:cxn ang="0">
                <a:pos x="571" y="160"/>
              </a:cxn>
              <a:cxn ang="0">
                <a:pos x="482" y="101"/>
              </a:cxn>
              <a:cxn ang="0">
                <a:pos x="328" y="124"/>
              </a:cxn>
              <a:cxn ang="0">
                <a:pos x="304" y="208"/>
              </a:cxn>
              <a:cxn ang="0">
                <a:pos x="286" y="214"/>
              </a:cxn>
              <a:cxn ang="0">
                <a:pos x="173" y="219"/>
              </a:cxn>
              <a:cxn ang="0">
                <a:pos x="67" y="285"/>
              </a:cxn>
              <a:cxn ang="0">
                <a:pos x="37" y="350"/>
              </a:cxn>
              <a:cxn ang="0">
                <a:pos x="31" y="481"/>
              </a:cxn>
              <a:cxn ang="0">
                <a:pos x="19" y="516"/>
              </a:cxn>
              <a:cxn ang="0">
                <a:pos x="67" y="855"/>
              </a:cxn>
              <a:cxn ang="0">
                <a:pos x="167" y="902"/>
              </a:cxn>
              <a:cxn ang="0">
                <a:pos x="340" y="902"/>
              </a:cxn>
              <a:cxn ang="0">
                <a:pos x="369" y="914"/>
              </a:cxn>
              <a:cxn ang="0">
                <a:pos x="393" y="980"/>
              </a:cxn>
              <a:cxn ang="0">
                <a:pos x="452" y="1075"/>
              </a:cxn>
              <a:cxn ang="0">
                <a:pos x="631" y="1223"/>
              </a:cxn>
              <a:cxn ang="0">
                <a:pos x="951" y="1152"/>
              </a:cxn>
              <a:cxn ang="0">
                <a:pos x="999" y="1092"/>
              </a:cxn>
              <a:cxn ang="0">
                <a:pos x="1082" y="1122"/>
              </a:cxn>
              <a:cxn ang="0">
                <a:pos x="1153" y="1170"/>
              </a:cxn>
              <a:cxn ang="0">
                <a:pos x="1207" y="1187"/>
              </a:cxn>
              <a:cxn ang="0">
                <a:pos x="1224" y="1193"/>
              </a:cxn>
              <a:cxn ang="0">
                <a:pos x="1563" y="1116"/>
              </a:cxn>
              <a:cxn ang="0">
                <a:pos x="1640" y="1069"/>
              </a:cxn>
              <a:cxn ang="0">
                <a:pos x="1640" y="902"/>
              </a:cxn>
              <a:cxn ang="0">
                <a:pos x="1670" y="873"/>
              </a:cxn>
              <a:cxn ang="0">
                <a:pos x="1699" y="819"/>
              </a:cxn>
              <a:cxn ang="0">
                <a:pos x="1783" y="712"/>
              </a:cxn>
              <a:cxn ang="0">
                <a:pos x="1729" y="623"/>
              </a:cxn>
              <a:cxn ang="0">
                <a:pos x="1694" y="516"/>
              </a:cxn>
              <a:cxn ang="0">
                <a:pos x="1729" y="392"/>
              </a:cxn>
              <a:cxn ang="0">
                <a:pos x="1759" y="314"/>
              </a:cxn>
              <a:cxn ang="0">
                <a:pos x="1735" y="202"/>
              </a:cxn>
              <a:cxn ang="0">
                <a:pos x="1705" y="166"/>
              </a:cxn>
              <a:cxn ang="0">
                <a:pos x="1604" y="160"/>
              </a:cxn>
              <a:cxn ang="0">
                <a:pos x="1515" y="107"/>
              </a:cxn>
              <a:cxn ang="0">
                <a:pos x="1444" y="59"/>
              </a:cxn>
              <a:cxn ang="0">
                <a:pos x="1272" y="35"/>
              </a:cxn>
              <a:cxn ang="0">
                <a:pos x="1254" y="47"/>
              </a:cxn>
              <a:cxn ang="0">
                <a:pos x="1224" y="53"/>
              </a:cxn>
              <a:cxn ang="0">
                <a:pos x="1207" y="77"/>
              </a:cxn>
              <a:cxn ang="0">
                <a:pos x="1147" y="119"/>
              </a:cxn>
              <a:cxn ang="0">
                <a:pos x="975" y="29"/>
              </a:cxn>
              <a:cxn ang="0">
                <a:pos x="951" y="12"/>
              </a:cxn>
              <a:cxn ang="0">
                <a:pos x="916" y="0"/>
              </a:cxn>
              <a:cxn ang="0">
                <a:pos x="856" y="6"/>
              </a:cxn>
              <a:cxn ang="0">
                <a:pos x="844" y="24"/>
              </a:cxn>
              <a:cxn ang="0">
                <a:pos x="773" y="77"/>
              </a:cxn>
              <a:cxn ang="0">
                <a:pos x="690" y="119"/>
              </a:cxn>
              <a:cxn ang="0">
                <a:pos x="631" y="130"/>
              </a:cxn>
              <a:cxn ang="0">
                <a:pos x="583" y="136"/>
              </a:cxn>
              <a:cxn ang="0">
                <a:pos x="571" y="160"/>
              </a:cxn>
            </a:cxnLst>
            <a:rect l="0" t="0" r="r" b="b"/>
            <a:pathLst>
              <a:path w="1783" h="1245">
                <a:moveTo>
                  <a:pt x="571" y="160"/>
                </a:moveTo>
                <a:cubicBezTo>
                  <a:pt x="541" y="140"/>
                  <a:pt x="512" y="121"/>
                  <a:pt x="482" y="101"/>
                </a:cubicBezTo>
                <a:cubicBezTo>
                  <a:pt x="428" y="105"/>
                  <a:pt x="380" y="115"/>
                  <a:pt x="328" y="124"/>
                </a:cubicBezTo>
                <a:cubicBezTo>
                  <a:pt x="307" y="156"/>
                  <a:pt x="320" y="172"/>
                  <a:pt x="304" y="208"/>
                </a:cubicBezTo>
                <a:cubicBezTo>
                  <a:pt x="301" y="214"/>
                  <a:pt x="292" y="213"/>
                  <a:pt x="286" y="214"/>
                </a:cubicBezTo>
                <a:cubicBezTo>
                  <a:pt x="248" y="217"/>
                  <a:pt x="211" y="217"/>
                  <a:pt x="173" y="219"/>
                </a:cubicBezTo>
                <a:cubicBezTo>
                  <a:pt x="127" y="235"/>
                  <a:pt x="104" y="256"/>
                  <a:pt x="67" y="285"/>
                </a:cubicBezTo>
                <a:cubicBezTo>
                  <a:pt x="56" y="307"/>
                  <a:pt x="48" y="328"/>
                  <a:pt x="37" y="350"/>
                </a:cubicBezTo>
                <a:cubicBezTo>
                  <a:pt x="35" y="394"/>
                  <a:pt x="36" y="438"/>
                  <a:pt x="31" y="481"/>
                </a:cubicBezTo>
                <a:cubicBezTo>
                  <a:pt x="30" y="493"/>
                  <a:pt x="19" y="516"/>
                  <a:pt x="19" y="516"/>
                </a:cubicBezTo>
                <a:cubicBezTo>
                  <a:pt x="6" y="634"/>
                  <a:pt x="0" y="754"/>
                  <a:pt x="67" y="855"/>
                </a:cubicBezTo>
                <a:cubicBezTo>
                  <a:pt x="80" y="903"/>
                  <a:pt x="127" y="898"/>
                  <a:pt x="167" y="902"/>
                </a:cubicBezTo>
                <a:cubicBezTo>
                  <a:pt x="220" y="937"/>
                  <a:pt x="284" y="921"/>
                  <a:pt x="340" y="902"/>
                </a:cubicBezTo>
                <a:cubicBezTo>
                  <a:pt x="350" y="906"/>
                  <a:pt x="361" y="907"/>
                  <a:pt x="369" y="914"/>
                </a:cubicBezTo>
                <a:cubicBezTo>
                  <a:pt x="378" y="921"/>
                  <a:pt x="388" y="969"/>
                  <a:pt x="393" y="980"/>
                </a:cubicBezTo>
                <a:cubicBezTo>
                  <a:pt x="406" y="1010"/>
                  <a:pt x="426" y="1057"/>
                  <a:pt x="452" y="1075"/>
                </a:cubicBezTo>
                <a:cubicBezTo>
                  <a:pt x="476" y="1143"/>
                  <a:pt x="562" y="1206"/>
                  <a:pt x="631" y="1223"/>
                </a:cubicBezTo>
                <a:cubicBezTo>
                  <a:pt x="770" y="1219"/>
                  <a:pt x="858" y="1245"/>
                  <a:pt x="951" y="1152"/>
                </a:cubicBezTo>
                <a:cubicBezTo>
                  <a:pt x="958" y="1105"/>
                  <a:pt x="956" y="1103"/>
                  <a:pt x="999" y="1092"/>
                </a:cubicBezTo>
                <a:cubicBezTo>
                  <a:pt x="1027" y="1100"/>
                  <a:pt x="1056" y="1107"/>
                  <a:pt x="1082" y="1122"/>
                </a:cubicBezTo>
                <a:cubicBezTo>
                  <a:pt x="1107" y="1136"/>
                  <a:pt x="1126" y="1161"/>
                  <a:pt x="1153" y="1170"/>
                </a:cubicBezTo>
                <a:cubicBezTo>
                  <a:pt x="1171" y="1176"/>
                  <a:pt x="1189" y="1181"/>
                  <a:pt x="1207" y="1187"/>
                </a:cubicBezTo>
                <a:cubicBezTo>
                  <a:pt x="1213" y="1189"/>
                  <a:pt x="1224" y="1193"/>
                  <a:pt x="1224" y="1193"/>
                </a:cubicBezTo>
                <a:cubicBezTo>
                  <a:pt x="1340" y="1182"/>
                  <a:pt x="1445" y="1128"/>
                  <a:pt x="1563" y="1116"/>
                </a:cubicBezTo>
                <a:cubicBezTo>
                  <a:pt x="1596" y="1105"/>
                  <a:pt x="1620" y="1098"/>
                  <a:pt x="1640" y="1069"/>
                </a:cubicBezTo>
                <a:cubicBezTo>
                  <a:pt x="1635" y="1014"/>
                  <a:pt x="1626" y="956"/>
                  <a:pt x="1640" y="902"/>
                </a:cubicBezTo>
                <a:cubicBezTo>
                  <a:pt x="1644" y="889"/>
                  <a:pt x="1661" y="884"/>
                  <a:pt x="1670" y="873"/>
                </a:cubicBezTo>
                <a:cubicBezTo>
                  <a:pt x="1683" y="857"/>
                  <a:pt x="1686" y="835"/>
                  <a:pt x="1699" y="819"/>
                </a:cubicBezTo>
                <a:cubicBezTo>
                  <a:pt x="1731" y="780"/>
                  <a:pt x="1766" y="764"/>
                  <a:pt x="1783" y="712"/>
                </a:cubicBezTo>
                <a:cubicBezTo>
                  <a:pt x="1773" y="654"/>
                  <a:pt x="1758" y="666"/>
                  <a:pt x="1729" y="623"/>
                </a:cubicBezTo>
                <a:cubicBezTo>
                  <a:pt x="1722" y="588"/>
                  <a:pt x="1713" y="546"/>
                  <a:pt x="1694" y="516"/>
                </a:cubicBezTo>
                <a:cubicBezTo>
                  <a:pt x="1698" y="460"/>
                  <a:pt x="1705" y="438"/>
                  <a:pt x="1729" y="392"/>
                </a:cubicBezTo>
                <a:cubicBezTo>
                  <a:pt x="1736" y="364"/>
                  <a:pt x="1746" y="340"/>
                  <a:pt x="1759" y="314"/>
                </a:cubicBezTo>
                <a:cubicBezTo>
                  <a:pt x="1769" y="267"/>
                  <a:pt x="1762" y="242"/>
                  <a:pt x="1735" y="202"/>
                </a:cubicBezTo>
                <a:cubicBezTo>
                  <a:pt x="1726" y="189"/>
                  <a:pt x="1725" y="169"/>
                  <a:pt x="1705" y="166"/>
                </a:cubicBezTo>
                <a:cubicBezTo>
                  <a:pt x="1672" y="161"/>
                  <a:pt x="1638" y="162"/>
                  <a:pt x="1604" y="160"/>
                </a:cubicBezTo>
                <a:cubicBezTo>
                  <a:pt x="1550" y="132"/>
                  <a:pt x="1580" y="149"/>
                  <a:pt x="1515" y="107"/>
                </a:cubicBezTo>
                <a:cubicBezTo>
                  <a:pt x="1492" y="92"/>
                  <a:pt x="1469" y="67"/>
                  <a:pt x="1444" y="59"/>
                </a:cubicBezTo>
                <a:cubicBezTo>
                  <a:pt x="1391" y="6"/>
                  <a:pt x="1350" y="27"/>
                  <a:pt x="1272" y="35"/>
                </a:cubicBezTo>
                <a:cubicBezTo>
                  <a:pt x="1266" y="39"/>
                  <a:pt x="1261" y="44"/>
                  <a:pt x="1254" y="47"/>
                </a:cubicBezTo>
                <a:cubicBezTo>
                  <a:pt x="1244" y="51"/>
                  <a:pt x="1233" y="48"/>
                  <a:pt x="1224" y="53"/>
                </a:cubicBezTo>
                <a:cubicBezTo>
                  <a:pt x="1216" y="58"/>
                  <a:pt x="1214" y="71"/>
                  <a:pt x="1207" y="77"/>
                </a:cubicBezTo>
                <a:cubicBezTo>
                  <a:pt x="1188" y="94"/>
                  <a:pt x="1166" y="100"/>
                  <a:pt x="1147" y="119"/>
                </a:cubicBezTo>
                <a:cubicBezTo>
                  <a:pt x="1076" y="109"/>
                  <a:pt x="1033" y="69"/>
                  <a:pt x="975" y="29"/>
                </a:cubicBezTo>
                <a:cubicBezTo>
                  <a:pt x="967" y="23"/>
                  <a:pt x="960" y="15"/>
                  <a:pt x="951" y="12"/>
                </a:cubicBezTo>
                <a:cubicBezTo>
                  <a:pt x="939" y="8"/>
                  <a:pt x="916" y="0"/>
                  <a:pt x="916" y="0"/>
                </a:cubicBezTo>
                <a:cubicBezTo>
                  <a:pt x="896" y="2"/>
                  <a:pt x="875" y="0"/>
                  <a:pt x="856" y="6"/>
                </a:cubicBezTo>
                <a:cubicBezTo>
                  <a:pt x="849" y="8"/>
                  <a:pt x="849" y="19"/>
                  <a:pt x="844" y="24"/>
                </a:cubicBezTo>
                <a:cubicBezTo>
                  <a:pt x="835" y="32"/>
                  <a:pt x="783" y="74"/>
                  <a:pt x="773" y="77"/>
                </a:cubicBezTo>
                <a:cubicBezTo>
                  <a:pt x="719" y="131"/>
                  <a:pt x="793" y="128"/>
                  <a:pt x="690" y="119"/>
                </a:cubicBezTo>
                <a:cubicBezTo>
                  <a:pt x="661" y="109"/>
                  <a:pt x="659" y="123"/>
                  <a:pt x="631" y="130"/>
                </a:cubicBezTo>
                <a:cubicBezTo>
                  <a:pt x="615" y="134"/>
                  <a:pt x="599" y="134"/>
                  <a:pt x="583" y="136"/>
                </a:cubicBezTo>
                <a:cubicBezTo>
                  <a:pt x="570" y="156"/>
                  <a:pt x="571" y="147"/>
                  <a:pt x="571" y="160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49" name="Rectangle 5"/>
          <p:cNvSpPr>
            <a:spLocks noChangeArrowheads="1"/>
          </p:cNvSpPr>
          <p:nvPr/>
        </p:nvSpPr>
        <p:spPr bwMode="auto">
          <a:xfrm>
            <a:off x="406400" y="2865438"/>
            <a:ext cx="3892550" cy="2009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>
              <a:ea typeface="ＭＳ Ｐゴシック"/>
              <a:cs typeface="ＭＳ Ｐゴシック"/>
            </a:endParaRPr>
          </a:p>
        </p:txBody>
      </p:sp>
      <p:sp>
        <p:nvSpPr>
          <p:cNvPr id="287750" name="Freeform 6"/>
          <p:cNvSpPr>
            <a:spLocks/>
          </p:cNvSpPr>
          <p:nvPr/>
        </p:nvSpPr>
        <p:spPr bwMode="auto">
          <a:xfrm>
            <a:off x="1970088" y="3275013"/>
            <a:ext cx="2201862" cy="1243012"/>
          </a:xfrm>
          <a:custGeom>
            <a:avLst/>
            <a:gdLst/>
            <a:ahLst/>
            <a:cxnLst>
              <a:cxn ang="0">
                <a:pos x="571" y="160"/>
              </a:cxn>
              <a:cxn ang="0">
                <a:pos x="482" y="101"/>
              </a:cxn>
              <a:cxn ang="0">
                <a:pos x="328" y="124"/>
              </a:cxn>
              <a:cxn ang="0">
                <a:pos x="304" y="208"/>
              </a:cxn>
              <a:cxn ang="0">
                <a:pos x="286" y="214"/>
              </a:cxn>
              <a:cxn ang="0">
                <a:pos x="173" y="219"/>
              </a:cxn>
              <a:cxn ang="0">
                <a:pos x="67" y="285"/>
              </a:cxn>
              <a:cxn ang="0">
                <a:pos x="37" y="350"/>
              </a:cxn>
              <a:cxn ang="0">
                <a:pos x="31" y="481"/>
              </a:cxn>
              <a:cxn ang="0">
                <a:pos x="19" y="516"/>
              </a:cxn>
              <a:cxn ang="0">
                <a:pos x="67" y="855"/>
              </a:cxn>
              <a:cxn ang="0">
                <a:pos x="167" y="902"/>
              </a:cxn>
              <a:cxn ang="0">
                <a:pos x="340" y="902"/>
              </a:cxn>
              <a:cxn ang="0">
                <a:pos x="369" y="914"/>
              </a:cxn>
              <a:cxn ang="0">
                <a:pos x="393" y="980"/>
              </a:cxn>
              <a:cxn ang="0">
                <a:pos x="452" y="1075"/>
              </a:cxn>
              <a:cxn ang="0">
                <a:pos x="631" y="1223"/>
              </a:cxn>
              <a:cxn ang="0">
                <a:pos x="951" y="1152"/>
              </a:cxn>
              <a:cxn ang="0">
                <a:pos x="999" y="1092"/>
              </a:cxn>
              <a:cxn ang="0">
                <a:pos x="1082" y="1122"/>
              </a:cxn>
              <a:cxn ang="0">
                <a:pos x="1153" y="1170"/>
              </a:cxn>
              <a:cxn ang="0">
                <a:pos x="1207" y="1187"/>
              </a:cxn>
              <a:cxn ang="0">
                <a:pos x="1224" y="1193"/>
              </a:cxn>
              <a:cxn ang="0">
                <a:pos x="1563" y="1116"/>
              </a:cxn>
              <a:cxn ang="0">
                <a:pos x="1640" y="1069"/>
              </a:cxn>
              <a:cxn ang="0">
                <a:pos x="1640" y="902"/>
              </a:cxn>
              <a:cxn ang="0">
                <a:pos x="1670" y="873"/>
              </a:cxn>
              <a:cxn ang="0">
                <a:pos x="1699" y="819"/>
              </a:cxn>
              <a:cxn ang="0">
                <a:pos x="1783" y="712"/>
              </a:cxn>
              <a:cxn ang="0">
                <a:pos x="1729" y="623"/>
              </a:cxn>
              <a:cxn ang="0">
                <a:pos x="1694" y="516"/>
              </a:cxn>
              <a:cxn ang="0">
                <a:pos x="1729" y="392"/>
              </a:cxn>
              <a:cxn ang="0">
                <a:pos x="1759" y="314"/>
              </a:cxn>
              <a:cxn ang="0">
                <a:pos x="1735" y="202"/>
              </a:cxn>
              <a:cxn ang="0">
                <a:pos x="1705" y="166"/>
              </a:cxn>
              <a:cxn ang="0">
                <a:pos x="1604" y="160"/>
              </a:cxn>
              <a:cxn ang="0">
                <a:pos x="1515" y="107"/>
              </a:cxn>
              <a:cxn ang="0">
                <a:pos x="1444" y="59"/>
              </a:cxn>
              <a:cxn ang="0">
                <a:pos x="1272" y="35"/>
              </a:cxn>
              <a:cxn ang="0">
                <a:pos x="1254" y="47"/>
              </a:cxn>
              <a:cxn ang="0">
                <a:pos x="1224" y="53"/>
              </a:cxn>
              <a:cxn ang="0">
                <a:pos x="1207" y="77"/>
              </a:cxn>
              <a:cxn ang="0">
                <a:pos x="1147" y="119"/>
              </a:cxn>
              <a:cxn ang="0">
                <a:pos x="975" y="29"/>
              </a:cxn>
              <a:cxn ang="0">
                <a:pos x="951" y="12"/>
              </a:cxn>
              <a:cxn ang="0">
                <a:pos x="916" y="0"/>
              </a:cxn>
              <a:cxn ang="0">
                <a:pos x="856" y="6"/>
              </a:cxn>
              <a:cxn ang="0">
                <a:pos x="844" y="24"/>
              </a:cxn>
              <a:cxn ang="0">
                <a:pos x="773" y="77"/>
              </a:cxn>
              <a:cxn ang="0">
                <a:pos x="690" y="119"/>
              </a:cxn>
              <a:cxn ang="0">
                <a:pos x="631" y="130"/>
              </a:cxn>
              <a:cxn ang="0">
                <a:pos x="583" y="136"/>
              </a:cxn>
              <a:cxn ang="0">
                <a:pos x="571" y="160"/>
              </a:cxn>
            </a:cxnLst>
            <a:rect l="0" t="0" r="r" b="b"/>
            <a:pathLst>
              <a:path w="1783" h="1245">
                <a:moveTo>
                  <a:pt x="571" y="160"/>
                </a:moveTo>
                <a:cubicBezTo>
                  <a:pt x="541" y="140"/>
                  <a:pt x="512" y="121"/>
                  <a:pt x="482" y="101"/>
                </a:cubicBezTo>
                <a:cubicBezTo>
                  <a:pt x="428" y="105"/>
                  <a:pt x="380" y="115"/>
                  <a:pt x="328" y="124"/>
                </a:cubicBezTo>
                <a:cubicBezTo>
                  <a:pt x="307" y="156"/>
                  <a:pt x="320" y="172"/>
                  <a:pt x="304" y="208"/>
                </a:cubicBezTo>
                <a:cubicBezTo>
                  <a:pt x="301" y="214"/>
                  <a:pt x="292" y="213"/>
                  <a:pt x="286" y="214"/>
                </a:cubicBezTo>
                <a:cubicBezTo>
                  <a:pt x="248" y="217"/>
                  <a:pt x="211" y="217"/>
                  <a:pt x="173" y="219"/>
                </a:cubicBezTo>
                <a:cubicBezTo>
                  <a:pt x="127" y="235"/>
                  <a:pt x="104" y="256"/>
                  <a:pt x="67" y="285"/>
                </a:cubicBezTo>
                <a:cubicBezTo>
                  <a:pt x="56" y="307"/>
                  <a:pt x="48" y="328"/>
                  <a:pt x="37" y="350"/>
                </a:cubicBezTo>
                <a:cubicBezTo>
                  <a:pt x="35" y="394"/>
                  <a:pt x="36" y="438"/>
                  <a:pt x="31" y="481"/>
                </a:cubicBezTo>
                <a:cubicBezTo>
                  <a:pt x="30" y="493"/>
                  <a:pt x="19" y="516"/>
                  <a:pt x="19" y="516"/>
                </a:cubicBezTo>
                <a:cubicBezTo>
                  <a:pt x="6" y="634"/>
                  <a:pt x="0" y="754"/>
                  <a:pt x="67" y="855"/>
                </a:cubicBezTo>
                <a:cubicBezTo>
                  <a:pt x="80" y="903"/>
                  <a:pt x="127" y="898"/>
                  <a:pt x="167" y="902"/>
                </a:cubicBezTo>
                <a:cubicBezTo>
                  <a:pt x="220" y="937"/>
                  <a:pt x="284" y="921"/>
                  <a:pt x="340" y="902"/>
                </a:cubicBezTo>
                <a:cubicBezTo>
                  <a:pt x="350" y="906"/>
                  <a:pt x="361" y="907"/>
                  <a:pt x="369" y="914"/>
                </a:cubicBezTo>
                <a:cubicBezTo>
                  <a:pt x="378" y="921"/>
                  <a:pt x="388" y="969"/>
                  <a:pt x="393" y="980"/>
                </a:cubicBezTo>
                <a:cubicBezTo>
                  <a:pt x="406" y="1010"/>
                  <a:pt x="426" y="1057"/>
                  <a:pt x="452" y="1075"/>
                </a:cubicBezTo>
                <a:cubicBezTo>
                  <a:pt x="476" y="1143"/>
                  <a:pt x="562" y="1206"/>
                  <a:pt x="631" y="1223"/>
                </a:cubicBezTo>
                <a:cubicBezTo>
                  <a:pt x="770" y="1219"/>
                  <a:pt x="858" y="1245"/>
                  <a:pt x="951" y="1152"/>
                </a:cubicBezTo>
                <a:cubicBezTo>
                  <a:pt x="958" y="1105"/>
                  <a:pt x="956" y="1103"/>
                  <a:pt x="999" y="1092"/>
                </a:cubicBezTo>
                <a:cubicBezTo>
                  <a:pt x="1027" y="1100"/>
                  <a:pt x="1056" y="1107"/>
                  <a:pt x="1082" y="1122"/>
                </a:cubicBezTo>
                <a:cubicBezTo>
                  <a:pt x="1107" y="1136"/>
                  <a:pt x="1126" y="1161"/>
                  <a:pt x="1153" y="1170"/>
                </a:cubicBezTo>
                <a:cubicBezTo>
                  <a:pt x="1171" y="1176"/>
                  <a:pt x="1189" y="1181"/>
                  <a:pt x="1207" y="1187"/>
                </a:cubicBezTo>
                <a:cubicBezTo>
                  <a:pt x="1213" y="1189"/>
                  <a:pt x="1224" y="1193"/>
                  <a:pt x="1224" y="1193"/>
                </a:cubicBezTo>
                <a:cubicBezTo>
                  <a:pt x="1340" y="1182"/>
                  <a:pt x="1445" y="1128"/>
                  <a:pt x="1563" y="1116"/>
                </a:cubicBezTo>
                <a:cubicBezTo>
                  <a:pt x="1596" y="1105"/>
                  <a:pt x="1620" y="1098"/>
                  <a:pt x="1640" y="1069"/>
                </a:cubicBezTo>
                <a:cubicBezTo>
                  <a:pt x="1635" y="1014"/>
                  <a:pt x="1626" y="956"/>
                  <a:pt x="1640" y="902"/>
                </a:cubicBezTo>
                <a:cubicBezTo>
                  <a:pt x="1644" y="889"/>
                  <a:pt x="1661" y="884"/>
                  <a:pt x="1670" y="873"/>
                </a:cubicBezTo>
                <a:cubicBezTo>
                  <a:pt x="1683" y="857"/>
                  <a:pt x="1686" y="835"/>
                  <a:pt x="1699" y="819"/>
                </a:cubicBezTo>
                <a:cubicBezTo>
                  <a:pt x="1731" y="780"/>
                  <a:pt x="1766" y="764"/>
                  <a:pt x="1783" y="712"/>
                </a:cubicBezTo>
                <a:cubicBezTo>
                  <a:pt x="1773" y="654"/>
                  <a:pt x="1758" y="666"/>
                  <a:pt x="1729" y="623"/>
                </a:cubicBezTo>
                <a:cubicBezTo>
                  <a:pt x="1722" y="588"/>
                  <a:pt x="1713" y="546"/>
                  <a:pt x="1694" y="516"/>
                </a:cubicBezTo>
                <a:cubicBezTo>
                  <a:pt x="1698" y="460"/>
                  <a:pt x="1705" y="438"/>
                  <a:pt x="1729" y="392"/>
                </a:cubicBezTo>
                <a:cubicBezTo>
                  <a:pt x="1736" y="364"/>
                  <a:pt x="1746" y="340"/>
                  <a:pt x="1759" y="314"/>
                </a:cubicBezTo>
                <a:cubicBezTo>
                  <a:pt x="1769" y="267"/>
                  <a:pt x="1762" y="242"/>
                  <a:pt x="1735" y="202"/>
                </a:cubicBezTo>
                <a:cubicBezTo>
                  <a:pt x="1726" y="189"/>
                  <a:pt x="1725" y="169"/>
                  <a:pt x="1705" y="166"/>
                </a:cubicBezTo>
                <a:cubicBezTo>
                  <a:pt x="1672" y="161"/>
                  <a:pt x="1638" y="162"/>
                  <a:pt x="1604" y="160"/>
                </a:cubicBezTo>
                <a:cubicBezTo>
                  <a:pt x="1550" y="132"/>
                  <a:pt x="1580" y="149"/>
                  <a:pt x="1515" y="107"/>
                </a:cubicBezTo>
                <a:cubicBezTo>
                  <a:pt x="1492" y="92"/>
                  <a:pt x="1469" y="67"/>
                  <a:pt x="1444" y="59"/>
                </a:cubicBezTo>
                <a:cubicBezTo>
                  <a:pt x="1391" y="6"/>
                  <a:pt x="1350" y="27"/>
                  <a:pt x="1272" y="35"/>
                </a:cubicBezTo>
                <a:cubicBezTo>
                  <a:pt x="1266" y="39"/>
                  <a:pt x="1261" y="44"/>
                  <a:pt x="1254" y="47"/>
                </a:cubicBezTo>
                <a:cubicBezTo>
                  <a:pt x="1244" y="51"/>
                  <a:pt x="1233" y="48"/>
                  <a:pt x="1224" y="53"/>
                </a:cubicBezTo>
                <a:cubicBezTo>
                  <a:pt x="1216" y="58"/>
                  <a:pt x="1214" y="71"/>
                  <a:pt x="1207" y="77"/>
                </a:cubicBezTo>
                <a:cubicBezTo>
                  <a:pt x="1188" y="94"/>
                  <a:pt x="1166" y="100"/>
                  <a:pt x="1147" y="119"/>
                </a:cubicBezTo>
                <a:cubicBezTo>
                  <a:pt x="1076" y="109"/>
                  <a:pt x="1033" y="69"/>
                  <a:pt x="975" y="29"/>
                </a:cubicBezTo>
                <a:cubicBezTo>
                  <a:pt x="967" y="23"/>
                  <a:pt x="960" y="15"/>
                  <a:pt x="951" y="12"/>
                </a:cubicBezTo>
                <a:cubicBezTo>
                  <a:pt x="939" y="8"/>
                  <a:pt x="916" y="0"/>
                  <a:pt x="916" y="0"/>
                </a:cubicBezTo>
                <a:cubicBezTo>
                  <a:pt x="896" y="2"/>
                  <a:pt x="875" y="0"/>
                  <a:pt x="856" y="6"/>
                </a:cubicBezTo>
                <a:cubicBezTo>
                  <a:pt x="849" y="8"/>
                  <a:pt x="849" y="19"/>
                  <a:pt x="844" y="24"/>
                </a:cubicBezTo>
                <a:cubicBezTo>
                  <a:pt x="835" y="32"/>
                  <a:pt x="783" y="74"/>
                  <a:pt x="773" y="77"/>
                </a:cubicBezTo>
                <a:cubicBezTo>
                  <a:pt x="719" y="131"/>
                  <a:pt x="793" y="128"/>
                  <a:pt x="690" y="119"/>
                </a:cubicBezTo>
                <a:cubicBezTo>
                  <a:pt x="661" y="109"/>
                  <a:pt x="659" y="123"/>
                  <a:pt x="631" y="130"/>
                </a:cubicBezTo>
                <a:cubicBezTo>
                  <a:pt x="615" y="134"/>
                  <a:pt x="599" y="134"/>
                  <a:pt x="583" y="136"/>
                </a:cubicBezTo>
                <a:cubicBezTo>
                  <a:pt x="570" y="156"/>
                  <a:pt x="571" y="147"/>
                  <a:pt x="571" y="160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51" name="Text Box 7"/>
          <p:cNvSpPr txBox="1">
            <a:spLocks noChangeArrowheads="1"/>
          </p:cNvSpPr>
          <p:nvPr/>
        </p:nvSpPr>
        <p:spPr bwMode="auto">
          <a:xfrm>
            <a:off x="323850" y="2432050"/>
            <a:ext cx="157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400">
                <a:ea typeface="ＭＳ Ｐゴシック"/>
                <a:cs typeface="ＭＳ Ｐゴシック"/>
              </a:rPr>
              <a:t>Enterprise</a:t>
            </a:r>
          </a:p>
        </p:txBody>
      </p:sp>
      <p:sp>
        <p:nvSpPr>
          <p:cNvPr id="287752" name="Oval 8"/>
          <p:cNvSpPr>
            <a:spLocks noChangeArrowheads="1"/>
          </p:cNvSpPr>
          <p:nvPr/>
        </p:nvSpPr>
        <p:spPr bwMode="auto">
          <a:xfrm>
            <a:off x="6505575" y="1611313"/>
            <a:ext cx="1120775" cy="4540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1400">
                <a:ea typeface="ＭＳ Ｐゴシック"/>
                <a:cs typeface="ＭＳ Ｐゴシック"/>
              </a:rPr>
              <a:t>Data</a:t>
            </a:r>
          </a:p>
          <a:p>
            <a:pPr algn="ctr" eaLnBrk="0" hangingPunct="0">
              <a:defRPr/>
            </a:pPr>
            <a:r>
              <a:rPr lang="en-GB" sz="1400">
                <a:ea typeface="ＭＳ Ｐゴシック"/>
                <a:cs typeface="ＭＳ Ｐゴシック"/>
              </a:rPr>
              <a:t>Storage</a:t>
            </a:r>
          </a:p>
          <a:p>
            <a:pPr algn="ctr" eaLnBrk="0" hangingPunct="0">
              <a:defRPr/>
            </a:pPr>
            <a:r>
              <a:rPr lang="en-GB" sz="1400">
                <a:ea typeface="ＭＳ Ｐゴシック"/>
                <a:cs typeface="ＭＳ Ｐゴシック"/>
              </a:rPr>
              <a:t>Service</a:t>
            </a:r>
          </a:p>
        </p:txBody>
      </p:sp>
      <p:sp>
        <p:nvSpPr>
          <p:cNvPr id="287753" name="Oval 9"/>
          <p:cNvSpPr>
            <a:spLocks noChangeArrowheads="1"/>
          </p:cNvSpPr>
          <p:nvPr/>
        </p:nvSpPr>
        <p:spPr bwMode="auto">
          <a:xfrm>
            <a:off x="3960813" y="1598613"/>
            <a:ext cx="1046162" cy="3825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1400">
                <a:ea typeface="ＭＳ Ｐゴシック"/>
                <a:cs typeface="ＭＳ Ｐゴシック"/>
              </a:rPr>
              <a:t>Office</a:t>
            </a:r>
          </a:p>
          <a:p>
            <a:pPr algn="ctr" eaLnBrk="0" hangingPunct="0">
              <a:defRPr/>
            </a:pPr>
            <a:r>
              <a:rPr lang="en-GB" sz="1400">
                <a:ea typeface="ＭＳ Ｐゴシック"/>
                <a:cs typeface="ＭＳ Ｐゴシック"/>
              </a:rPr>
              <a:t>Apps</a:t>
            </a:r>
          </a:p>
        </p:txBody>
      </p:sp>
      <p:sp>
        <p:nvSpPr>
          <p:cNvPr id="287754" name="Oval 10"/>
          <p:cNvSpPr>
            <a:spLocks noChangeArrowheads="1"/>
          </p:cNvSpPr>
          <p:nvPr/>
        </p:nvSpPr>
        <p:spPr bwMode="auto">
          <a:xfrm>
            <a:off x="5729288" y="990600"/>
            <a:ext cx="1563687" cy="4191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1400">
                <a:ea typeface="ＭＳ Ｐゴシック"/>
                <a:cs typeface="ＭＳ Ｐゴシック"/>
              </a:rPr>
              <a:t>On Demand</a:t>
            </a:r>
          </a:p>
          <a:p>
            <a:pPr algn="ctr" eaLnBrk="0" hangingPunct="0">
              <a:defRPr/>
            </a:pPr>
            <a:r>
              <a:rPr lang="en-GB" sz="1400">
                <a:ea typeface="ＭＳ Ｐゴシック"/>
                <a:cs typeface="ＭＳ Ｐゴシック"/>
              </a:rPr>
              <a:t>CPUs</a:t>
            </a:r>
          </a:p>
        </p:txBody>
      </p:sp>
      <p:sp>
        <p:nvSpPr>
          <p:cNvPr id="287755" name="Oval 11"/>
          <p:cNvSpPr>
            <a:spLocks noChangeArrowheads="1"/>
          </p:cNvSpPr>
          <p:nvPr/>
        </p:nvSpPr>
        <p:spPr bwMode="auto">
          <a:xfrm>
            <a:off x="4073525" y="1141413"/>
            <a:ext cx="1046163" cy="3825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1400">
                <a:ea typeface="ＭＳ Ｐゴシック"/>
                <a:cs typeface="ＭＳ Ｐゴシック"/>
              </a:rPr>
              <a:t>Printing</a:t>
            </a:r>
          </a:p>
          <a:p>
            <a:pPr algn="ctr" eaLnBrk="0" hangingPunct="0">
              <a:defRPr/>
            </a:pPr>
            <a:r>
              <a:rPr lang="en-GB" sz="1400">
                <a:ea typeface="ＭＳ Ｐゴシック"/>
                <a:cs typeface="ＭＳ Ｐゴシック"/>
              </a:rPr>
              <a:t>Service</a:t>
            </a:r>
          </a:p>
        </p:txBody>
      </p:sp>
      <p:sp>
        <p:nvSpPr>
          <p:cNvPr id="287756" name="Text Box 12"/>
          <p:cNvSpPr txBox="1">
            <a:spLocks noChangeArrowheads="1"/>
          </p:cNvSpPr>
          <p:nvPr/>
        </p:nvSpPr>
        <p:spPr bwMode="auto">
          <a:xfrm>
            <a:off x="7062788" y="576263"/>
            <a:ext cx="14287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b="1">
                <a:ea typeface="ＭＳ Ｐゴシック"/>
                <a:cs typeface="ＭＳ Ｐゴシック"/>
              </a:rPr>
              <a:t>Cloud </a:t>
            </a:r>
          </a:p>
          <a:p>
            <a:pPr eaLnBrk="0" hangingPunct="0">
              <a:defRPr/>
            </a:pPr>
            <a:r>
              <a:rPr lang="en-GB" b="1">
                <a:ea typeface="ＭＳ Ｐゴシック"/>
                <a:cs typeface="ＭＳ Ｐゴシック"/>
              </a:rPr>
              <a:t>Provider #1</a:t>
            </a:r>
          </a:p>
        </p:txBody>
      </p:sp>
      <p:sp>
        <p:nvSpPr>
          <p:cNvPr id="287757" name="Text Box 13"/>
          <p:cNvSpPr txBox="1">
            <a:spLocks noChangeArrowheads="1"/>
          </p:cNvSpPr>
          <p:nvPr/>
        </p:nvSpPr>
        <p:spPr bwMode="auto">
          <a:xfrm>
            <a:off x="5033963" y="2940050"/>
            <a:ext cx="142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b="1">
                <a:ea typeface="ＭＳ Ｐゴシック"/>
                <a:cs typeface="ＭＳ Ｐゴシック"/>
              </a:rPr>
              <a:t>Cloud </a:t>
            </a:r>
          </a:p>
          <a:p>
            <a:pPr eaLnBrk="0" hangingPunct="0">
              <a:defRPr/>
            </a:pPr>
            <a:r>
              <a:rPr lang="en-GB" b="1">
                <a:ea typeface="ＭＳ Ｐゴシック"/>
                <a:cs typeface="ＭＳ Ｐゴシック"/>
              </a:rPr>
              <a:t>Provider #2</a:t>
            </a:r>
          </a:p>
        </p:txBody>
      </p:sp>
      <p:sp>
        <p:nvSpPr>
          <p:cNvPr id="287758" name="Text Box 14"/>
          <p:cNvSpPr txBox="1">
            <a:spLocks noChangeArrowheads="1"/>
          </p:cNvSpPr>
          <p:nvPr/>
        </p:nvSpPr>
        <p:spPr bwMode="auto">
          <a:xfrm>
            <a:off x="2360613" y="4503738"/>
            <a:ext cx="189071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000" b="1">
                <a:ea typeface="ＭＳ Ｐゴシック"/>
                <a:cs typeface="ＭＳ Ｐゴシック"/>
              </a:rPr>
              <a:t>Internal Cloud</a:t>
            </a:r>
          </a:p>
        </p:txBody>
      </p:sp>
      <p:sp>
        <p:nvSpPr>
          <p:cNvPr id="287759" name="Oval 15"/>
          <p:cNvSpPr>
            <a:spLocks noChangeArrowheads="1"/>
          </p:cNvSpPr>
          <p:nvPr/>
        </p:nvSpPr>
        <p:spPr bwMode="auto">
          <a:xfrm>
            <a:off x="5272088" y="1379538"/>
            <a:ext cx="1046162" cy="3841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1400">
                <a:ea typeface="ＭＳ Ｐゴシック"/>
                <a:cs typeface="ＭＳ Ｐゴシック"/>
              </a:rPr>
              <a:t>CRM</a:t>
            </a:r>
          </a:p>
          <a:p>
            <a:pPr algn="ctr" eaLnBrk="0" hangingPunct="0">
              <a:defRPr/>
            </a:pPr>
            <a:r>
              <a:rPr lang="en-GB" sz="1400">
                <a:ea typeface="ＭＳ Ｐゴシック"/>
                <a:cs typeface="ＭＳ Ｐゴシック"/>
              </a:rPr>
              <a:t>Service</a:t>
            </a:r>
          </a:p>
        </p:txBody>
      </p:sp>
      <p:sp>
        <p:nvSpPr>
          <p:cNvPr id="287760" name="Oval 16"/>
          <p:cNvSpPr>
            <a:spLocks noChangeArrowheads="1"/>
          </p:cNvSpPr>
          <p:nvPr/>
        </p:nvSpPr>
        <p:spPr bwMode="auto">
          <a:xfrm>
            <a:off x="5019675" y="2039938"/>
            <a:ext cx="1046163" cy="3825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1400">
                <a:ea typeface="ＭＳ Ｐゴシック"/>
                <a:cs typeface="ＭＳ Ｐゴシック"/>
              </a:rPr>
              <a:t>…</a:t>
            </a:r>
          </a:p>
        </p:txBody>
      </p:sp>
      <p:sp>
        <p:nvSpPr>
          <p:cNvPr id="287761" name="Oval 17"/>
          <p:cNvSpPr>
            <a:spLocks noChangeArrowheads="1"/>
          </p:cNvSpPr>
          <p:nvPr/>
        </p:nvSpPr>
        <p:spPr bwMode="auto">
          <a:xfrm>
            <a:off x="7427913" y="3679825"/>
            <a:ext cx="1046162" cy="3841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1400">
                <a:ea typeface="ＭＳ Ｐゴシック"/>
                <a:cs typeface="ＭＳ Ｐゴシック"/>
              </a:rPr>
              <a:t>Service 3</a:t>
            </a:r>
          </a:p>
        </p:txBody>
      </p:sp>
      <p:sp>
        <p:nvSpPr>
          <p:cNvPr id="287762" name="Oval 18"/>
          <p:cNvSpPr>
            <a:spLocks noChangeArrowheads="1"/>
          </p:cNvSpPr>
          <p:nvPr/>
        </p:nvSpPr>
        <p:spPr bwMode="auto">
          <a:xfrm>
            <a:off x="7593013" y="2984500"/>
            <a:ext cx="1120775" cy="4556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1400">
                <a:ea typeface="ＭＳ Ｐゴシック"/>
                <a:cs typeface="ＭＳ Ｐゴシック"/>
              </a:rPr>
              <a:t>Backup</a:t>
            </a:r>
          </a:p>
          <a:p>
            <a:pPr algn="ctr" eaLnBrk="0" hangingPunct="0">
              <a:defRPr/>
            </a:pPr>
            <a:r>
              <a:rPr lang="en-GB" sz="1400">
                <a:ea typeface="ＭＳ Ｐゴシック"/>
                <a:cs typeface="ＭＳ Ｐゴシック"/>
              </a:rPr>
              <a:t>Service </a:t>
            </a:r>
          </a:p>
        </p:txBody>
      </p:sp>
      <p:sp>
        <p:nvSpPr>
          <p:cNvPr id="287763" name="Oval 19"/>
          <p:cNvSpPr>
            <a:spLocks noChangeArrowheads="1"/>
          </p:cNvSpPr>
          <p:nvPr/>
        </p:nvSpPr>
        <p:spPr bwMode="auto">
          <a:xfrm>
            <a:off x="6326188" y="3363913"/>
            <a:ext cx="1046162" cy="3825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1400">
                <a:ea typeface="ＭＳ Ｐゴシック"/>
                <a:cs typeface="ＭＳ Ｐゴシック"/>
              </a:rPr>
              <a:t>ILM</a:t>
            </a:r>
          </a:p>
          <a:p>
            <a:pPr algn="ctr" eaLnBrk="0" hangingPunct="0">
              <a:defRPr/>
            </a:pPr>
            <a:r>
              <a:rPr lang="en-GB" sz="1400">
                <a:ea typeface="ＭＳ Ｐゴシック"/>
                <a:cs typeface="ＭＳ Ｐゴシック"/>
              </a:rPr>
              <a:t>Service</a:t>
            </a:r>
          </a:p>
        </p:txBody>
      </p:sp>
      <p:sp>
        <p:nvSpPr>
          <p:cNvPr id="287764" name="Oval 20"/>
          <p:cNvSpPr>
            <a:spLocks noChangeArrowheads="1"/>
          </p:cNvSpPr>
          <p:nvPr/>
        </p:nvSpPr>
        <p:spPr bwMode="auto">
          <a:xfrm>
            <a:off x="2133600" y="3455988"/>
            <a:ext cx="715963" cy="2714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1400">
                <a:ea typeface="ＭＳ Ｐゴシック"/>
                <a:cs typeface="ＭＳ Ｐゴシック"/>
              </a:rPr>
              <a:t>Service</a:t>
            </a:r>
          </a:p>
        </p:txBody>
      </p:sp>
      <p:sp>
        <p:nvSpPr>
          <p:cNvPr id="287765" name="Oval 21"/>
          <p:cNvSpPr>
            <a:spLocks noChangeArrowheads="1"/>
          </p:cNvSpPr>
          <p:nvPr/>
        </p:nvSpPr>
        <p:spPr bwMode="auto">
          <a:xfrm>
            <a:off x="2917825" y="4051300"/>
            <a:ext cx="715963" cy="271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1400">
                <a:ea typeface="ＭＳ Ｐゴシック"/>
                <a:cs typeface="ＭＳ Ｐゴシック"/>
              </a:rPr>
              <a:t>Service</a:t>
            </a:r>
          </a:p>
        </p:txBody>
      </p:sp>
      <p:sp>
        <p:nvSpPr>
          <p:cNvPr id="287766" name="Oval 22"/>
          <p:cNvSpPr>
            <a:spLocks noChangeArrowheads="1"/>
          </p:cNvSpPr>
          <p:nvPr/>
        </p:nvSpPr>
        <p:spPr bwMode="auto">
          <a:xfrm>
            <a:off x="3068638" y="3676650"/>
            <a:ext cx="715962" cy="2698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1400">
                <a:ea typeface="ＭＳ Ｐゴシック"/>
                <a:cs typeface="ＭＳ Ｐゴシック"/>
              </a:rPr>
              <a:t>Service</a:t>
            </a:r>
          </a:p>
        </p:txBody>
      </p:sp>
      <p:sp>
        <p:nvSpPr>
          <p:cNvPr id="287767" name="AutoShape 23"/>
          <p:cNvSpPr>
            <a:spLocks noChangeArrowheads="1"/>
          </p:cNvSpPr>
          <p:nvPr/>
        </p:nvSpPr>
        <p:spPr bwMode="auto">
          <a:xfrm>
            <a:off x="727075" y="4198938"/>
            <a:ext cx="1000125" cy="5016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1200" b="1">
                <a:ea typeface="ＭＳ Ｐゴシック"/>
                <a:cs typeface="ＭＳ Ｐゴシック"/>
              </a:rPr>
              <a:t>Business</a:t>
            </a:r>
          </a:p>
          <a:p>
            <a:pPr algn="ctr" eaLnBrk="0" hangingPunct="0">
              <a:defRPr/>
            </a:pPr>
            <a:r>
              <a:rPr lang="en-GB" sz="1200" b="1">
                <a:ea typeface="ＭＳ Ｐゴシック"/>
                <a:cs typeface="ＭＳ Ｐゴシック"/>
              </a:rPr>
              <a:t>Apps/Service</a:t>
            </a:r>
          </a:p>
        </p:txBody>
      </p:sp>
      <p:sp>
        <p:nvSpPr>
          <p:cNvPr id="287768" name="Line 24"/>
          <p:cNvSpPr>
            <a:spLocks noChangeShapeType="1"/>
          </p:cNvSpPr>
          <p:nvPr/>
        </p:nvSpPr>
        <p:spPr bwMode="auto">
          <a:xfrm flipV="1">
            <a:off x="1752600" y="4206875"/>
            <a:ext cx="1189038" cy="331788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769" name="Line 25"/>
          <p:cNvSpPr>
            <a:spLocks noChangeShapeType="1"/>
          </p:cNvSpPr>
          <p:nvPr/>
        </p:nvSpPr>
        <p:spPr bwMode="auto">
          <a:xfrm flipV="1">
            <a:off x="1735138" y="1782763"/>
            <a:ext cx="3732212" cy="2671762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770" name="Line 26"/>
          <p:cNvSpPr>
            <a:spLocks noChangeShapeType="1"/>
          </p:cNvSpPr>
          <p:nvPr/>
        </p:nvSpPr>
        <p:spPr bwMode="auto">
          <a:xfrm>
            <a:off x="6313488" y="1662113"/>
            <a:ext cx="303212" cy="149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771" name="Line 27"/>
          <p:cNvSpPr>
            <a:spLocks noChangeShapeType="1"/>
          </p:cNvSpPr>
          <p:nvPr/>
        </p:nvSpPr>
        <p:spPr bwMode="auto">
          <a:xfrm>
            <a:off x="7116763" y="2071688"/>
            <a:ext cx="763587" cy="927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772" name="Line 28"/>
          <p:cNvSpPr>
            <a:spLocks noChangeShapeType="1"/>
          </p:cNvSpPr>
          <p:nvPr/>
        </p:nvSpPr>
        <p:spPr bwMode="auto">
          <a:xfrm flipH="1">
            <a:off x="6807200" y="2060575"/>
            <a:ext cx="160338" cy="12938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5084" name="Picture 29" descr="j029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963" y="1489075"/>
            <a:ext cx="4079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5" name="Picture 30" descr="j029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3305175"/>
            <a:ext cx="40798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775" name="Line 31"/>
          <p:cNvSpPr>
            <a:spLocks noChangeShapeType="1"/>
          </p:cNvSpPr>
          <p:nvPr/>
        </p:nvSpPr>
        <p:spPr bwMode="auto">
          <a:xfrm>
            <a:off x="1330325" y="3465513"/>
            <a:ext cx="868363" cy="6985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776" name="Line 32"/>
          <p:cNvSpPr>
            <a:spLocks noChangeShapeType="1"/>
          </p:cNvSpPr>
          <p:nvPr/>
        </p:nvSpPr>
        <p:spPr bwMode="auto">
          <a:xfrm flipV="1">
            <a:off x="1311275" y="1938338"/>
            <a:ext cx="2763838" cy="14224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777" name="Text Box 33"/>
          <p:cNvSpPr txBox="1">
            <a:spLocks noChangeArrowheads="1"/>
          </p:cNvSpPr>
          <p:nvPr/>
        </p:nvSpPr>
        <p:spPr bwMode="auto">
          <a:xfrm>
            <a:off x="642938" y="3621088"/>
            <a:ext cx="9731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1400">
                <a:ea typeface="ＭＳ Ｐゴシック"/>
                <a:cs typeface="ＭＳ Ｐゴシック"/>
              </a:rPr>
              <a:t>Employee</a:t>
            </a:r>
          </a:p>
        </p:txBody>
      </p:sp>
      <p:sp>
        <p:nvSpPr>
          <p:cNvPr id="287778" name="Text Box 34"/>
          <p:cNvSpPr txBox="1">
            <a:spLocks noChangeArrowheads="1"/>
          </p:cNvSpPr>
          <p:nvPr/>
        </p:nvSpPr>
        <p:spPr bwMode="auto">
          <a:xfrm>
            <a:off x="974725" y="1825625"/>
            <a:ext cx="55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1400">
                <a:ea typeface="ＭＳ Ｐゴシック"/>
                <a:cs typeface="ＭＳ Ｐゴシック"/>
              </a:rPr>
              <a:t>User</a:t>
            </a:r>
          </a:p>
        </p:txBody>
      </p:sp>
      <p:sp>
        <p:nvSpPr>
          <p:cNvPr id="287779" name="Line 35"/>
          <p:cNvSpPr>
            <a:spLocks noChangeShapeType="1"/>
          </p:cNvSpPr>
          <p:nvPr/>
        </p:nvSpPr>
        <p:spPr bwMode="auto">
          <a:xfrm>
            <a:off x="1557338" y="1698625"/>
            <a:ext cx="2424112" cy="14288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780" name="Line 36"/>
          <p:cNvSpPr>
            <a:spLocks noChangeShapeType="1"/>
          </p:cNvSpPr>
          <p:nvPr/>
        </p:nvSpPr>
        <p:spPr bwMode="auto">
          <a:xfrm>
            <a:off x="4986338" y="1860550"/>
            <a:ext cx="1517650" cy="6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781" name="Line 37"/>
          <p:cNvSpPr>
            <a:spLocks noChangeShapeType="1"/>
          </p:cNvSpPr>
          <p:nvPr/>
        </p:nvSpPr>
        <p:spPr bwMode="auto">
          <a:xfrm flipV="1">
            <a:off x="4535488" y="1457325"/>
            <a:ext cx="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93" name="Oval 38"/>
          <p:cNvSpPr>
            <a:spLocks noChangeArrowheads="1"/>
          </p:cNvSpPr>
          <p:nvPr/>
        </p:nvSpPr>
        <p:spPr bwMode="auto">
          <a:xfrm>
            <a:off x="546100" y="1174750"/>
            <a:ext cx="1433513" cy="109537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7783" name="Freeform 39"/>
          <p:cNvSpPr>
            <a:spLocks/>
          </p:cNvSpPr>
          <p:nvPr/>
        </p:nvSpPr>
        <p:spPr bwMode="auto">
          <a:xfrm>
            <a:off x="4846638" y="3984625"/>
            <a:ext cx="2228850" cy="1073150"/>
          </a:xfrm>
          <a:custGeom>
            <a:avLst/>
            <a:gdLst/>
            <a:ahLst/>
            <a:cxnLst>
              <a:cxn ang="0">
                <a:pos x="571" y="160"/>
              </a:cxn>
              <a:cxn ang="0">
                <a:pos x="482" y="101"/>
              </a:cxn>
              <a:cxn ang="0">
                <a:pos x="328" y="124"/>
              </a:cxn>
              <a:cxn ang="0">
                <a:pos x="304" y="208"/>
              </a:cxn>
              <a:cxn ang="0">
                <a:pos x="286" y="214"/>
              </a:cxn>
              <a:cxn ang="0">
                <a:pos x="173" y="219"/>
              </a:cxn>
              <a:cxn ang="0">
                <a:pos x="67" y="285"/>
              </a:cxn>
              <a:cxn ang="0">
                <a:pos x="37" y="350"/>
              </a:cxn>
              <a:cxn ang="0">
                <a:pos x="31" y="481"/>
              </a:cxn>
              <a:cxn ang="0">
                <a:pos x="19" y="516"/>
              </a:cxn>
              <a:cxn ang="0">
                <a:pos x="67" y="855"/>
              </a:cxn>
              <a:cxn ang="0">
                <a:pos x="167" y="902"/>
              </a:cxn>
              <a:cxn ang="0">
                <a:pos x="340" y="902"/>
              </a:cxn>
              <a:cxn ang="0">
                <a:pos x="369" y="914"/>
              </a:cxn>
              <a:cxn ang="0">
                <a:pos x="393" y="980"/>
              </a:cxn>
              <a:cxn ang="0">
                <a:pos x="452" y="1075"/>
              </a:cxn>
              <a:cxn ang="0">
                <a:pos x="631" y="1223"/>
              </a:cxn>
              <a:cxn ang="0">
                <a:pos x="951" y="1152"/>
              </a:cxn>
              <a:cxn ang="0">
                <a:pos x="999" y="1092"/>
              </a:cxn>
              <a:cxn ang="0">
                <a:pos x="1082" y="1122"/>
              </a:cxn>
              <a:cxn ang="0">
                <a:pos x="1153" y="1170"/>
              </a:cxn>
              <a:cxn ang="0">
                <a:pos x="1207" y="1187"/>
              </a:cxn>
              <a:cxn ang="0">
                <a:pos x="1224" y="1193"/>
              </a:cxn>
              <a:cxn ang="0">
                <a:pos x="1563" y="1116"/>
              </a:cxn>
              <a:cxn ang="0">
                <a:pos x="1640" y="1069"/>
              </a:cxn>
              <a:cxn ang="0">
                <a:pos x="1640" y="902"/>
              </a:cxn>
              <a:cxn ang="0">
                <a:pos x="1670" y="873"/>
              </a:cxn>
              <a:cxn ang="0">
                <a:pos x="1699" y="819"/>
              </a:cxn>
              <a:cxn ang="0">
                <a:pos x="1783" y="712"/>
              </a:cxn>
              <a:cxn ang="0">
                <a:pos x="1729" y="623"/>
              </a:cxn>
              <a:cxn ang="0">
                <a:pos x="1694" y="516"/>
              </a:cxn>
              <a:cxn ang="0">
                <a:pos x="1729" y="392"/>
              </a:cxn>
              <a:cxn ang="0">
                <a:pos x="1759" y="314"/>
              </a:cxn>
              <a:cxn ang="0">
                <a:pos x="1735" y="202"/>
              </a:cxn>
              <a:cxn ang="0">
                <a:pos x="1705" y="166"/>
              </a:cxn>
              <a:cxn ang="0">
                <a:pos x="1604" y="160"/>
              </a:cxn>
              <a:cxn ang="0">
                <a:pos x="1515" y="107"/>
              </a:cxn>
              <a:cxn ang="0">
                <a:pos x="1444" y="59"/>
              </a:cxn>
              <a:cxn ang="0">
                <a:pos x="1272" y="35"/>
              </a:cxn>
              <a:cxn ang="0">
                <a:pos x="1254" y="47"/>
              </a:cxn>
              <a:cxn ang="0">
                <a:pos x="1224" y="53"/>
              </a:cxn>
              <a:cxn ang="0">
                <a:pos x="1207" y="77"/>
              </a:cxn>
              <a:cxn ang="0">
                <a:pos x="1147" y="119"/>
              </a:cxn>
              <a:cxn ang="0">
                <a:pos x="975" y="29"/>
              </a:cxn>
              <a:cxn ang="0">
                <a:pos x="951" y="12"/>
              </a:cxn>
              <a:cxn ang="0">
                <a:pos x="916" y="0"/>
              </a:cxn>
              <a:cxn ang="0">
                <a:pos x="856" y="6"/>
              </a:cxn>
              <a:cxn ang="0">
                <a:pos x="844" y="24"/>
              </a:cxn>
              <a:cxn ang="0">
                <a:pos x="773" y="77"/>
              </a:cxn>
              <a:cxn ang="0">
                <a:pos x="690" y="119"/>
              </a:cxn>
              <a:cxn ang="0">
                <a:pos x="631" y="130"/>
              </a:cxn>
              <a:cxn ang="0">
                <a:pos x="583" y="136"/>
              </a:cxn>
              <a:cxn ang="0">
                <a:pos x="571" y="160"/>
              </a:cxn>
            </a:cxnLst>
            <a:rect l="0" t="0" r="r" b="b"/>
            <a:pathLst>
              <a:path w="1783" h="1245">
                <a:moveTo>
                  <a:pt x="571" y="160"/>
                </a:moveTo>
                <a:cubicBezTo>
                  <a:pt x="541" y="140"/>
                  <a:pt x="512" y="121"/>
                  <a:pt x="482" y="101"/>
                </a:cubicBezTo>
                <a:cubicBezTo>
                  <a:pt x="428" y="105"/>
                  <a:pt x="380" y="115"/>
                  <a:pt x="328" y="124"/>
                </a:cubicBezTo>
                <a:cubicBezTo>
                  <a:pt x="307" y="156"/>
                  <a:pt x="320" y="172"/>
                  <a:pt x="304" y="208"/>
                </a:cubicBezTo>
                <a:cubicBezTo>
                  <a:pt x="301" y="214"/>
                  <a:pt x="292" y="213"/>
                  <a:pt x="286" y="214"/>
                </a:cubicBezTo>
                <a:cubicBezTo>
                  <a:pt x="248" y="217"/>
                  <a:pt x="211" y="217"/>
                  <a:pt x="173" y="219"/>
                </a:cubicBezTo>
                <a:cubicBezTo>
                  <a:pt x="127" y="235"/>
                  <a:pt x="104" y="256"/>
                  <a:pt x="67" y="285"/>
                </a:cubicBezTo>
                <a:cubicBezTo>
                  <a:pt x="56" y="307"/>
                  <a:pt x="48" y="328"/>
                  <a:pt x="37" y="350"/>
                </a:cubicBezTo>
                <a:cubicBezTo>
                  <a:pt x="35" y="394"/>
                  <a:pt x="36" y="438"/>
                  <a:pt x="31" y="481"/>
                </a:cubicBezTo>
                <a:cubicBezTo>
                  <a:pt x="30" y="493"/>
                  <a:pt x="19" y="516"/>
                  <a:pt x="19" y="516"/>
                </a:cubicBezTo>
                <a:cubicBezTo>
                  <a:pt x="6" y="634"/>
                  <a:pt x="0" y="754"/>
                  <a:pt x="67" y="855"/>
                </a:cubicBezTo>
                <a:cubicBezTo>
                  <a:pt x="80" y="903"/>
                  <a:pt x="127" y="898"/>
                  <a:pt x="167" y="902"/>
                </a:cubicBezTo>
                <a:cubicBezTo>
                  <a:pt x="220" y="937"/>
                  <a:pt x="284" y="921"/>
                  <a:pt x="340" y="902"/>
                </a:cubicBezTo>
                <a:cubicBezTo>
                  <a:pt x="350" y="906"/>
                  <a:pt x="361" y="907"/>
                  <a:pt x="369" y="914"/>
                </a:cubicBezTo>
                <a:cubicBezTo>
                  <a:pt x="378" y="921"/>
                  <a:pt x="388" y="969"/>
                  <a:pt x="393" y="980"/>
                </a:cubicBezTo>
                <a:cubicBezTo>
                  <a:pt x="406" y="1010"/>
                  <a:pt x="426" y="1057"/>
                  <a:pt x="452" y="1075"/>
                </a:cubicBezTo>
                <a:cubicBezTo>
                  <a:pt x="476" y="1143"/>
                  <a:pt x="562" y="1206"/>
                  <a:pt x="631" y="1223"/>
                </a:cubicBezTo>
                <a:cubicBezTo>
                  <a:pt x="770" y="1219"/>
                  <a:pt x="858" y="1245"/>
                  <a:pt x="951" y="1152"/>
                </a:cubicBezTo>
                <a:cubicBezTo>
                  <a:pt x="958" y="1105"/>
                  <a:pt x="956" y="1103"/>
                  <a:pt x="999" y="1092"/>
                </a:cubicBezTo>
                <a:cubicBezTo>
                  <a:pt x="1027" y="1100"/>
                  <a:pt x="1056" y="1107"/>
                  <a:pt x="1082" y="1122"/>
                </a:cubicBezTo>
                <a:cubicBezTo>
                  <a:pt x="1107" y="1136"/>
                  <a:pt x="1126" y="1161"/>
                  <a:pt x="1153" y="1170"/>
                </a:cubicBezTo>
                <a:cubicBezTo>
                  <a:pt x="1171" y="1176"/>
                  <a:pt x="1189" y="1181"/>
                  <a:pt x="1207" y="1187"/>
                </a:cubicBezTo>
                <a:cubicBezTo>
                  <a:pt x="1213" y="1189"/>
                  <a:pt x="1224" y="1193"/>
                  <a:pt x="1224" y="1193"/>
                </a:cubicBezTo>
                <a:cubicBezTo>
                  <a:pt x="1340" y="1182"/>
                  <a:pt x="1445" y="1128"/>
                  <a:pt x="1563" y="1116"/>
                </a:cubicBezTo>
                <a:cubicBezTo>
                  <a:pt x="1596" y="1105"/>
                  <a:pt x="1620" y="1098"/>
                  <a:pt x="1640" y="1069"/>
                </a:cubicBezTo>
                <a:cubicBezTo>
                  <a:pt x="1635" y="1014"/>
                  <a:pt x="1626" y="956"/>
                  <a:pt x="1640" y="902"/>
                </a:cubicBezTo>
                <a:cubicBezTo>
                  <a:pt x="1644" y="889"/>
                  <a:pt x="1661" y="884"/>
                  <a:pt x="1670" y="873"/>
                </a:cubicBezTo>
                <a:cubicBezTo>
                  <a:pt x="1683" y="857"/>
                  <a:pt x="1686" y="835"/>
                  <a:pt x="1699" y="819"/>
                </a:cubicBezTo>
                <a:cubicBezTo>
                  <a:pt x="1731" y="780"/>
                  <a:pt x="1766" y="764"/>
                  <a:pt x="1783" y="712"/>
                </a:cubicBezTo>
                <a:cubicBezTo>
                  <a:pt x="1773" y="654"/>
                  <a:pt x="1758" y="666"/>
                  <a:pt x="1729" y="623"/>
                </a:cubicBezTo>
                <a:cubicBezTo>
                  <a:pt x="1722" y="588"/>
                  <a:pt x="1713" y="546"/>
                  <a:pt x="1694" y="516"/>
                </a:cubicBezTo>
                <a:cubicBezTo>
                  <a:pt x="1698" y="460"/>
                  <a:pt x="1705" y="438"/>
                  <a:pt x="1729" y="392"/>
                </a:cubicBezTo>
                <a:cubicBezTo>
                  <a:pt x="1736" y="364"/>
                  <a:pt x="1746" y="340"/>
                  <a:pt x="1759" y="314"/>
                </a:cubicBezTo>
                <a:cubicBezTo>
                  <a:pt x="1769" y="267"/>
                  <a:pt x="1762" y="242"/>
                  <a:pt x="1735" y="202"/>
                </a:cubicBezTo>
                <a:cubicBezTo>
                  <a:pt x="1726" y="189"/>
                  <a:pt x="1725" y="169"/>
                  <a:pt x="1705" y="166"/>
                </a:cubicBezTo>
                <a:cubicBezTo>
                  <a:pt x="1672" y="161"/>
                  <a:pt x="1638" y="162"/>
                  <a:pt x="1604" y="160"/>
                </a:cubicBezTo>
                <a:cubicBezTo>
                  <a:pt x="1550" y="132"/>
                  <a:pt x="1580" y="149"/>
                  <a:pt x="1515" y="107"/>
                </a:cubicBezTo>
                <a:cubicBezTo>
                  <a:pt x="1492" y="92"/>
                  <a:pt x="1469" y="67"/>
                  <a:pt x="1444" y="59"/>
                </a:cubicBezTo>
                <a:cubicBezTo>
                  <a:pt x="1391" y="6"/>
                  <a:pt x="1350" y="27"/>
                  <a:pt x="1272" y="35"/>
                </a:cubicBezTo>
                <a:cubicBezTo>
                  <a:pt x="1266" y="39"/>
                  <a:pt x="1261" y="44"/>
                  <a:pt x="1254" y="47"/>
                </a:cubicBezTo>
                <a:cubicBezTo>
                  <a:pt x="1244" y="51"/>
                  <a:pt x="1233" y="48"/>
                  <a:pt x="1224" y="53"/>
                </a:cubicBezTo>
                <a:cubicBezTo>
                  <a:pt x="1216" y="58"/>
                  <a:pt x="1214" y="71"/>
                  <a:pt x="1207" y="77"/>
                </a:cubicBezTo>
                <a:cubicBezTo>
                  <a:pt x="1188" y="94"/>
                  <a:pt x="1166" y="100"/>
                  <a:pt x="1147" y="119"/>
                </a:cubicBezTo>
                <a:cubicBezTo>
                  <a:pt x="1076" y="109"/>
                  <a:pt x="1033" y="69"/>
                  <a:pt x="975" y="29"/>
                </a:cubicBezTo>
                <a:cubicBezTo>
                  <a:pt x="967" y="23"/>
                  <a:pt x="960" y="15"/>
                  <a:pt x="951" y="12"/>
                </a:cubicBezTo>
                <a:cubicBezTo>
                  <a:pt x="939" y="8"/>
                  <a:pt x="916" y="0"/>
                  <a:pt x="916" y="0"/>
                </a:cubicBezTo>
                <a:cubicBezTo>
                  <a:pt x="896" y="2"/>
                  <a:pt x="875" y="0"/>
                  <a:pt x="856" y="6"/>
                </a:cubicBezTo>
                <a:cubicBezTo>
                  <a:pt x="849" y="8"/>
                  <a:pt x="849" y="19"/>
                  <a:pt x="844" y="24"/>
                </a:cubicBezTo>
                <a:cubicBezTo>
                  <a:pt x="835" y="32"/>
                  <a:pt x="783" y="74"/>
                  <a:pt x="773" y="77"/>
                </a:cubicBezTo>
                <a:cubicBezTo>
                  <a:pt x="719" y="131"/>
                  <a:pt x="793" y="128"/>
                  <a:pt x="690" y="119"/>
                </a:cubicBezTo>
                <a:cubicBezTo>
                  <a:pt x="661" y="109"/>
                  <a:pt x="659" y="123"/>
                  <a:pt x="631" y="130"/>
                </a:cubicBezTo>
                <a:cubicBezTo>
                  <a:pt x="615" y="134"/>
                  <a:pt x="599" y="134"/>
                  <a:pt x="583" y="136"/>
                </a:cubicBezTo>
                <a:cubicBezTo>
                  <a:pt x="570" y="156"/>
                  <a:pt x="571" y="147"/>
                  <a:pt x="571" y="160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84" name="Oval 40"/>
          <p:cNvSpPr>
            <a:spLocks noChangeArrowheads="1"/>
          </p:cNvSpPr>
          <p:nvPr/>
        </p:nvSpPr>
        <p:spPr bwMode="auto">
          <a:xfrm>
            <a:off x="5407025" y="4318000"/>
            <a:ext cx="603250" cy="2571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1400">
                <a:ea typeface="ＭＳ Ｐゴシック"/>
                <a:cs typeface="ＭＳ Ｐゴシック"/>
              </a:rPr>
              <a:t>…</a:t>
            </a:r>
          </a:p>
        </p:txBody>
      </p:sp>
      <p:sp>
        <p:nvSpPr>
          <p:cNvPr id="287785" name="Oval 41"/>
          <p:cNvSpPr>
            <a:spLocks noChangeArrowheads="1"/>
          </p:cNvSpPr>
          <p:nvPr/>
        </p:nvSpPr>
        <p:spPr bwMode="auto">
          <a:xfrm>
            <a:off x="6323013" y="4227513"/>
            <a:ext cx="603250" cy="2571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1400">
                <a:ea typeface="ＭＳ Ｐゴシック"/>
                <a:cs typeface="ＭＳ Ｐゴシック"/>
              </a:rPr>
              <a:t>…</a:t>
            </a:r>
          </a:p>
        </p:txBody>
      </p:sp>
      <p:sp>
        <p:nvSpPr>
          <p:cNvPr id="287786" name="Oval 42"/>
          <p:cNvSpPr>
            <a:spLocks noChangeArrowheads="1"/>
          </p:cNvSpPr>
          <p:nvPr/>
        </p:nvSpPr>
        <p:spPr bwMode="auto">
          <a:xfrm>
            <a:off x="5872163" y="4622800"/>
            <a:ext cx="603250" cy="2571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1400">
                <a:ea typeface="ＭＳ Ｐゴシック"/>
                <a:cs typeface="ＭＳ Ｐゴシック"/>
              </a:rPr>
              <a:t>…</a:t>
            </a:r>
          </a:p>
        </p:txBody>
      </p:sp>
      <p:sp>
        <p:nvSpPr>
          <p:cNvPr id="287787" name="Text Box 43"/>
          <p:cNvSpPr txBox="1">
            <a:spLocks noChangeArrowheads="1"/>
          </p:cNvSpPr>
          <p:nvPr/>
        </p:nvSpPr>
        <p:spPr bwMode="auto">
          <a:xfrm>
            <a:off x="6950075" y="4386263"/>
            <a:ext cx="102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b="1">
                <a:ea typeface="ＭＳ Ｐゴシック"/>
                <a:cs typeface="ＭＳ Ｐゴシック"/>
              </a:rPr>
              <a:t>The </a:t>
            </a:r>
          </a:p>
          <a:p>
            <a:pPr eaLnBrk="0" hangingPunct="0">
              <a:defRPr/>
            </a:pPr>
            <a:r>
              <a:rPr lang="en-GB" b="1">
                <a:ea typeface="ＭＳ Ｐゴシック"/>
                <a:cs typeface="ＭＳ Ｐゴシック"/>
              </a:rPr>
              <a:t>Internet</a:t>
            </a:r>
          </a:p>
        </p:txBody>
      </p:sp>
      <p:sp>
        <p:nvSpPr>
          <p:cNvPr id="287788" name="Line 44"/>
          <p:cNvSpPr>
            <a:spLocks noChangeShapeType="1"/>
          </p:cNvSpPr>
          <p:nvPr/>
        </p:nvSpPr>
        <p:spPr bwMode="auto">
          <a:xfrm flipH="1">
            <a:off x="6667500" y="3729038"/>
            <a:ext cx="106363" cy="509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789" name="Line 45"/>
          <p:cNvSpPr>
            <a:spLocks noChangeShapeType="1"/>
          </p:cNvSpPr>
          <p:nvPr/>
        </p:nvSpPr>
        <p:spPr bwMode="auto">
          <a:xfrm flipV="1">
            <a:off x="1633538" y="1325563"/>
            <a:ext cx="2452687" cy="206375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8" grpId="0" animBg="1"/>
      <p:bldP spid="287769" grpId="0" animBg="1"/>
      <p:bldP spid="287770" grpId="0" animBg="1"/>
      <p:bldP spid="287771" grpId="0" animBg="1"/>
      <p:bldP spid="287772" grpId="0" animBg="1"/>
      <p:bldP spid="287775" grpId="0" animBg="1"/>
      <p:bldP spid="287776" grpId="0" animBg="1"/>
      <p:bldP spid="287779" grpId="0" animBg="1"/>
      <p:bldP spid="287780" grpId="0" animBg="1"/>
      <p:bldP spid="287781" grpId="0" animBg="1"/>
      <p:bldP spid="287788" grpId="0" animBg="1"/>
      <p:bldP spid="2877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38125" y="292100"/>
            <a:ext cx="8375650" cy="601663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sz="3200" cap="none" smtClean="0"/>
              <a:t>Cloud Computing: Initiatives</a:t>
            </a:r>
          </a:p>
        </p:txBody>
      </p:sp>
      <p:sp>
        <p:nvSpPr>
          <p:cNvPr id="4608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01700"/>
            <a:ext cx="8489950" cy="3956050"/>
          </a:xfrm>
        </p:spPr>
        <p:txBody>
          <a:bodyPr/>
          <a:lstStyle/>
          <a:p>
            <a:pPr>
              <a:lnSpc>
                <a:spcPct val="80000"/>
              </a:lnSpc>
              <a:buFont typeface="Futura Bk" pitchFamily="34" charset="0"/>
              <a:buNone/>
            </a:pPr>
            <a:r>
              <a:rPr lang="en-GB" sz="1400" smtClean="0"/>
              <a:t>Recent General Initiatives aiming at Shaping Cloud Computing:</a:t>
            </a:r>
          </a:p>
          <a:p>
            <a:pPr>
              <a:lnSpc>
                <a:spcPct val="80000"/>
              </a:lnSpc>
              <a:buFont typeface="Futura Bk" pitchFamily="34" charset="0"/>
              <a:buNone/>
            </a:pPr>
            <a:endParaRPr lang="en-GB" sz="1600" smtClean="0"/>
          </a:p>
          <a:p>
            <a:pPr>
              <a:lnSpc>
                <a:spcPct val="80000"/>
              </a:lnSpc>
            </a:pPr>
            <a:r>
              <a:rPr lang="en-GB" sz="1600" b="1" smtClean="0"/>
              <a:t>Open Cloud Manifesto</a:t>
            </a:r>
          </a:p>
          <a:p>
            <a:pPr lvl="1">
              <a:lnSpc>
                <a:spcPct val="80000"/>
              </a:lnSpc>
            </a:pPr>
            <a:r>
              <a:rPr lang="en-GB" sz="1200" smtClean="0">
                <a:solidFill>
                  <a:schemeClr val="accent1"/>
                </a:solidFill>
              </a:rPr>
              <a:t>Making the case for an Open Cloud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en-GB" sz="1200" smtClean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1600" b="1" smtClean="0"/>
              <a:t>Cloud Security Alliance</a:t>
            </a:r>
          </a:p>
          <a:p>
            <a:pPr lvl="1">
              <a:lnSpc>
                <a:spcPct val="80000"/>
              </a:lnSpc>
            </a:pPr>
            <a:r>
              <a:rPr lang="en-GB" sz="1200" smtClean="0">
                <a:solidFill>
                  <a:schemeClr val="accent1"/>
                </a:solidFill>
              </a:rPr>
              <a:t>Promoting Best Security Practices for the Cloud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en-GB" sz="1200" smtClean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1600" b="1" smtClean="0"/>
              <a:t>Jericho Forum</a:t>
            </a:r>
          </a:p>
          <a:p>
            <a:pPr lvl="1">
              <a:lnSpc>
                <a:spcPct val="80000"/>
              </a:lnSpc>
            </a:pPr>
            <a:r>
              <a:rPr lang="en-GB" sz="1200" smtClean="0">
                <a:solidFill>
                  <a:schemeClr val="accent1"/>
                </a:solidFill>
              </a:rPr>
              <a:t>Cloud Cube Model: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GB" sz="1200" smtClean="0">
                <a:solidFill>
                  <a:schemeClr val="accent1"/>
                </a:solidFill>
              </a:rPr>
              <a:t>   Recommendations &amp; (Security) Evaluation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GB" sz="1200" smtClean="0">
                <a:solidFill>
                  <a:schemeClr val="accent1"/>
                </a:solidFill>
              </a:rPr>
              <a:t>   Framework</a:t>
            </a:r>
          </a:p>
          <a:p>
            <a:pPr>
              <a:lnSpc>
                <a:spcPct val="80000"/>
              </a:lnSpc>
            </a:pPr>
            <a:r>
              <a:rPr lang="en-GB" sz="1600" smtClean="0">
                <a:solidFill>
                  <a:schemeClr val="accent1"/>
                </a:solidFill>
              </a:rPr>
              <a:t> </a:t>
            </a:r>
            <a:r>
              <a:rPr lang="en-GB" sz="1600" b="1" smtClean="0"/>
              <a:t>ENISA</a:t>
            </a:r>
          </a:p>
          <a:p>
            <a:pPr lvl="1">
              <a:lnSpc>
                <a:spcPct val="80000"/>
              </a:lnSpc>
            </a:pPr>
            <a:r>
              <a:rPr lang="en-GB" sz="1200" smtClean="0">
                <a:solidFill>
                  <a:schemeClr val="accent1"/>
                </a:solidFill>
              </a:rPr>
              <a:t>Whitepapers analysing Risks and Threats … </a:t>
            </a:r>
          </a:p>
          <a:p>
            <a:pPr>
              <a:lnSpc>
                <a:spcPct val="80000"/>
              </a:lnSpc>
              <a:buFont typeface="Futura Bk" pitchFamily="34" charset="0"/>
              <a:buNone/>
            </a:pPr>
            <a:r>
              <a:rPr lang="en-GB" sz="1600" smtClean="0">
                <a:solidFill>
                  <a:schemeClr val="accent1"/>
                </a:solidFill>
              </a:rPr>
              <a:t>- …</a:t>
            </a: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8525" y="2560638"/>
            <a:ext cx="170815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303338"/>
            <a:ext cx="16319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9100" y="3516313"/>
            <a:ext cx="2373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Characterising Cloud Computing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idx="4294967295"/>
          </p:nvPr>
        </p:nvSpPr>
        <p:spPr>
          <a:xfrm>
            <a:off x="261938" y="1060450"/>
            <a:ext cx="8229600" cy="38322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mtClean="0"/>
              <a:t>Multiple Stakeholders</a:t>
            </a:r>
          </a:p>
          <a:p>
            <a:pPr lvl="1">
              <a:lnSpc>
                <a:spcPct val="100000"/>
              </a:lnSpc>
            </a:pPr>
            <a:r>
              <a:rPr lang="en-GB" smtClean="0"/>
              <a:t>End-users</a:t>
            </a:r>
          </a:p>
          <a:p>
            <a:pPr lvl="1">
              <a:lnSpc>
                <a:spcPct val="100000"/>
              </a:lnSpc>
            </a:pPr>
            <a:r>
              <a:rPr lang="en-GB" smtClean="0"/>
              <a:t>Organisation’s Decision Makers</a:t>
            </a:r>
          </a:p>
          <a:p>
            <a:pPr lvl="1">
              <a:lnSpc>
                <a:spcPct val="100000"/>
              </a:lnSpc>
            </a:pPr>
            <a:r>
              <a:rPr lang="en-GB" smtClean="0"/>
              <a:t>IaaS, PaaS, SaaS Providers </a:t>
            </a:r>
          </a:p>
          <a:p>
            <a:pPr lvl="1">
              <a:lnSpc>
                <a:spcPct val="100000"/>
              </a:lnSpc>
            </a:pPr>
            <a:endParaRPr lang="en-GB" smtClean="0"/>
          </a:p>
          <a:p>
            <a:pPr>
              <a:lnSpc>
                <a:spcPct val="100000"/>
              </a:lnSpc>
            </a:pPr>
            <a:r>
              <a:rPr lang="en-GB" smtClean="0"/>
              <a:t>Analogy in the Cloud of what happens in the traditional IT Supply-Chain Model</a:t>
            </a:r>
          </a:p>
          <a:p>
            <a:pPr>
              <a:lnSpc>
                <a:spcPct val="100000"/>
              </a:lnSpc>
              <a:buFont typeface="Futura Bk" pitchFamily="34" charset="0"/>
              <a:buNone/>
            </a:pPr>
            <a:endParaRPr lang="en-GB" sz="1600" smtClean="0"/>
          </a:p>
          <a:p>
            <a:pPr>
              <a:lnSpc>
                <a:spcPct val="100000"/>
              </a:lnSpc>
            </a:pPr>
            <a:r>
              <a:rPr lang="en-GB" smtClean="0"/>
              <a:t>Implications</a:t>
            </a:r>
          </a:p>
          <a:p>
            <a:pPr lvl="1">
              <a:lnSpc>
                <a:spcPct val="100000"/>
              </a:lnSpc>
            </a:pPr>
            <a:r>
              <a:rPr lang="en-GB" smtClean="0"/>
              <a:t>Business, Security and Risk </a:t>
            </a:r>
          </a:p>
          <a:p>
            <a:pPr lvl="1">
              <a:lnSpc>
                <a:spcPct val="100000"/>
              </a:lnSpc>
            </a:pPr>
            <a:r>
              <a:rPr lang="en-GB" smtClean="0"/>
              <a:t>Decision Making moving away from Centrally Controlled IT and Security …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"/>
          <p:cNvSpPr>
            <a:spLocks noChangeArrowheads="1"/>
          </p:cNvSpPr>
          <p:nvPr/>
        </p:nvSpPr>
        <p:spPr bwMode="auto">
          <a:xfrm>
            <a:off x="182563" y="1622425"/>
            <a:ext cx="7854950" cy="5302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8130" name="Title 18"/>
          <p:cNvSpPr>
            <a:spLocks noGrp="1"/>
          </p:cNvSpPr>
          <p:nvPr>
            <p:ph type="title" idx="4294967295"/>
          </p:nvPr>
        </p:nvSpPr>
        <p:spPr bwMode="auto">
          <a:xfrm>
            <a:off x="234950" y="292100"/>
            <a:ext cx="8375650" cy="50482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cap="none" smtClean="0"/>
              <a:t>Outline</a:t>
            </a:r>
          </a:p>
        </p:txBody>
      </p:sp>
      <p:sp>
        <p:nvSpPr>
          <p:cNvPr id="48131" name="Text Placeholder 19"/>
          <p:cNvSpPr>
            <a:spLocks/>
          </p:cNvSpPr>
          <p:nvPr/>
        </p:nvSpPr>
        <p:spPr bwMode="auto">
          <a:xfrm>
            <a:off x="265113" y="1047750"/>
            <a:ext cx="7662862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>
                <a:solidFill>
                  <a:srgbClr val="000099"/>
                </a:solidFill>
                <a:latin typeface="Futura Bk" pitchFamily="34" charset="0"/>
              </a:rPr>
              <a:t>Background on Cloud Computing</a:t>
            </a:r>
          </a:p>
          <a:p>
            <a:pPr marL="225425" indent="-225425">
              <a:lnSpc>
                <a:spcPct val="60000"/>
              </a:lnSpc>
              <a:spcBef>
                <a:spcPts val="1000"/>
              </a:spcBef>
              <a:buClr>
                <a:srgbClr val="000000"/>
              </a:buClr>
              <a:buSzPct val="100000"/>
            </a:pPr>
            <a:r>
              <a:rPr lang="en-US">
                <a:solidFill>
                  <a:srgbClr val="000099"/>
                </a:solidFill>
                <a:latin typeface="Futura Bk" pitchFamily="34" charset="0"/>
              </a:rPr>
              <a:t> </a:t>
            </a:r>
          </a:p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Futura Bk" pitchFamily="34" charset="0"/>
              </a:rPr>
              <a:t>Information Stewardship in the Cloud </a:t>
            </a:r>
          </a:p>
          <a:p>
            <a:pPr marL="225425" indent="-225425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endParaRPr lang="en-US">
              <a:solidFill>
                <a:schemeClr val="bg1"/>
              </a:solidFill>
              <a:latin typeface="Futura Bk" pitchFamily="34" charset="0"/>
            </a:endParaRPr>
          </a:p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>
                <a:solidFill>
                  <a:srgbClr val="000099"/>
                </a:solidFill>
                <a:latin typeface="Futura Bk" pitchFamily="34" charset="0"/>
              </a:rPr>
              <a:t>Relevant Scenarios</a:t>
            </a:r>
          </a:p>
          <a:p>
            <a:pPr marL="225425" indent="-225425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endParaRPr lang="en-US">
              <a:solidFill>
                <a:srgbClr val="000099"/>
              </a:solidFill>
              <a:latin typeface="Futura Bk" pitchFamily="34" charset="0"/>
            </a:endParaRPr>
          </a:p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>
                <a:solidFill>
                  <a:srgbClr val="000099"/>
                </a:solidFill>
                <a:latin typeface="Futura Bk" pitchFamily="34" charset="0"/>
              </a:rPr>
              <a:t>Towards a Rigorous Model-based Approach</a:t>
            </a:r>
          </a:p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endParaRPr lang="en-US">
              <a:solidFill>
                <a:srgbClr val="000099"/>
              </a:solidFill>
              <a:latin typeface="Futura Bk" pitchFamily="34" charset="0"/>
            </a:endParaRPr>
          </a:p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>
                <a:solidFill>
                  <a:srgbClr val="000099"/>
                </a:solidFill>
                <a:latin typeface="Futura Bk" pitchFamily="34" charset="0"/>
              </a:rPr>
              <a:t>Conclusions</a:t>
            </a:r>
          </a:p>
          <a:p>
            <a:pPr marL="225425" indent="-225425">
              <a:spcBef>
                <a:spcPts val="1000"/>
              </a:spcBef>
              <a:buClr>
                <a:srgbClr val="000000"/>
              </a:buClr>
              <a:buSzPct val="100000"/>
              <a:buFont typeface="Futura Bk" pitchFamily="34" charset="0"/>
              <a:buChar char="–"/>
            </a:pPr>
            <a:endParaRPr lang="en-US">
              <a:solidFill>
                <a:srgbClr val="000099"/>
              </a:solidFill>
              <a:latin typeface="Futura B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P Theme">
  <a:themeElements>
    <a:clrScheme name="Custom 8">
      <a:dk1>
        <a:srgbClr val="000000"/>
      </a:dk1>
      <a:lt1>
        <a:sysClr val="window" lastClr="FFFFFF"/>
      </a:lt1>
      <a:dk2>
        <a:srgbClr val="898B8F"/>
      </a:dk2>
      <a:lt2>
        <a:srgbClr val="3D393B"/>
      </a:lt2>
      <a:accent1>
        <a:srgbClr val="0098F6"/>
      </a:accent1>
      <a:accent2>
        <a:srgbClr val="298527"/>
      </a:accent2>
      <a:accent3>
        <a:srgbClr val="64B900"/>
      </a:accent3>
      <a:accent4>
        <a:srgbClr val="CC0066"/>
      </a:accent4>
      <a:accent5>
        <a:srgbClr val="F44AB7"/>
      </a:accent5>
      <a:accent6>
        <a:srgbClr val="EB5F01"/>
      </a:accent6>
      <a:hlink>
        <a:srgbClr val="0098F6"/>
      </a:hlink>
      <a:folHlink>
        <a:srgbClr val="EB5F01"/>
      </a:folHlink>
    </a:clrScheme>
    <a:fontScheme name="Custom 1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A4E6"/>
            </a:gs>
            <a:gs pos="100000">
              <a:srgbClr val="1742DB"/>
            </a:gs>
          </a:gsLst>
          <a:lin ang="5400000" scaled="1"/>
          <a:tileRect/>
        </a:gradFill>
        <a:ln>
          <a:noFill/>
        </a:ln>
        <a:effectLst/>
      </a:spPr>
      <a:bodyPr lIns="91440" tIns="45720" rtlCol="0" anchor="ctr"/>
      <a:lstStyle>
        <a:defPPr algn="ctr">
          <a:lnSpc>
            <a:spcPct val="85000"/>
          </a:lnSpc>
          <a:defRPr sz="2000" dirty="0" smtClean="0">
            <a:solidFill>
              <a:prstClr val="white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sz="2000" dirty="0" err="1" smtClean="0">
            <a:solidFill>
              <a:srgbClr val="000000"/>
            </a:solidFill>
            <a:latin typeface="Futura Bk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14582</TotalTime>
  <Words>1499</Words>
  <Application>Microsoft Office PowerPoint</Application>
  <PresentationFormat>On-screen Show (16:9)</PresentationFormat>
  <Paragraphs>399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35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75" baseType="lpstr">
      <vt:lpstr>Arial</vt:lpstr>
      <vt:lpstr>Futura Bk</vt:lpstr>
      <vt:lpstr>Wingdings</vt:lpstr>
      <vt:lpstr>Futura Hv</vt:lpstr>
      <vt:lpstr>ＭＳ Ｐゴシック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Slide</vt:lpstr>
      <vt:lpstr>Information Stewardship in the Cloud: A Model-based Approach</vt:lpstr>
      <vt:lpstr>Outline</vt:lpstr>
      <vt:lpstr>Outline</vt:lpstr>
      <vt:lpstr>Cloud Computing: Definition</vt:lpstr>
      <vt:lpstr>Cloud Service Layers</vt:lpstr>
      <vt:lpstr>Cloud Computing: Models</vt:lpstr>
      <vt:lpstr>Cloud Computing: Initiatives</vt:lpstr>
      <vt:lpstr>Characterising Cloud Computing</vt:lpstr>
      <vt:lpstr>Outline</vt:lpstr>
      <vt:lpstr>Information Stewardship </vt:lpstr>
      <vt:lpstr>Today’s Information Stewardship Lifecycle</vt:lpstr>
      <vt:lpstr>Core Aspects and Issues of Information Stewardship Lifecycle </vt:lpstr>
      <vt:lpstr>Moving Towards The Cloud</vt:lpstr>
      <vt:lpstr>Implications of Stewardship in the Cloud Ecosystem</vt:lpstr>
      <vt:lpstr>UK Government Funded Collaborative Research</vt:lpstr>
      <vt:lpstr>Summary of Cloud Stewardship</vt:lpstr>
      <vt:lpstr>Outline</vt:lpstr>
      <vt:lpstr>Relevant Scenarios</vt:lpstr>
      <vt:lpstr>Enterprise Cloud Consumer</vt:lpstr>
      <vt:lpstr>Service Providers in the Cloud</vt:lpstr>
      <vt:lpstr>Key Aspects</vt:lpstr>
      <vt:lpstr>Outline</vt:lpstr>
      <vt:lpstr>Problems in the Area of Security Investments</vt:lpstr>
      <vt:lpstr>Towards Modelling Cloud Ecosystems</vt:lpstr>
      <vt:lpstr>High Level Modelling Approach</vt:lpstr>
      <vt:lpstr>Modelling Economic Environment, Preferences and Policies                                          [1/2]</vt:lpstr>
      <vt:lpstr>Modelling Economic Environment, Preferences and Policies                                          [2/2]</vt:lpstr>
      <vt:lpstr>Modelling Systems</vt:lpstr>
      <vt:lpstr>Slide 29</vt:lpstr>
      <vt:lpstr>Security Analytics                                    [1/2]</vt:lpstr>
      <vt:lpstr>Security Analytics                                   [2/2]</vt:lpstr>
      <vt:lpstr>Outline</vt:lpstr>
      <vt:lpstr>Conclusions</vt:lpstr>
      <vt:lpstr> Q&amp;A   Marco Casassa Mont HP Labs, Bristol, UK marco.casassa-mont@hp.com  </vt:lpstr>
    </vt:vector>
  </TitlesOfParts>
  <Company>Duarte Design,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 Angle Light 16x9</dc:title>
  <dc:creator>Duarte Design, Inc.</dc:creator>
  <dc:description>www.duarte.com</dc:description>
  <cp:lastModifiedBy>Marco Casassa Mont</cp:lastModifiedBy>
  <cp:revision>637</cp:revision>
  <dcterms:created xsi:type="dcterms:W3CDTF">2009-08-12T21:02:47Z</dcterms:created>
  <dcterms:modified xsi:type="dcterms:W3CDTF">2010-10-27T08:54:06Z</dcterms:modified>
</cp:coreProperties>
</file>